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286" r:id="rId4"/>
    <p:sldMasterId id="2147485320" r:id="rId5"/>
  </p:sldMasterIdLst>
  <p:notesMasterIdLst>
    <p:notesMasterId r:id="rId20"/>
  </p:notesMasterIdLst>
  <p:handoutMasterIdLst>
    <p:handoutMasterId r:id="rId21"/>
  </p:handoutMasterIdLst>
  <p:sldIdLst>
    <p:sldId id="13331" r:id="rId6"/>
    <p:sldId id="2134805980" r:id="rId7"/>
    <p:sldId id="2134805988" r:id="rId8"/>
    <p:sldId id="2134805987" r:id="rId9"/>
    <p:sldId id="2134805956" r:id="rId10"/>
    <p:sldId id="2134805963" r:id="rId11"/>
    <p:sldId id="2134805979" r:id="rId12"/>
    <p:sldId id="2134805967" r:id="rId13"/>
    <p:sldId id="2134805986" r:id="rId14"/>
    <p:sldId id="2134805984" r:id="rId15"/>
    <p:sldId id="2134805973" r:id="rId16"/>
    <p:sldId id="2134806161" r:id="rId17"/>
    <p:sldId id="2134805989" r:id="rId18"/>
    <p:sldId id="2134805943" r:id="rId19"/>
  </p:sldIdLst>
  <p:sldSz cx="12192000" cy="6858000"/>
  <p:notesSz cx="7023100" cy="9309100"/>
  <p:custDataLst>
    <p:tags r:id="rId22"/>
  </p:custDataLst>
  <p:defaultTex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5" orient="horz" pos="2999" userDrawn="1">
          <p15:clr>
            <a:srgbClr val="A4A3A4"/>
          </p15:clr>
        </p15:guide>
        <p15:guide id="9" pos="1413" userDrawn="1">
          <p15:clr>
            <a:srgbClr val="A4A3A4"/>
          </p15:clr>
        </p15:guide>
        <p15:guide id="10" pos="5155" userDrawn="1">
          <p15:clr>
            <a:srgbClr val="A4A3A4"/>
          </p15:clr>
        </p15:guide>
        <p15:guide id="11" orient="horz" pos="1230" userDrawn="1">
          <p15:clr>
            <a:srgbClr val="A4A3A4"/>
          </p15:clr>
        </p15:guide>
        <p15:guide id="12" pos="6040" userDrawn="1">
          <p15:clr>
            <a:srgbClr val="A4A3A4"/>
          </p15:clr>
        </p15:guide>
        <p15:guide id="13" orient="horz" pos="1865" userDrawn="1">
          <p15:clr>
            <a:srgbClr val="A4A3A4"/>
          </p15:clr>
        </p15:guide>
        <p15:guide id="14" pos="7219" userDrawn="1">
          <p15:clr>
            <a:srgbClr val="A4A3A4"/>
          </p15:clr>
        </p15:guide>
        <p15:guide id="15" pos="6720" userDrawn="1">
          <p15:clr>
            <a:srgbClr val="A4A3A4"/>
          </p15:clr>
        </p15:guide>
        <p15:guide id="16" pos="1414" userDrawn="1">
          <p15:clr>
            <a:srgbClr val="A4A3A4"/>
          </p15:clr>
        </p15:guide>
        <p15:guide id="17" pos="5654"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en Ho" initials="TH" lastIdx="28" clrIdx="0">
    <p:extLst>
      <p:ext uri="{19B8F6BF-5375-455C-9EA6-DF929625EA0E}">
        <p15:presenceInfo xmlns:p15="http://schemas.microsoft.com/office/powerpoint/2012/main" userId="S::tho@hcg-int.com::8cd72ada-6b4e-442d-b446-c41896435104" providerId="AD"/>
      </p:ext>
    </p:extLst>
  </p:cmAuthor>
  <p:cmAuthor id="2" name="Daniel Cragg (HCG)" initials="DC(" lastIdx="9" clrIdx="1">
    <p:extLst>
      <p:ext uri="{19B8F6BF-5375-455C-9EA6-DF929625EA0E}">
        <p15:presenceInfo xmlns:p15="http://schemas.microsoft.com/office/powerpoint/2012/main" userId="S::dcragg@hcg-int.com::e7df7796-dcdf-4fb4-8bae-47e6bb915c0c" providerId="AD"/>
      </p:ext>
    </p:extLst>
  </p:cmAuthor>
  <p:cmAuthor id="3" name="Amber Siddiqui (HCG)" initials="AS(" lastIdx="2" clrIdx="2">
    <p:extLst>
      <p:ext uri="{19B8F6BF-5375-455C-9EA6-DF929625EA0E}">
        <p15:presenceInfo xmlns:p15="http://schemas.microsoft.com/office/powerpoint/2012/main" userId="S::asiddiqui@hcg-int.com::03d7d61c-4748-4f70-a70d-74937f0a535e" providerId="AD"/>
      </p:ext>
    </p:extLst>
  </p:cmAuthor>
  <p:cmAuthor id="4" name="Eleanor Joy (HCG)" initials="EJ(" lastIdx="30" clrIdx="3">
    <p:extLst>
      <p:ext uri="{19B8F6BF-5375-455C-9EA6-DF929625EA0E}">
        <p15:presenceInfo xmlns:p15="http://schemas.microsoft.com/office/powerpoint/2012/main" userId="S::ejoy@hcg-int.com::096b4da2-b9a5-4984-9561-10fa631bce06" providerId="AD"/>
      </p:ext>
    </p:extLst>
  </p:cmAuthor>
  <p:cmAuthor id="5" name="Stacy Zarraga (HCG)" initials="SZ(" lastIdx="1" clrIdx="4">
    <p:extLst>
      <p:ext uri="{19B8F6BF-5375-455C-9EA6-DF929625EA0E}">
        <p15:presenceInfo xmlns:p15="http://schemas.microsoft.com/office/powerpoint/2012/main" userId="S::stacy.zarraga@hcg-int.com::25a87d97-0b1b-4faf-bf80-15a2f840af35" providerId="AD"/>
      </p:ext>
    </p:extLst>
  </p:cmAuthor>
  <p:cmAuthor id="6" name="HCG Editor" initials="HCG" lastIdx="59" clrIdx="5">
    <p:extLst>
      <p:ext uri="{19B8F6BF-5375-455C-9EA6-DF929625EA0E}">
        <p15:presenceInfo xmlns:p15="http://schemas.microsoft.com/office/powerpoint/2012/main" userId="HCG Editor" providerId="None"/>
      </p:ext>
    </p:extLst>
  </p:cmAuthor>
  <p:cmAuthor id="7" name="Thomas Glusac (HCG)" initials="TG(" lastIdx="1" clrIdx="6">
    <p:extLst>
      <p:ext uri="{19B8F6BF-5375-455C-9EA6-DF929625EA0E}">
        <p15:presenceInfo xmlns:p15="http://schemas.microsoft.com/office/powerpoint/2012/main" userId="S::tglusac@hcg-int.com::20bd5880-17d9-40f3-9b01-6d263c66ce0c" providerId="AD"/>
      </p:ext>
    </p:extLst>
  </p:cmAuthor>
  <p:cmAuthor id="8" name="Joanna Luscombe (HCG)" initials="JL(" lastIdx="175" clrIdx="7">
    <p:extLst>
      <p:ext uri="{19B8F6BF-5375-455C-9EA6-DF929625EA0E}">
        <p15:presenceInfo xmlns:p15="http://schemas.microsoft.com/office/powerpoint/2012/main" userId="S::jluscombe@hcg-int.com::ccfaebd5-25d1-4184-837f-ac85a994fcd0" providerId="AD"/>
      </p:ext>
    </p:extLst>
  </p:cmAuthor>
  <p:cmAuthor id="9" name="Connie Lam (HCG)" initials="CL(" lastIdx="52" clrIdx="8">
    <p:extLst>
      <p:ext uri="{19B8F6BF-5375-455C-9EA6-DF929625EA0E}">
        <p15:presenceInfo xmlns:p15="http://schemas.microsoft.com/office/powerpoint/2012/main" userId="S::clam@hcg-int.com::e97ecb3d-2d07-4b20-a34d-d65916490a4e" providerId="AD"/>
      </p:ext>
    </p:extLst>
  </p:cmAuthor>
  <p:cmAuthor id="10" name="Antonio Garreta" initials="AG" lastIdx="10" clrIdx="9">
    <p:extLst>
      <p:ext uri="{19B8F6BF-5375-455C-9EA6-DF929625EA0E}">
        <p15:presenceInfo xmlns:p15="http://schemas.microsoft.com/office/powerpoint/2012/main" userId="S::antonio.garreta@bayer.com::e5c04bcf-c8bc-4b9b-af6b-fc6449b6b4a7" providerId="AD"/>
      </p:ext>
    </p:extLst>
  </p:cmAuthor>
  <p:cmAuthor id="11" name="Emilie Topley (HCG)" initials="ET(" lastIdx="90" clrIdx="10">
    <p:extLst>
      <p:ext uri="{19B8F6BF-5375-455C-9EA6-DF929625EA0E}">
        <p15:presenceInfo xmlns:p15="http://schemas.microsoft.com/office/powerpoint/2012/main" userId="S::etopley@hcg-int.com::cf0a0c98-880f-4940-a8d8-20ba0fd14b58" providerId="AD"/>
      </p:ext>
    </p:extLst>
  </p:cmAuthor>
  <p:cmAuthor id="12" name="Robert Lawatscheck" initials="RL" lastIdx="15" clrIdx="11">
    <p:extLst>
      <p:ext uri="{19B8F6BF-5375-455C-9EA6-DF929625EA0E}">
        <p15:presenceInfo xmlns:p15="http://schemas.microsoft.com/office/powerpoint/2012/main" userId="S::robert.lawatscheck@bayer.com::27248c97-811d-4710-983a-079cf3e74a62" providerId="AD"/>
      </p:ext>
    </p:extLst>
  </p:cmAuthor>
  <p:cmAuthor id="13" name="Roxanna Munir (HCG)" initials="RM(" lastIdx="92" clrIdx="12">
    <p:extLst>
      <p:ext uri="{19B8F6BF-5375-455C-9EA6-DF929625EA0E}">
        <p15:presenceInfo xmlns:p15="http://schemas.microsoft.com/office/powerpoint/2012/main" userId="S::roxanna.munir@hcg-int.com::eff6a6bd-3186-4e1f-8bf8-e3d1eca5eb15" providerId="AD"/>
      </p:ext>
    </p:extLst>
  </p:cmAuthor>
  <p:cmAuthor id="14" name="C. M." initials="CM" lastIdx="1" clrIdx="13">
    <p:extLst>
      <p:ext uri="{19B8F6BF-5375-455C-9EA6-DF929625EA0E}">
        <p15:presenceInfo xmlns:p15="http://schemas.microsoft.com/office/powerpoint/2012/main" userId="fa1188f57548a6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374D"/>
    <a:srgbClr val="4B610F"/>
    <a:srgbClr val="4D4440"/>
    <a:srgbClr val="669BD2"/>
    <a:srgbClr val="1F4E6D"/>
    <a:srgbClr val="0091DF"/>
    <a:srgbClr val="53585A"/>
    <a:srgbClr val="8F3685"/>
    <a:srgbClr val="335B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0" autoAdjust="0"/>
    <p:restoredTop sz="93957" autoAdjust="0"/>
  </p:normalViewPr>
  <p:slideViewPr>
    <p:cSldViewPr snapToGrid="0" snapToObjects="1">
      <p:cViewPr varScale="1">
        <p:scale>
          <a:sx n="74" d="100"/>
          <a:sy n="74" d="100"/>
        </p:scale>
        <p:origin x="125" y="48"/>
      </p:cViewPr>
      <p:guideLst>
        <p:guide orient="horz" pos="2999"/>
        <p:guide pos="1413"/>
        <p:guide pos="5155"/>
        <p:guide orient="horz" pos="1230"/>
        <p:guide pos="6040"/>
        <p:guide orient="horz" pos="1865"/>
        <p:guide pos="7219"/>
        <p:guide pos="6720"/>
        <p:guide pos="1414"/>
        <p:guide pos="565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79" d="100"/>
          <a:sy n="79" d="100"/>
        </p:scale>
        <p:origin x="3900" y="9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eGFR</c:v>
                </c:pt>
              </c:strCache>
            </c:strRef>
          </c:tx>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C15B-47C0-BAE8-A32F790943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5B-47C0-BAE8-A32F790943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5B-47C0-BAE8-A32F790943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5B-47C0-BAE8-A32F790943BA}"/>
              </c:ext>
            </c:extLst>
          </c:dPt>
          <c:dLbls>
            <c:delete val="1"/>
          </c:dLbls>
          <c:cat>
            <c:strRef>
              <c:f>Sheet1!$A$2:$A$5</c:f>
              <c:strCache>
                <c:ptCount val="4"/>
                <c:pt idx="0">
                  <c:v>60以上</c:v>
                </c:pt>
                <c:pt idx="1">
                  <c:v>45～60未満</c:v>
                </c:pt>
                <c:pt idx="2">
                  <c:v>25～45未満</c:v>
                </c:pt>
                <c:pt idx="3">
                  <c:v>25未満</c:v>
                </c:pt>
              </c:strCache>
            </c:strRef>
          </c:cat>
          <c:val>
            <c:numRef>
              <c:f>Sheet1!$B$2:$B$5</c:f>
              <c:numCache>
                <c:formatCode>General</c:formatCode>
                <c:ptCount val="4"/>
                <c:pt idx="0">
                  <c:v>39.9</c:v>
                </c:pt>
                <c:pt idx="1">
                  <c:v>26.4</c:v>
                </c:pt>
                <c:pt idx="2">
                  <c:v>32.5</c:v>
                </c:pt>
                <c:pt idx="3">
                  <c:v>1.2</c:v>
                </c:pt>
              </c:numCache>
            </c:numRef>
          </c:val>
          <c:extLst>
            <c:ext xmlns:c16="http://schemas.microsoft.com/office/drawing/2014/chart" uri="{C3380CC4-5D6E-409C-BE32-E72D297353CC}">
              <c16:uniqueId val="{00000008-C15B-47C0-BAE8-A32F790943BA}"/>
            </c:ext>
          </c:extLst>
        </c:ser>
        <c:dLbls>
          <c:showLegendKey val="0"/>
          <c:showVal val="0"/>
          <c:showCatName val="0"/>
          <c:showSerName val="0"/>
          <c:showPercent val="1"/>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0.27938</cdr:x>
      <cdr:y>0.42411</cdr:y>
    </cdr:from>
    <cdr:to>
      <cdr:x>0.70064</cdr:x>
      <cdr:y>0.58635</cdr:y>
    </cdr:to>
    <cdr:sp macro="" textlink="">
      <cdr:nvSpPr>
        <cdr:cNvPr id="2" name="TextBox 1">
          <a:extLst xmlns:a="http://schemas.openxmlformats.org/drawingml/2006/main">
            <a:ext uri="{FF2B5EF4-FFF2-40B4-BE49-F238E27FC236}">
              <a16:creationId xmlns:a16="http://schemas.microsoft.com/office/drawing/2014/main" id="{C6AC5D27-694D-49EC-8269-F431414EE546}"/>
            </a:ext>
          </a:extLst>
        </cdr:cNvPr>
        <cdr:cNvSpPr txBox="1"/>
      </cdr:nvSpPr>
      <cdr:spPr>
        <a:xfrm xmlns:a="http://schemas.openxmlformats.org/drawingml/2006/main">
          <a:off x="1220811" y="1850489"/>
          <a:ext cx="1840757" cy="707886"/>
        </a:xfrm>
        <a:prstGeom xmlns:a="http://schemas.openxmlformats.org/drawingml/2006/main" prst="rect">
          <a:avLst/>
        </a:prstGeom>
      </cdr:spPr>
      <cdr:txBody>
        <a:bodyPr xmlns:a="http://schemas.openxmlformats.org/drawingml/2006/main" vertOverflow="clip" vert="horz" wrap="square" lIns="91440" tIns="45720" rIns="91440" bIns="45720" rtlCol="0">
          <a:spAutoFit/>
        </a:bodyPr>
        <a:lstStyle xmlns:a="http://schemas.openxmlformats.org/drawingml/2006/main"/>
        <a:p xmlns:a="http://schemas.openxmlformats.org/drawingml/2006/main">
          <a:pPr algn="ctr" rtl="0">
            <a:spcBef>
              <a:spcPts val="600"/>
            </a:spcBef>
          </a:pPr>
          <a:r>
            <a:rPr lang="ja-JP" sz="2000" b="1" dirty="0">
              <a:latin typeface="+mn-lt"/>
            </a:rPr>
            <a:t>平均 eGFR</a:t>
          </a:r>
          <a:br>
            <a:rPr lang="en-GB" sz="2000" b="1" dirty="0">
              <a:latin typeface="+mn-lt"/>
            </a:rPr>
          </a:br>
          <a:r>
            <a:rPr lang="ja-JP" sz="2000" b="1" dirty="0">
              <a:latin typeface="+mn-lt"/>
            </a:rPr>
            <a:t>57.6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8B9E91-57C4-41CA-9C8A-A0824FD70D1D}"/>
              </a:ext>
            </a:extLst>
          </p:cNvPr>
          <p:cNvSpPr>
            <a:spLocks noGrp="1"/>
          </p:cNvSpPr>
          <p:nvPr>
            <p:ph type="hdr" sz="quarter"/>
          </p:nvPr>
        </p:nvSpPr>
        <p:spPr>
          <a:xfrm>
            <a:off x="1" y="1"/>
            <a:ext cx="3043238" cy="466725"/>
          </a:xfrm>
          <a:prstGeom prst="rect">
            <a:avLst/>
          </a:prstGeom>
        </p:spPr>
        <p:txBody>
          <a:bodyPr vert="horz" lIns="91440" tIns="45720" rIns="91440" bIns="45720" rtlCol="0"/>
          <a:lstStyle>
            <a:lvl1pPr algn="l">
              <a:defRPr sz="1200"/>
            </a:lvl1pPr>
          </a:lstStyle>
          <a:p>
            <a:endParaRPr lang="en-GB" dirty="0"/>
          </a:p>
        </p:txBody>
      </p:sp>
      <p:sp>
        <p:nvSpPr>
          <p:cNvPr id="4" name="Footer Placeholder 3">
            <a:extLst>
              <a:ext uri="{FF2B5EF4-FFF2-40B4-BE49-F238E27FC236}">
                <a16:creationId xmlns:a16="http://schemas.microsoft.com/office/drawing/2014/main" id="{90FB9BD6-BC3B-42C0-9234-0F75C4272C84}"/>
              </a:ext>
            </a:extLst>
          </p:cNvPr>
          <p:cNvSpPr>
            <a:spLocks noGrp="1"/>
          </p:cNvSpPr>
          <p:nvPr>
            <p:ph type="ftr" sz="quarter" idx="2"/>
          </p:nvPr>
        </p:nvSpPr>
        <p:spPr>
          <a:xfrm>
            <a:off x="1" y="8842376"/>
            <a:ext cx="3043238" cy="46672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99DB04-3743-4A1F-B0D9-41827DDCA9DA}"/>
              </a:ext>
            </a:extLst>
          </p:cNvPr>
          <p:cNvSpPr>
            <a:spLocks noGrp="1"/>
          </p:cNvSpPr>
          <p:nvPr>
            <p:ph type="sldNum" sz="quarter" idx="3"/>
          </p:nvPr>
        </p:nvSpPr>
        <p:spPr>
          <a:xfrm>
            <a:off x="3978276" y="8842376"/>
            <a:ext cx="3043238" cy="466725"/>
          </a:xfrm>
          <a:prstGeom prst="rect">
            <a:avLst/>
          </a:prstGeom>
        </p:spPr>
        <p:txBody>
          <a:bodyPr vert="horz" lIns="91440" tIns="45720" rIns="91440" bIns="45720" rtlCol="0" anchor="b"/>
          <a:lstStyle>
            <a:lvl1pPr algn="r">
              <a:defRPr sz="1200"/>
            </a:lvl1pPr>
          </a:lstStyle>
          <a:p>
            <a:fld id="{00E31DE1-7861-40A0-8551-BE85CFBED811}" type="slidenum">
              <a:rPr lang="en-GB" smtClean="0"/>
              <a:t>‹#›</a:t>
            </a:fld>
            <a:endParaRPr lang="en-GB" dirty="0"/>
          </a:p>
        </p:txBody>
      </p:sp>
    </p:spTree>
    <p:extLst>
      <p:ext uri="{BB962C8B-B14F-4D97-AF65-F5344CB8AC3E}">
        <p14:creationId xmlns:p14="http://schemas.microsoft.com/office/powerpoint/2010/main" val="3335083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6" y="1"/>
            <a:ext cx="3043238" cy="466725"/>
          </a:xfrm>
          <a:prstGeom prst="rect">
            <a:avLst/>
          </a:prstGeom>
        </p:spPr>
        <p:txBody>
          <a:bodyPr vert="horz" lIns="91440" tIns="45720" rIns="91440" bIns="45720" rtlCol="0"/>
          <a:lstStyle>
            <a:lvl1pPr algn="r">
              <a:defRPr sz="1200"/>
            </a:lvl1pPr>
          </a:lstStyle>
          <a:p>
            <a:fld id="{FA799DD8-3D1F-DB47-AF2B-7A63E9272D7B}" type="datetimeFigureOut">
              <a:rPr lang="en-US" smtClean="0"/>
              <a:t>9/1/2021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6" y="8842376"/>
            <a:ext cx="3043238" cy="466725"/>
          </a:xfrm>
          <a:prstGeom prst="rect">
            <a:avLst/>
          </a:prstGeom>
        </p:spPr>
        <p:txBody>
          <a:bodyPr vert="horz" lIns="91440" tIns="45720" rIns="91440" bIns="45720" rtlCol="0" anchor="b"/>
          <a:lstStyle>
            <a:lvl1pPr algn="r">
              <a:defRPr sz="1200"/>
            </a:lvl1pPr>
          </a:lstStyle>
          <a:p>
            <a:fld id="{B5735694-0C91-BA4F-9401-092235FEF1B1}" type="slidenum">
              <a:rPr lang="en-US" smtClean="0"/>
              <a:t>‹#›</a:t>
            </a:fld>
            <a:endParaRPr lang="en-US" dirty="0"/>
          </a:p>
        </p:txBody>
      </p:sp>
    </p:spTree>
    <p:extLst>
      <p:ext uri="{BB962C8B-B14F-4D97-AF65-F5344CB8AC3E}">
        <p14:creationId xmlns:p14="http://schemas.microsoft.com/office/powerpoint/2010/main" val="48974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B5735694-0C91-BA4F-9401-092235FEF1B1}" type="slidenum">
              <a:rPr/>
              <a:t>1</a:t>
            </a:fld>
            <a:endParaRPr/>
          </a:p>
        </p:txBody>
      </p:sp>
    </p:spTree>
    <p:extLst>
      <p:ext uri="{BB962C8B-B14F-4D97-AF65-F5344CB8AC3E}">
        <p14:creationId xmlns:p14="http://schemas.microsoft.com/office/powerpoint/2010/main" val="94655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sz="1200" b="0" i="0" u="none" strike="noStrike" kern="1200" cap="none" normalizeH="0" baseline="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11</a:t>
            </a:fld>
            <a:endParaRPr kumimoji="0" sz="1200" b="0" i="0" u="none" strike="noStrike" kern="1200" cap="none" normalizeH="0" baseline="0">
              <a:ln>
                <a:noFill/>
              </a:ln>
              <a:solidFill>
                <a:prstClr val="black"/>
              </a:solidFill>
              <a:effectLst/>
              <a:uLnTx/>
              <a:uFillTx/>
              <a:latin typeface="Calibri" charset="0"/>
              <a:ea typeface="MS PGothic" charset="0"/>
            </a:endParaRPr>
          </a:p>
        </p:txBody>
      </p:sp>
      <p:sp>
        <p:nvSpPr>
          <p:cNvPr id="5" name="Rectangle 4">
            <a:extLst>
              <a:ext uri="{FF2B5EF4-FFF2-40B4-BE49-F238E27FC236}">
                <a16:creationId xmlns:a16="http://schemas.microsoft.com/office/drawing/2014/main" id="{5B37E08C-E6F7-40F3-AF4F-82985BB7D6BE}"/>
              </a:ext>
            </a:extLst>
          </p:cNvPr>
          <p:cNvSpPr/>
          <p:nvPr/>
        </p:nvSpPr>
        <p:spPr>
          <a:xfrm>
            <a:off x="-2862420" y="1138633"/>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bay948862_ia_fidelio_figaro_section_14_2_2_Renal events-marked up; p6</a:t>
            </a:r>
          </a:p>
        </p:txBody>
      </p:sp>
      <p:cxnSp>
        <p:nvCxnSpPr>
          <p:cNvPr id="6" name="Straight Arrow Connector 5">
            <a:extLst>
              <a:ext uri="{FF2B5EF4-FFF2-40B4-BE49-F238E27FC236}">
                <a16:creationId xmlns:a16="http://schemas.microsoft.com/office/drawing/2014/main" id="{1E755ABB-DB35-43A8-B4CE-D7158F139B1E}"/>
              </a:ext>
            </a:extLst>
          </p:cNvPr>
          <p:cNvCxnSpPr>
            <a:cxnSpLocks/>
            <a:stCxn id="5" idx="3"/>
          </p:cNvCxnSpPr>
          <p:nvPr/>
        </p:nvCxnSpPr>
        <p:spPr>
          <a:xfrm>
            <a:off x="527211" y="1711722"/>
            <a:ext cx="414336" cy="174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24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A3638-BB45-4B2E-A4B2-64CD27C97672}" type="slidenum">
              <a:rPr kumimoji="0" sz="1200" b="0" i="0" u="none" strike="noStrike" kern="1200" cap="none" spc="0" normalizeH="0" baseline="0" noProof="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374936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sz="1200" b="0" i="0" u="none" strike="noStrike" kern="1200" cap="none" normalizeH="0" baseline="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13</a:t>
            </a:fld>
            <a:endParaRPr kumimoji="0" sz="1200" b="0" i="0" u="none" strike="noStrike" kern="1200" cap="none" normalizeH="0" baseline="0">
              <a:ln>
                <a:noFill/>
              </a:ln>
              <a:solidFill>
                <a:prstClr val="black"/>
              </a:solidFill>
              <a:effectLst/>
              <a:uLnTx/>
              <a:uFillTx/>
              <a:latin typeface="Calibri" charset="0"/>
              <a:ea typeface="MS PGothic" charset="0"/>
            </a:endParaRPr>
          </a:p>
        </p:txBody>
      </p:sp>
      <p:sp>
        <p:nvSpPr>
          <p:cNvPr id="5" name="Rectangle 4">
            <a:extLst>
              <a:ext uri="{FF2B5EF4-FFF2-40B4-BE49-F238E27FC236}">
                <a16:creationId xmlns:a16="http://schemas.microsoft.com/office/drawing/2014/main" id="{8F4FDE5C-0771-475C-9039-C4D1F9BD7795}"/>
              </a:ext>
            </a:extLst>
          </p:cNvPr>
          <p:cNvSpPr/>
          <p:nvPr/>
        </p:nvSpPr>
        <p:spPr>
          <a:xfrm>
            <a:off x="-2966560" y="1084659"/>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Bakris 2020 appendix; p15-16. BAY 94-8862_17530 (FIGARO) SAP_version 6.0_final; p29-31</a:t>
            </a:r>
          </a:p>
        </p:txBody>
      </p:sp>
      <p:cxnSp>
        <p:nvCxnSpPr>
          <p:cNvPr id="6" name="Straight Arrow Connector 5">
            <a:extLst>
              <a:ext uri="{FF2B5EF4-FFF2-40B4-BE49-F238E27FC236}">
                <a16:creationId xmlns:a16="http://schemas.microsoft.com/office/drawing/2014/main" id="{2FDF7F57-A7D8-4A32-94CD-BF09F94BF8BB}"/>
              </a:ext>
            </a:extLst>
          </p:cNvPr>
          <p:cNvCxnSpPr>
            <a:cxnSpLocks/>
            <a:stCxn id="5" idx="3"/>
          </p:cNvCxnSpPr>
          <p:nvPr/>
        </p:nvCxnSpPr>
        <p:spPr>
          <a:xfrm>
            <a:off x="423071" y="1657748"/>
            <a:ext cx="596105" cy="85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9E6FB99-95F5-4258-A8DC-38C6C468E5C9}"/>
              </a:ext>
            </a:extLst>
          </p:cNvPr>
          <p:cNvSpPr/>
          <p:nvPr/>
        </p:nvSpPr>
        <p:spPr>
          <a:xfrm>
            <a:off x="-2966560" y="2405460"/>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bay948862_ia_fidelio_figaro_section_14_2_1_CV efficacy-marked up; p9</a:t>
            </a:r>
          </a:p>
        </p:txBody>
      </p:sp>
      <p:cxnSp>
        <p:nvCxnSpPr>
          <p:cNvPr id="9" name="Straight Arrow Connector 8">
            <a:extLst>
              <a:ext uri="{FF2B5EF4-FFF2-40B4-BE49-F238E27FC236}">
                <a16:creationId xmlns:a16="http://schemas.microsoft.com/office/drawing/2014/main" id="{2CE4DCA5-DBE6-4C65-8958-2A75C4672703}"/>
              </a:ext>
            </a:extLst>
          </p:cNvPr>
          <p:cNvCxnSpPr>
            <a:cxnSpLocks/>
            <a:stCxn id="8" idx="3"/>
          </p:cNvCxnSpPr>
          <p:nvPr/>
        </p:nvCxnSpPr>
        <p:spPr>
          <a:xfrm flipV="1">
            <a:off x="423071" y="2724944"/>
            <a:ext cx="596105" cy="253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BECD362-9B90-4012-ABFD-7258DE349B6E}"/>
              </a:ext>
            </a:extLst>
          </p:cNvPr>
          <p:cNvSpPr/>
          <p:nvPr/>
        </p:nvSpPr>
        <p:spPr>
          <a:xfrm>
            <a:off x="-2966560" y="3871120"/>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bay948862_ia_fidelio_figaro_section_14_2_2_Renal events-marked up; p6</a:t>
            </a:r>
          </a:p>
        </p:txBody>
      </p:sp>
      <p:cxnSp>
        <p:nvCxnSpPr>
          <p:cNvPr id="12" name="Straight Arrow Connector 11">
            <a:extLst>
              <a:ext uri="{FF2B5EF4-FFF2-40B4-BE49-F238E27FC236}">
                <a16:creationId xmlns:a16="http://schemas.microsoft.com/office/drawing/2014/main" id="{BE62D170-C56D-4EE2-8058-698B8C397003}"/>
              </a:ext>
            </a:extLst>
          </p:cNvPr>
          <p:cNvCxnSpPr>
            <a:cxnSpLocks/>
            <a:stCxn id="11" idx="3"/>
          </p:cNvCxnSpPr>
          <p:nvPr/>
        </p:nvCxnSpPr>
        <p:spPr>
          <a:xfrm flipV="1">
            <a:off x="423070" y="2803924"/>
            <a:ext cx="2454242" cy="1640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52BD94-7AB4-4680-A321-4A113B86B349}"/>
              </a:ext>
            </a:extLst>
          </p:cNvPr>
          <p:cNvCxnSpPr>
            <a:cxnSpLocks/>
            <a:stCxn id="18" idx="1"/>
          </p:cNvCxnSpPr>
          <p:nvPr/>
        </p:nvCxnSpPr>
        <p:spPr>
          <a:xfrm flipH="1" flipV="1">
            <a:off x="6059426" y="2724944"/>
            <a:ext cx="1186830" cy="656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6CCCC77-A8CF-4975-BF68-2D46D11A6FFA}"/>
              </a:ext>
            </a:extLst>
          </p:cNvPr>
          <p:cNvSpPr/>
          <p:nvPr/>
        </p:nvSpPr>
        <p:spPr>
          <a:xfrm>
            <a:off x="7246255" y="2230836"/>
            <a:ext cx="3389630" cy="23018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bay948862_ia_fidelio_figaro_section_14_3_1_1_AEs - overall frequency-marked up; p85, 86</a:t>
            </a:r>
          </a:p>
          <a:p>
            <a:endParaRPr lang="en-GB" dirty="0">
              <a:solidFill>
                <a:schemeClr val="tx1"/>
              </a:solidFill>
            </a:endParaRPr>
          </a:p>
          <a:p>
            <a:pPr rtl="0"/>
            <a:r>
              <a:rPr lang="ja-JP">
                <a:solidFill>
                  <a:schemeClr val="tx1"/>
                </a:solidFill>
              </a:rPr>
              <a:t>bay948862_ia_fidelio_figaro_section_14_3_2_AEs - hyperkalaemia-marked up; p4</a:t>
            </a:r>
          </a:p>
        </p:txBody>
      </p:sp>
    </p:spTree>
    <p:extLst>
      <p:ext uri="{BB962C8B-B14F-4D97-AF65-F5344CB8AC3E}">
        <p14:creationId xmlns:p14="http://schemas.microsoft.com/office/powerpoint/2010/main" val="352954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t>14</a:t>
            </a:fld>
            <a:endParaRPr/>
          </a:p>
        </p:txBody>
      </p:sp>
    </p:spTree>
    <p:extLst>
      <p:ext uri="{BB962C8B-B14F-4D97-AF65-F5344CB8AC3E}">
        <p14:creationId xmlns:p14="http://schemas.microsoft.com/office/powerpoint/2010/main" val="194847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t>2</a:t>
            </a:fld>
            <a:endParaRPr/>
          </a:p>
        </p:txBody>
      </p:sp>
      <p:sp>
        <p:nvSpPr>
          <p:cNvPr id="5" name="Rectangle 4">
            <a:extLst>
              <a:ext uri="{FF2B5EF4-FFF2-40B4-BE49-F238E27FC236}">
                <a16:creationId xmlns:a16="http://schemas.microsoft.com/office/drawing/2014/main" id="{326DF91E-E9E5-475A-82E2-D30CF1D18750}"/>
              </a:ext>
            </a:extLst>
          </p:cNvPr>
          <p:cNvSpPr/>
          <p:nvPr/>
        </p:nvSpPr>
        <p:spPr>
          <a:xfrm>
            <a:off x="-2182368" y="1353312"/>
            <a:ext cx="2670048" cy="560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tx1"/>
                </a:solidFill>
              </a:rPr>
              <a:t>DC: KDIGO 2013; p18A </a:t>
            </a:r>
          </a:p>
        </p:txBody>
      </p:sp>
      <p:cxnSp>
        <p:nvCxnSpPr>
          <p:cNvPr id="7" name="Straight Arrow Connector 6">
            <a:extLst>
              <a:ext uri="{FF2B5EF4-FFF2-40B4-BE49-F238E27FC236}">
                <a16:creationId xmlns:a16="http://schemas.microsoft.com/office/drawing/2014/main" id="{1C311340-4694-4A80-9385-CDA997A3D86A}"/>
              </a:ext>
            </a:extLst>
          </p:cNvPr>
          <p:cNvCxnSpPr>
            <a:stCxn id="5" idx="3"/>
          </p:cNvCxnSpPr>
          <p:nvPr/>
        </p:nvCxnSpPr>
        <p:spPr>
          <a:xfrm>
            <a:off x="487680" y="1633728"/>
            <a:ext cx="45847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B6CD27-3B77-4275-968A-B3D3D8469F4A}"/>
              </a:ext>
            </a:extLst>
          </p:cNvPr>
          <p:cNvCxnSpPr>
            <a:cxnSpLocks/>
            <a:stCxn id="5" idx="3"/>
          </p:cNvCxnSpPr>
          <p:nvPr/>
        </p:nvCxnSpPr>
        <p:spPr>
          <a:xfrm>
            <a:off x="487680" y="1633728"/>
            <a:ext cx="458470" cy="1423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8D8167C-1C62-4430-BE96-8DE6EAE0D5B5}"/>
              </a:ext>
            </a:extLst>
          </p:cNvPr>
          <p:cNvSpPr/>
          <p:nvPr/>
        </p:nvSpPr>
        <p:spPr>
          <a:xfrm>
            <a:off x="6535421" y="1353312"/>
            <a:ext cx="2670048" cy="560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tx1"/>
                </a:solidFill>
              </a:rPr>
              <a:t>DC: Matsushita 2015; p6A</a:t>
            </a:r>
          </a:p>
        </p:txBody>
      </p:sp>
      <p:cxnSp>
        <p:nvCxnSpPr>
          <p:cNvPr id="12" name="Straight Arrow Connector 11">
            <a:extLst>
              <a:ext uri="{FF2B5EF4-FFF2-40B4-BE49-F238E27FC236}">
                <a16:creationId xmlns:a16="http://schemas.microsoft.com/office/drawing/2014/main" id="{E5FB4CB1-8A09-4E6B-B7C1-03E247E6A36C}"/>
              </a:ext>
            </a:extLst>
          </p:cNvPr>
          <p:cNvCxnSpPr>
            <a:cxnSpLocks/>
            <a:stCxn id="11" idx="1"/>
          </p:cNvCxnSpPr>
          <p:nvPr/>
        </p:nvCxnSpPr>
        <p:spPr>
          <a:xfrm flipH="1">
            <a:off x="5664201" y="1633728"/>
            <a:ext cx="871220" cy="280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A5B4C84-B1A0-48EE-9EA5-711A7E3ADAE1}"/>
              </a:ext>
            </a:extLst>
          </p:cNvPr>
          <p:cNvSpPr/>
          <p:nvPr/>
        </p:nvSpPr>
        <p:spPr>
          <a:xfrm>
            <a:off x="6535421" y="3075877"/>
            <a:ext cx="2670048" cy="560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tx1"/>
                </a:solidFill>
              </a:rPr>
              <a:t>DC: Fox 2012; p7A</a:t>
            </a:r>
          </a:p>
        </p:txBody>
      </p:sp>
      <p:cxnSp>
        <p:nvCxnSpPr>
          <p:cNvPr id="16" name="Straight Arrow Connector 15">
            <a:extLst>
              <a:ext uri="{FF2B5EF4-FFF2-40B4-BE49-F238E27FC236}">
                <a16:creationId xmlns:a16="http://schemas.microsoft.com/office/drawing/2014/main" id="{A59A90FF-3AE9-4283-8567-862791BA219C}"/>
              </a:ext>
            </a:extLst>
          </p:cNvPr>
          <p:cNvCxnSpPr>
            <a:cxnSpLocks/>
            <a:stCxn id="15" idx="1"/>
          </p:cNvCxnSpPr>
          <p:nvPr/>
        </p:nvCxnSpPr>
        <p:spPr>
          <a:xfrm flipH="1">
            <a:off x="5664201" y="3356292"/>
            <a:ext cx="871220" cy="280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92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t>3</a:t>
            </a:fld>
            <a:endParaRPr/>
          </a:p>
        </p:txBody>
      </p:sp>
      <p:sp>
        <p:nvSpPr>
          <p:cNvPr id="5" name="Rectangle 4">
            <a:extLst>
              <a:ext uri="{FF2B5EF4-FFF2-40B4-BE49-F238E27FC236}">
                <a16:creationId xmlns:a16="http://schemas.microsoft.com/office/drawing/2014/main" id="{326DF91E-E9E5-475A-82E2-D30CF1D18750}"/>
              </a:ext>
            </a:extLst>
          </p:cNvPr>
          <p:cNvSpPr/>
          <p:nvPr/>
        </p:nvSpPr>
        <p:spPr>
          <a:xfrm>
            <a:off x="-2182368" y="1353312"/>
            <a:ext cx="2670048" cy="560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tx1"/>
                </a:solidFill>
              </a:rPr>
              <a:t>DC: KDIGO 2013; p18A </a:t>
            </a:r>
          </a:p>
        </p:txBody>
      </p:sp>
      <p:cxnSp>
        <p:nvCxnSpPr>
          <p:cNvPr id="7" name="Straight Arrow Connector 6">
            <a:extLst>
              <a:ext uri="{FF2B5EF4-FFF2-40B4-BE49-F238E27FC236}">
                <a16:creationId xmlns:a16="http://schemas.microsoft.com/office/drawing/2014/main" id="{1C311340-4694-4A80-9385-CDA997A3D86A}"/>
              </a:ext>
            </a:extLst>
          </p:cNvPr>
          <p:cNvCxnSpPr>
            <a:stCxn id="5" idx="3"/>
          </p:cNvCxnSpPr>
          <p:nvPr/>
        </p:nvCxnSpPr>
        <p:spPr>
          <a:xfrm>
            <a:off x="487680" y="1633728"/>
            <a:ext cx="458470" cy="233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B6CD27-3B77-4275-968A-B3D3D8469F4A}"/>
              </a:ext>
            </a:extLst>
          </p:cNvPr>
          <p:cNvCxnSpPr>
            <a:cxnSpLocks/>
            <a:stCxn id="5" idx="3"/>
          </p:cNvCxnSpPr>
          <p:nvPr/>
        </p:nvCxnSpPr>
        <p:spPr>
          <a:xfrm>
            <a:off x="487680" y="1633728"/>
            <a:ext cx="458470" cy="1423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8D8167C-1C62-4430-BE96-8DE6EAE0D5B5}"/>
              </a:ext>
            </a:extLst>
          </p:cNvPr>
          <p:cNvSpPr/>
          <p:nvPr/>
        </p:nvSpPr>
        <p:spPr>
          <a:xfrm>
            <a:off x="6535421" y="1353312"/>
            <a:ext cx="2670048" cy="560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tx1"/>
                </a:solidFill>
              </a:rPr>
              <a:t>DC: Matsushita 2015; p6A</a:t>
            </a:r>
          </a:p>
        </p:txBody>
      </p:sp>
      <p:cxnSp>
        <p:nvCxnSpPr>
          <p:cNvPr id="12" name="Straight Arrow Connector 11">
            <a:extLst>
              <a:ext uri="{FF2B5EF4-FFF2-40B4-BE49-F238E27FC236}">
                <a16:creationId xmlns:a16="http://schemas.microsoft.com/office/drawing/2014/main" id="{E5FB4CB1-8A09-4E6B-B7C1-03E247E6A36C}"/>
              </a:ext>
            </a:extLst>
          </p:cNvPr>
          <p:cNvCxnSpPr>
            <a:cxnSpLocks/>
            <a:stCxn id="11" idx="1"/>
          </p:cNvCxnSpPr>
          <p:nvPr/>
        </p:nvCxnSpPr>
        <p:spPr>
          <a:xfrm flipH="1">
            <a:off x="5664201" y="1633728"/>
            <a:ext cx="871220" cy="280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A5B4C84-B1A0-48EE-9EA5-711A7E3ADAE1}"/>
              </a:ext>
            </a:extLst>
          </p:cNvPr>
          <p:cNvSpPr/>
          <p:nvPr/>
        </p:nvSpPr>
        <p:spPr>
          <a:xfrm>
            <a:off x="6535421" y="3075877"/>
            <a:ext cx="2670048" cy="560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tx1"/>
                </a:solidFill>
              </a:rPr>
              <a:t>DC: Fox 2012; p7A</a:t>
            </a:r>
          </a:p>
        </p:txBody>
      </p:sp>
      <p:cxnSp>
        <p:nvCxnSpPr>
          <p:cNvPr id="16" name="Straight Arrow Connector 15">
            <a:extLst>
              <a:ext uri="{FF2B5EF4-FFF2-40B4-BE49-F238E27FC236}">
                <a16:creationId xmlns:a16="http://schemas.microsoft.com/office/drawing/2014/main" id="{A59A90FF-3AE9-4283-8567-862791BA219C}"/>
              </a:ext>
            </a:extLst>
          </p:cNvPr>
          <p:cNvCxnSpPr>
            <a:cxnSpLocks/>
            <a:stCxn id="15" idx="1"/>
          </p:cNvCxnSpPr>
          <p:nvPr/>
        </p:nvCxnSpPr>
        <p:spPr>
          <a:xfrm flipH="1">
            <a:off x="5664201" y="3356292"/>
            <a:ext cx="871220" cy="280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84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sz="1200" b="0" i="0" u="none" strike="noStrike" kern="1200" cap="none" normalizeH="0" baseline="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4</a:t>
            </a:fld>
            <a:endParaRPr kumimoji="0" sz="1200" b="0" i="0" u="none" strike="noStrike" kern="1200" cap="none" normalizeH="0" baseline="0">
              <a:ln>
                <a:noFill/>
              </a:ln>
              <a:solidFill>
                <a:prstClr val="black"/>
              </a:solidFill>
              <a:effectLst/>
              <a:uLnTx/>
              <a:uFillTx/>
              <a:latin typeface="Calibri" charset="0"/>
              <a:ea typeface="MS PGothic" charset="0"/>
            </a:endParaRPr>
          </a:p>
        </p:txBody>
      </p:sp>
      <p:sp>
        <p:nvSpPr>
          <p:cNvPr id="5" name="Rectangle 4">
            <a:extLst>
              <a:ext uri="{FF2B5EF4-FFF2-40B4-BE49-F238E27FC236}">
                <a16:creationId xmlns:a16="http://schemas.microsoft.com/office/drawing/2014/main" id="{8E28BFE3-BC2F-4148-9D43-C52E888105E9}"/>
              </a:ext>
            </a:extLst>
          </p:cNvPr>
          <p:cNvSpPr/>
          <p:nvPr/>
        </p:nvSpPr>
        <p:spPr>
          <a:xfrm>
            <a:off x="6687821" y="1163638"/>
            <a:ext cx="2670048" cy="1208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 94-8862_17530 (FIGARO) SAP_version 6.0_final; p10A </a:t>
            </a:r>
          </a:p>
        </p:txBody>
      </p:sp>
      <p:cxnSp>
        <p:nvCxnSpPr>
          <p:cNvPr id="6" name="Straight Arrow Connector 5">
            <a:extLst>
              <a:ext uri="{FF2B5EF4-FFF2-40B4-BE49-F238E27FC236}">
                <a16:creationId xmlns:a16="http://schemas.microsoft.com/office/drawing/2014/main" id="{8BE7FBA5-B2EA-42A9-A869-8E8DE4515D8B}"/>
              </a:ext>
            </a:extLst>
          </p:cNvPr>
          <p:cNvCxnSpPr>
            <a:cxnSpLocks/>
            <a:stCxn id="5" idx="1"/>
          </p:cNvCxnSpPr>
          <p:nvPr/>
        </p:nvCxnSpPr>
        <p:spPr>
          <a:xfrm flipH="1">
            <a:off x="6124575" y="1767681"/>
            <a:ext cx="563245" cy="142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65FFFA4-741B-4EE3-BA29-1C3953024266}"/>
              </a:ext>
            </a:extLst>
          </p:cNvPr>
          <p:cNvSpPr/>
          <p:nvPr/>
        </p:nvSpPr>
        <p:spPr>
          <a:xfrm>
            <a:off x="6687821" y="2547939"/>
            <a:ext cx="2670048" cy="857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 94-8862_17530 (FIGARO) SAP_version 6.0_final; p29A </a:t>
            </a:r>
          </a:p>
        </p:txBody>
      </p:sp>
      <p:cxnSp>
        <p:nvCxnSpPr>
          <p:cNvPr id="10" name="Straight Arrow Connector 9">
            <a:extLst>
              <a:ext uri="{FF2B5EF4-FFF2-40B4-BE49-F238E27FC236}">
                <a16:creationId xmlns:a16="http://schemas.microsoft.com/office/drawing/2014/main" id="{1E4BF84C-17A9-4410-A238-C525AA1FAAB3}"/>
              </a:ext>
            </a:extLst>
          </p:cNvPr>
          <p:cNvCxnSpPr>
            <a:cxnSpLocks/>
            <a:stCxn id="9" idx="1"/>
          </p:cNvCxnSpPr>
          <p:nvPr/>
        </p:nvCxnSpPr>
        <p:spPr>
          <a:xfrm flipH="1" flipV="1">
            <a:off x="5324476" y="2719389"/>
            <a:ext cx="1363345" cy="257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BA07373-F263-4ACD-8DFE-4893582A12CB}"/>
              </a:ext>
            </a:extLst>
          </p:cNvPr>
          <p:cNvSpPr/>
          <p:nvPr/>
        </p:nvSpPr>
        <p:spPr>
          <a:xfrm>
            <a:off x="6687821" y="3535364"/>
            <a:ext cx="2670048" cy="857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 94-8862_17530 (FIGARO) SAP_version 6.0_final; p33A </a:t>
            </a:r>
          </a:p>
        </p:txBody>
      </p:sp>
      <p:cxnSp>
        <p:nvCxnSpPr>
          <p:cNvPr id="13" name="Straight Arrow Connector 12">
            <a:extLst>
              <a:ext uri="{FF2B5EF4-FFF2-40B4-BE49-F238E27FC236}">
                <a16:creationId xmlns:a16="http://schemas.microsoft.com/office/drawing/2014/main" id="{64D3CCD0-23BF-4DED-8576-EDDE3E7459BD}"/>
              </a:ext>
            </a:extLst>
          </p:cNvPr>
          <p:cNvCxnSpPr>
            <a:cxnSpLocks/>
            <a:stCxn id="12" idx="1"/>
          </p:cNvCxnSpPr>
          <p:nvPr/>
        </p:nvCxnSpPr>
        <p:spPr>
          <a:xfrm flipH="1" flipV="1">
            <a:off x="5824539" y="3255964"/>
            <a:ext cx="863281" cy="708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68AC45-8521-43E4-BEFB-3DD3FD8BA657}"/>
              </a:ext>
            </a:extLst>
          </p:cNvPr>
          <p:cNvSpPr/>
          <p:nvPr/>
        </p:nvSpPr>
        <p:spPr>
          <a:xfrm>
            <a:off x="-2272030" y="2601912"/>
            <a:ext cx="2670048" cy="1487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Bakris 2020 appendix; p15-16. BAY 94-8862_17530 (FIGARO) SAP_version 6.0_final; p29-31</a:t>
            </a:r>
          </a:p>
        </p:txBody>
      </p:sp>
      <p:cxnSp>
        <p:nvCxnSpPr>
          <p:cNvPr id="16" name="Straight Arrow Connector 15">
            <a:extLst>
              <a:ext uri="{FF2B5EF4-FFF2-40B4-BE49-F238E27FC236}">
                <a16:creationId xmlns:a16="http://schemas.microsoft.com/office/drawing/2014/main" id="{641C3C06-29B4-4EB5-BF0D-853C37FF557E}"/>
              </a:ext>
            </a:extLst>
          </p:cNvPr>
          <p:cNvCxnSpPr>
            <a:cxnSpLocks/>
            <a:stCxn id="15" idx="3"/>
          </p:cNvCxnSpPr>
          <p:nvPr/>
        </p:nvCxnSpPr>
        <p:spPr>
          <a:xfrm flipV="1">
            <a:off x="398019" y="2547938"/>
            <a:ext cx="383857" cy="797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7C9F385-2DE0-44B0-8090-6143159DA9E7}"/>
              </a:ext>
            </a:extLst>
          </p:cNvPr>
          <p:cNvSpPr/>
          <p:nvPr/>
        </p:nvSpPr>
        <p:spPr>
          <a:xfrm>
            <a:off x="-2272030" y="669925"/>
            <a:ext cx="2670048" cy="1487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BAY948862_IA_SAP_Finerenone_phIII_DKD_v3; p8</a:t>
            </a:r>
          </a:p>
          <a:p>
            <a:endParaRPr lang="es-ES" dirty="0">
              <a:solidFill>
                <a:schemeClr val="tx1"/>
              </a:solidFill>
            </a:endParaRPr>
          </a:p>
        </p:txBody>
      </p:sp>
      <p:cxnSp>
        <p:nvCxnSpPr>
          <p:cNvPr id="21" name="Straight Arrow Connector 20">
            <a:extLst>
              <a:ext uri="{FF2B5EF4-FFF2-40B4-BE49-F238E27FC236}">
                <a16:creationId xmlns:a16="http://schemas.microsoft.com/office/drawing/2014/main" id="{E3D1FC32-2CF8-4F78-99F0-B917011036EA}"/>
              </a:ext>
            </a:extLst>
          </p:cNvPr>
          <p:cNvCxnSpPr>
            <a:cxnSpLocks/>
            <a:stCxn id="20" idx="3"/>
          </p:cNvCxnSpPr>
          <p:nvPr/>
        </p:nvCxnSpPr>
        <p:spPr>
          <a:xfrm>
            <a:off x="398018" y="1413670"/>
            <a:ext cx="573532" cy="491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82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t>5</a:t>
            </a:fld>
            <a:endParaRPr/>
          </a:p>
        </p:txBody>
      </p:sp>
      <p:sp>
        <p:nvSpPr>
          <p:cNvPr id="5" name="Rectangle 4">
            <a:extLst>
              <a:ext uri="{FF2B5EF4-FFF2-40B4-BE49-F238E27FC236}">
                <a16:creationId xmlns:a16="http://schemas.microsoft.com/office/drawing/2014/main" id="{7CC76178-7DE6-4FF5-A7E4-5B842B906C35}"/>
              </a:ext>
            </a:extLst>
          </p:cNvPr>
          <p:cNvSpPr/>
          <p:nvPr/>
        </p:nvSpPr>
        <p:spPr>
          <a:xfrm>
            <a:off x="-2970530" y="919956"/>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bay948862_ia_fidelio_figaro_section_14_1_Baseline characteristics-marked up; p18–30 </a:t>
            </a:r>
          </a:p>
        </p:txBody>
      </p:sp>
      <p:cxnSp>
        <p:nvCxnSpPr>
          <p:cNvPr id="6" name="Straight Arrow Connector 5">
            <a:extLst>
              <a:ext uri="{FF2B5EF4-FFF2-40B4-BE49-F238E27FC236}">
                <a16:creationId xmlns:a16="http://schemas.microsoft.com/office/drawing/2014/main" id="{B45455A1-6B5A-484B-93DE-14C2800ACF05}"/>
              </a:ext>
            </a:extLst>
          </p:cNvPr>
          <p:cNvCxnSpPr>
            <a:cxnSpLocks/>
            <a:stCxn id="5" idx="3"/>
          </p:cNvCxnSpPr>
          <p:nvPr/>
        </p:nvCxnSpPr>
        <p:spPr>
          <a:xfrm>
            <a:off x="419101" y="1493044"/>
            <a:ext cx="466725" cy="411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860731-73CE-42AE-821B-F6713682E5F5}"/>
              </a:ext>
            </a:extLst>
          </p:cNvPr>
          <p:cNvSpPr/>
          <p:nvPr/>
        </p:nvSpPr>
        <p:spPr>
          <a:xfrm>
            <a:off x="6687820" y="919956"/>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bay948862_ia_fidelio_figaro_section_14_1_Baseline characteristics-marked up; p169 </a:t>
            </a:r>
          </a:p>
        </p:txBody>
      </p:sp>
      <p:cxnSp>
        <p:nvCxnSpPr>
          <p:cNvPr id="13" name="Straight Arrow Connector 12">
            <a:extLst>
              <a:ext uri="{FF2B5EF4-FFF2-40B4-BE49-F238E27FC236}">
                <a16:creationId xmlns:a16="http://schemas.microsoft.com/office/drawing/2014/main" id="{D5902437-818C-4368-A73E-8CADE3FBD145}"/>
              </a:ext>
            </a:extLst>
          </p:cNvPr>
          <p:cNvCxnSpPr>
            <a:cxnSpLocks/>
            <a:stCxn id="12" idx="1"/>
          </p:cNvCxnSpPr>
          <p:nvPr/>
        </p:nvCxnSpPr>
        <p:spPr>
          <a:xfrm flipH="1">
            <a:off x="6134100" y="1493044"/>
            <a:ext cx="553720" cy="411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20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t>6</a:t>
            </a:fld>
            <a:endParaRPr/>
          </a:p>
        </p:txBody>
      </p:sp>
      <p:sp>
        <p:nvSpPr>
          <p:cNvPr id="5" name="Rectangle 4">
            <a:extLst>
              <a:ext uri="{FF2B5EF4-FFF2-40B4-BE49-F238E27FC236}">
                <a16:creationId xmlns:a16="http://schemas.microsoft.com/office/drawing/2014/main" id="{A5B4354F-AC1A-4BDC-AB53-B9540892FE74}"/>
              </a:ext>
            </a:extLst>
          </p:cNvPr>
          <p:cNvSpPr/>
          <p:nvPr/>
        </p:nvSpPr>
        <p:spPr>
          <a:xfrm>
            <a:off x="6687820" y="919956"/>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bay948862_ia_fidelio_figaro_section_14_1_Baseline characteristics-marked up; p23, p24</a:t>
            </a:r>
          </a:p>
        </p:txBody>
      </p:sp>
      <p:cxnSp>
        <p:nvCxnSpPr>
          <p:cNvPr id="6" name="Straight Arrow Connector 5">
            <a:extLst>
              <a:ext uri="{FF2B5EF4-FFF2-40B4-BE49-F238E27FC236}">
                <a16:creationId xmlns:a16="http://schemas.microsoft.com/office/drawing/2014/main" id="{CCAA717D-9892-46F2-A42D-993E6432A8E8}"/>
              </a:ext>
            </a:extLst>
          </p:cNvPr>
          <p:cNvCxnSpPr>
            <a:cxnSpLocks/>
            <a:stCxn id="5" idx="1"/>
          </p:cNvCxnSpPr>
          <p:nvPr/>
        </p:nvCxnSpPr>
        <p:spPr>
          <a:xfrm flipH="1">
            <a:off x="6000751" y="1493045"/>
            <a:ext cx="687069" cy="881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496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sz="1200" b="0" i="0" u="none" strike="noStrike" kern="1200" cap="none" normalizeH="0" baseline="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7</a:t>
            </a:fld>
            <a:endParaRPr kumimoji="0" sz="1200" b="0" i="0" u="none" strike="noStrike" kern="1200" cap="none" normalizeH="0" baseline="0">
              <a:ln>
                <a:noFill/>
              </a:ln>
              <a:solidFill>
                <a:prstClr val="black"/>
              </a:solidFill>
              <a:effectLst/>
              <a:uLnTx/>
              <a:uFillTx/>
              <a:latin typeface="Calibri" charset="0"/>
              <a:ea typeface="MS PGothic" charset="0"/>
            </a:endParaRPr>
          </a:p>
        </p:txBody>
      </p:sp>
      <p:sp>
        <p:nvSpPr>
          <p:cNvPr id="5" name="Rectangle 4">
            <a:extLst>
              <a:ext uri="{FF2B5EF4-FFF2-40B4-BE49-F238E27FC236}">
                <a16:creationId xmlns:a16="http://schemas.microsoft.com/office/drawing/2014/main" id="{AA161605-4FE2-4480-B926-F29DBEAB8C2C}"/>
              </a:ext>
            </a:extLst>
          </p:cNvPr>
          <p:cNvSpPr/>
          <p:nvPr/>
        </p:nvSpPr>
        <p:spPr>
          <a:xfrm>
            <a:off x="6687820" y="919956"/>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bay948862_ia_fidelio_figaro_section_14_2_1_CV efficacy-marked up; p5</a:t>
            </a:r>
          </a:p>
        </p:txBody>
      </p:sp>
      <p:cxnSp>
        <p:nvCxnSpPr>
          <p:cNvPr id="6" name="Straight Arrow Connector 5">
            <a:extLst>
              <a:ext uri="{FF2B5EF4-FFF2-40B4-BE49-F238E27FC236}">
                <a16:creationId xmlns:a16="http://schemas.microsoft.com/office/drawing/2014/main" id="{CF9191B9-6C13-44AE-A7A0-54264AB2E43B}"/>
              </a:ext>
            </a:extLst>
          </p:cNvPr>
          <p:cNvCxnSpPr>
            <a:cxnSpLocks/>
            <a:stCxn id="5" idx="1"/>
          </p:cNvCxnSpPr>
          <p:nvPr/>
        </p:nvCxnSpPr>
        <p:spPr>
          <a:xfrm flipH="1">
            <a:off x="5514975" y="1493044"/>
            <a:ext cx="1172845" cy="635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9A284D7-33D0-4A6D-B144-83DB4EC4F398}"/>
              </a:ext>
            </a:extLst>
          </p:cNvPr>
          <p:cNvSpPr/>
          <p:nvPr/>
        </p:nvSpPr>
        <p:spPr>
          <a:xfrm>
            <a:off x="-2862420" y="1442243"/>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bay948862_ia_fidelio_figaro_section_14_2_1_CV efficacy-marked up; p11 (figure)</a:t>
            </a:r>
          </a:p>
        </p:txBody>
      </p:sp>
      <p:cxnSp>
        <p:nvCxnSpPr>
          <p:cNvPr id="9" name="Straight Arrow Connector 8">
            <a:extLst>
              <a:ext uri="{FF2B5EF4-FFF2-40B4-BE49-F238E27FC236}">
                <a16:creationId xmlns:a16="http://schemas.microsoft.com/office/drawing/2014/main" id="{F5F930B9-3162-4951-A7DD-26C3DC73F545}"/>
              </a:ext>
            </a:extLst>
          </p:cNvPr>
          <p:cNvCxnSpPr>
            <a:cxnSpLocks/>
            <a:stCxn id="8" idx="3"/>
          </p:cNvCxnSpPr>
          <p:nvPr/>
        </p:nvCxnSpPr>
        <p:spPr>
          <a:xfrm flipV="1">
            <a:off x="527211" y="1933575"/>
            <a:ext cx="383857" cy="81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1331C93-E236-427E-A9BA-B1ED1E18D178}"/>
              </a:ext>
            </a:extLst>
          </p:cNvPr>
          <p:cNvCxnSpPr>
            <a:cxnSpLocks/>
            <a:stCxn id="5" idx="1"/>
          </p:cNvCxnSpPr>
          <p:nvPr/>
        </p:nvCxnSpPr>
        <p:spPr>
          <a:xfrm flipH="1">
            <a:off x="5514975" y="1493044"/>
            <a:ext cx="1172845" cy="1146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5A06980-DD69-4214-B1C7-676BD3DA883F}"/>
              </a:ext>
            </a:extLst>
          </p:cNvPr>
          <p:cNvSpPr/>
          <p:nvPr/>
        </p:nvSpPr>
        <p:spPr>
          <a:xfrm>
            <a:off x="-2862420" y="2756296"/>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bay948862_ia_fidelio_figaro_section_14_2_1_CV efficacy-marked up; p9</a:t>
            </a:r>
          </a:p>
        </p:txBody>
      </p:sp>
      <p:cxnSp>
        <p:nvCxnSpPr>
          <p:cNvPr id="19" name="Straight Arrow Connector 18">
            <a:extLst>
              <a:ext uri="{FF2B5EF4-FFF2-40B4-BE49-F238E27FC236}">
                <a16:creationId xmlns:a16="http://schemas.microsoft.com/office/drawing/2014/main" id="{DBB3C87B-5493-46DF-8C43-2764ABB7A399}"/>
              </a:ext>
            </a:extLst>
          </p:cNvPr>
          <p:cNvCxnSpPr>
            <a:cxnSpLocks/>
            <a:stCxn id="18" idx="3"/>
          </p:cNvCxnSpPr>
          <p:nvPr/>
        </p:nvCxnSpPr>
        <p:spPr>
          <a:xfrm flipV="1">
            <a:off x="527211" y="2189957"/>
            <a:ext cx="996790" cy="1139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B00C892-01E7-4A90-AE29-D5AC2816B631}"/>
              </a:ext>
            </a:extLst>
          </p:cNvPr>
          <p:cNvSpPr/>
          <p:nvPr/>
        </p:nvSpPr>
        <p:spPr>
          <a:xfrm>
            <a:off x="-2862420" y="4083843"/>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bay948862_ia_fidelio_figaro_section_14_2_1_CV efficacy-marked up; p10</a:t>
            </a:r>
          </a:p>
        </p:txBody>
      </p:sp>
      <p:cxnSp>
        <p:nvCxnSpPr>
          <p:cNvPr id="22" name="Straight Arrow Connector 21">
            <a:extLst>
              <a:ext uri="{FF2B5EF4-FFF2-40B4-BE49-F238E27FC236}">
                <a16:creationId xmlns:a16="http://schemas.microsoft.com/office/drawing/2014/main" id="{A24746B3-EC43-4AE2-9E00-0BEF8E2866CD}"/>
              </a:ext>
            </a:extLst>
          </p:cNvPr>
          <p:cNvCxnSpPr>
            <a:cxnSpLocks/>
            <a:stCxn id="21" idx="3"/>
          </p:cNvCxnSpPr>
          <p:nvPr/>
        </p:nvCxnSpPr>
        <p:spPr>
          <a:xfrm flipV="1">
            <a:off x="527210" y="2639221"/>
            <a:ext cx="1349215" cy="2017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111BB2-0FE2-4FE4-A6F4-49C6F1F3C51F}"/>
              </a:ext>
            </a:extLst>
          </p:cNvPr>
          <p:cNvCxnSpPr>
            <a:cxnSpLocks/>
            <a:stCxn id="21" idx="3"/>
          </p:cNvCxnSpPr>
          <p:nvPr/>
        </p:nvCxnSpPr>
        <p:spPr>
          <a:xfrm flipV="1">
            <a:off x="527211" y="3673675"/>
            <a:ext cx="383857" cy="983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22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sz="1200" b="0" i="0" u="none" strike="noStrike" kern="1200" cap="none" normalizeH="0" baseline="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8</a:t>
            </a:fld>
            <a:endParaRPr kumimoji="0" sz="1200" b="0" i="0" u="none" strike="noStrike" kern="1200" cap="none" normalizeH="0" baseline="0">
              <a:ln>
                <a:noFill/>
              </a:ln>
              <a:solidFill>
                <a:prstClr val="black"/>
              </a:solidFill>
              <a:effectLst/>
              <a:uLnTx/>
              <a:uFillTx/>
              <a:latin typeface="Calibri" charset="0"/>
              <a:ea typeface="MS PGothic" charset="0"/>
            </a:endParaRPr>
          </a:p>
        </p:txBody>
      </p:sp>
      <p:sp>
        <p:nvSpPr>
          <p:cNvPr id="7" name="Rectangle 6">
            <a:extLst>
              <a:ext uri="{FF2B5EF4-FFF2-40B4-BE49-F238E27FC236}">
                <a16:creationId xmlns:a16="http://schemas.microsoft.com/office/drawing/2014/main" id="{1F5646D8-2F52-4642-B536-13E9144D7F64}"/>
              </a:ext>
            </a:extLst>
          </p:cNvPr>
          <p:cNvSpPr/>
          <p:nvPr/>
        </p:nvSpPr>
        <p:spPr>
          <a:xfrm>
            <a:off x="-2862420" y="1138633"/>
            <a:ext cx="3389630" cy="114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solidFill>
                  <a:schemeClr val="tx1"/>
                </a:solidFill>
              </a:rPr>
              <a:t>DC: bay948862_ia_fidelio_figaro_section_14_2_1_CV efficacy-marked up; p9</a:t>
            </a:r>
          </a:p>
        </p:txBody>
      </p:sp>
      <p:cxnSp>
        <p:nvCxnSpPr>
          <p:cNvPr id="8" name="Straight Arrow Connector 7">
            <a:extLst>
              <a:ext uri="{FF2B5EF4-FFF2-40B4-BE49-F238E27FC236}">
                <a16:creationId xmlns:a16="http://schemas.microsoft.com/office/drawing/2014/main" id="{713DAE60-CCFF-411D-962F-FD8C27CA7508}"/>
              </a:ext>
            </a:extLst>
          </p:cNvPr>
          <p:cNvCxnSpPr>
            <a:cxnSpLocks/>
            <a:stCxn id="7" idx="3"/>
          </p:cNvCxnSpPr>
          <p:nvPr/>
        </p:nvCxnSpPr>
        <p:spPr>
          <a:xfrm flipV="1">
            <a:off x="527211" y="1639888"/>
            <a:ext cx="463390" cy="718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93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5735694-0C91-BA4F-9401-092235FEF1B1}" type="slidenum">
              <a:rPr/>
              <a:t>9</a:t>
            </a:fld>
            <a:endParaRPr/>
          </a:p>
        </p:txBody>
      </p:sp>
    </p:spTree>
    <p:extLst>
      <p:ext uri="{BB962C8B-B14F-4D97-AF65-F5344CB8AC3E}">
        <p14:creationId xmlns:p14="http://schemas.microsoft.com/office/powerpoint/2010/main" val="1745573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jp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6DBE43-74A2-4E48-A668-FE424E82CCE7}"/>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Background pattern&#10;&#10;Description automatically generated">
            <a:extLst>
              <a:ext uri="{FF2B5EF4-FFF2-40B4-BE49-F238E27FC236}">
                <a16:creationId xmlns:a16="http://schemas.microsoft.com/office/drawing/2014/main" id="{2CD3CFCF-1C93-7647-9065-ECF8BAEFE3C2}"/>
              </a:ext>
            </a:extLst>
          </p:cNvPr>
          <p:cNvPicPr>
            <a:picLocks noChangeAspect="1"/>
          </p:cNvPicPr>
          <p:nvPr userDrawn="1"/>
        </p:nvPicPr>
        <p:blipFill rotWithShape="1">
          <a:blip r:embed="rId3"/>
          <a:srcRect b="1086"/>
          <a:stretch/>
        </p:blipFill>
        <p:spPr>
          <a:xfrm>
            <a:off x="20320" y="0"/>
            <a:ext cx="12192000" cy="6858000"/>
          </a:xfrm>
          <a:prstGeom prst="rect">
            <a:avLst/>
          </a:prstGeom>
        </p:spPr>
      </p:pic>
      <p:sp>
        <p:nvSpPr>
          <p:cNvPr id="2" name="Title 1">
            <a:extLst>
              <a:ext uri="{FF2B5EF4-FFF2-40B4-BE49-F238E27FC236}">
                <a16:creationId xmlns:a16="http://schemas.microsoft.com/office/drawing/2014/main" id="{BBA85A7B-BB12-4342-8E5C-FE180EFDDB16}"/>
              </a:ext>
            </a:extLst>
          </p:cNvPr>
          <p:cNvSpPr>
            <a:spLocks noGrp="1"/>
          </p:cNvSpPr>
          <p:nvPr>
            <p:ph type="ctrTitle" hasCustomPrompt="1"/>
          </p:nvPr>
        </p:nvSpPr>
        <p:spPr>
          <a:xfrm>
            <a:off x="485236" y="1348050"/>
            <a:ext cx="5521864" cy="1911603"/>
          </a:xfrm>
        </p:spPr>
        <p:txBody>
          <a:bodyPr anchor="b">
            <a:noAutofit/>
          </a:bodyPr>
          <a:lstStyle>
            <a:lvl1pPr algn="l">
              <a:lnSpc>
                <a:spcPct val="85000"/>
              </a:lnSpc>
              <a:defRPr sz="4400" b="1">
                <a:solidFill>
                  <a:schemeClr val="accent3"/>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373A1B13-7660-5747-A4E8-6DA61D79062C}"/>
              </a:ext>
            </a:extLst>
          </p:cNvPr>
          <p:cNvSpPr>
            <a:spLocks noGrp="1"/>
          </p:cNvSpPr>
          <p:nvPr>
            <p:ph type="subTitle" idx="1"/>
          </p:nvPr>
        </p:nvSpPr>
        <p:spPr>
          <a:xfrm>
            <a:off x="504286" y="3334458"/>
            <a:ext cx="5249623" cy="558899"/>
          </a:xfrm>
          <a:prstGeom prst="rect">
            <a:avLst/>
          </a:prstGeom>
        </p:spPr>
        <p:txBody>
          <a:bodyPr>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16">
            <a:extLst>
              <a:ext uri="{FF2B5EF4-FFF2-40B4-BE49-F238E27FC236}">
                <a16:creationId xmlns:a16="http://schemas.microsoft.com/office/drawing/2014/main" id="{8727A1A3-75C3-124C-8ABF-283EBC0FFC4E}"/>
              </a:ext>
            </a:extLst>
          </p:cNvPr>
          <p:cNvSpPr>
            <a:spLocks noGrp="1"/>
          </p:cNvSpPr>
          <p:nvPr>
            <p:ph type="body" sz="quarter" idx="10" hasCustomPrompt="1"/>
          </p:nvPr>
        </p:nvSpPr>
        <p:spPr>
          <a:xfrm>
            <a:off x="504286" y="4521976"/>
            <a:ext cx="2883439" cy="333423"/>
          </a:xfrm>
          <a:prstGeom prst="rect">
            <a:avLst/>
          </a:prstGeom>
        </p:spPr>
        <p:txBody>
          <a:bodyPr anchor="b">
            <a:normAutofit/>
          </a:bodyPr>
          <a:lstStyle>
            <a:lvl1pPr marL="0" indent="0" algn="l">
              <a:buNone/>
              <a:defRPr sz="110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dirty="0"/>
              <a:t>Date</a:t>
            </a:r>
          </a:p>
        </p:txBody>
      </p:sp>
      <p:pic>
        <p:nvPicPr>
          <p:cNvPr id="5" name="Picture 4" descr="Logo&#10;&#10;Description automatically generated">
            <a:extLst>
              <a:ext uri="{FF2B5EF4-FFF2-40B4-BE49-F238E27FC236}">
                <a16:creationId xmlns:a16="http://schemas.microsoft.com/office/drawing/2014/main" id="{C0985CDB-FB59-4F73-9C25-E6DA43316F80}"/>
              </a:ext>
            </a:extLst>
          </p:cNvPr>
          <p:cNvPicPr>
            <a:picLocks noChangeAspect="1"/>
          </p:cNvPicPr>
          <p:nvPr userDrawn="1"/>
        </p:nvPicPr>
        <p:blipFill>
          <a:blip r:embed="rId4"/>
          <a:stretch>
            <a:fillRect/>
          </a:stretch>
        </p:blipFill>
        <p:spPr>
          <a:xfrm>
            <a:off x="604569" y="5908431"/>
            <a:ext cx="2086527" cy="575685"/>
          </a:xfrm>
          <a:prstGeom prst="rect">
            <a:avLst/>
          </a:prstGeom>
        </p:spPr>
      </p:pic>
    </p:spTree>
    <p:extLst>
      <p:ext uri="{BB962C8B-B14F-4D97-AF65-F5344CB8AC3E}">
        <p14:creationId xmlns:p14="http://schemas.microsoft.com/office/powerpoint/2010/main" val="2919473299"/>
      </p:ext>
    </p:extLst>
  </p:cSld>
  <p:clrMapOvr>
    <a:masterClrMapping/>
  </p:clrMapOvr>
  <p:extLst>
    <p:ext uri="{DCECCB84-F9BA-43D5-87BE-67443E8EF086}">
      <p15:sldGuideLst xmlns:p15="http://schemas.microsoft.com/office/powerpoint/2012/main">
        <p15:guide id="4" orient="horz" pos="20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4B7CCBA-C3EF-4873-9EE9-066327A56C68}"/>
              </a:ext>
            </a:extLst>
          </p:cNvPr>
          <p:cNvSpPr>
            <a:spLocks noGrp="1"/>
          </p:cNvSpPr>
          <p:nvPr>
            <p:ph type="body" sz="quarter" idx="13" hasCustomPrompt="1"/>
          </p:nvPr>
        </p:nvSpPr>
        <p:spPr>
          <a:xfrm>
            <a:off x="623731" y="1412875"/>
            <a:ext cx="3578400" cy="466666"/>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p:txBody>
      </p:sp>
      <p:sp>
        <p:nvSpPr>
          <p:cNvPr id="17" name="Text Placeholder 8">
            <a:extLst>
              <a:ext uri="{FF2B5EF4-FFF2-40B4-BE49-F238E27FC236}">
                <a16:creationId xmlns:a16="http://schemas.microsoft.com/office/drawing/2014/main" id="{782FB108-F9DB-4563-B629-3B6DDB8B9673}"/>
              </a:ext>
            </a:extLst>
          </p:cNvPr>
          <p:cNvSpPr>
            <a:spLocks noGrp="1"/>
          </p:cNvSpPr>
          <p:nvPr>
            <p:ph type="body" sz="quarter" idx="17" hasCustomPrompt="1"/>
          </p:nvPr>
        </p:nvSpPr>
        <p:spPr>
          <a:xfrm>
            <a:off x="4296072" y="1412875"/>
            <a:ext cx="35784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a:p>
            <a:pPr lvl="0"/>
            <a:endParaRPr lang="en-US" dirty="0"/>
          </a:p>
        </p:txBody>
      </p:sp>
      <p:sp>
        <p:nvSpPr>
          <p:cNvPr id="18" name="Text Placeholder 8">
            <a:extLst>
              <a:ext uri="{FF2B5EF4-FFF2-40B4-BE49-F238E27FC236}">
                <a16:creationId xmlns:a16="http://schemas.microsoft.com/office/drawing/2014/main" id="{8CCCC089-50D0-47A1-BC64-3ED47F4C85C4}"/>
              </a:ext>
            </a:extLst>
          </p:cNvPr>
          <p:cNvSpPr>
            <a:spLocks noGrp="1"/>
          </p:cNvSpPr>
          <p:nvPr>
            <p:ph type="body" sz="quarter" idx="18" hasCustomPrompt="1"/>
          </p:nvPr>
        </p:nvSpPr>
        <p:spPr>
          <a:xfrm>
            <a:off x="7954788" y="1412875"/>
            <a:ext cx="3578400" cy="466666"/>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a:p>
            <a:pPr lvl="0"/>
            <a:endParaRPr lang="en-US" dirty="0"/>
          </a:p>
        </p:txBody>
      </p:sp>
      <p:sp>
        <p:nvSpPr>
          <p:cNvPr id="4" name="Title 3">
            <a:extLst>
              <a:ext uri="{FF2B5EF4-FFF2-40B4-BE49-F238E27FC236}">
                <a16:creationId xmlns:a16="http://schemas.microsoft.com/office/drawing/2014/main" id="{EE2B33CB-1984-624E-B400-7FD8499AEAF7}"/>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55B565F1-3967-6343-85D1-110E53F38DB3}"/>
              </a:ext>
            </a:extLst>
          </p:cNvPr>
          <p:cNvSpPr>
            <a:spLocks noGrp="1"/>
          </p:cNvSpPr>
          <p:nvPr>
            <p:ph sz="quarter" idx="19"/>
          </p:nvPr>
        </p:nvSpPr>
        <p:spPr>
          <a:xfrm>
            <a:off x="623887" y="1998312"/>
            <a:ext cx="3578225"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26D8FC6B-E0AC-474E-817A-E0A1933B8653}"/>
              </a:ext>
            </a:extLst>
          </p:cNvPr>
          <p:cNvSpPr>
            <a:spLocks noGrp="1"/>
          </p:cNvSpPr>
          <p:nvPr>
            <p:ph sz="quarter" idx="20"/>
          </p:nvPr>
        </p:nvSpPr>
        <p:spPr>
          <a:xfrm>
            <a:off x="4296228" y="1998312"/>
            <a:ext cx="35784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1">
            <a:extLst>
              <a:ext uri="{FF2B5EF4-FFF2-40B4-BE49-F238E27FC236}">
                <a16:creationId xmlns:a16="http://schemas.microsoft.com/office/drawing/2014/main" id="{D909D41A-2F35-324E-88B7-BBC8B0EF4384}"/>
              </a:ext>
            </a:extLst>
          </p:cNvPr>
          <p:cNvSpPr>
            <a:spLocks noGrp="1"/>
          </p:cNvSpPr>
          <p:nvPr>
            <p:ph sz="quarter" idx="21"/>
          </p:nvPr>
        </p:nvSpPr>
        <p:spPr>
          <a:xfrm>
            <a:off x="7954943" y="1998312"/>
            <a:ext cx="35784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014E4C30-BAC1-B54F-888B-1BC871484892}"/>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84DD1CEE-9132-FE49-8066-647CD767D4FB}"/>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29594830"/>
      </p:ext>
    </p:extLst>
  </p:cSld>
  <p:clrMapOvr>
    <a:masterClrMapping/>
  </p:clrMapOvr>
  <p:extLst>
    <p:ext uri="{DCECCB84-F9BA-43D5-87BE-67443E8EF086}">
      <p15:sldGuideLst xmlns:p15="http://schemas.microsoft.com/office/powerpoint/2012/main">
        <p15:guide id="1" orient="horz" pos="82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Subtitled Rows">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4B7CCBA-C3EF-4873-9EE9-066327A56C68}"/>
              </a:ext>
            </a:extLst>
          </p:cNvPr>
          <p:cNvSpPr>
            <a:spLocks noGrp="1"/>
          </p:cNvSpPr>
          <p:nvPr>
            <p:ph type="body" sz="quarter" idx="13" hasCustomPrompt="1"/>
          </p:nvPr>
        </p:nvSpPr>
        <p:spPr>
          <a:xfrm>
            <a:off x="623888" y="1412874"/>
            <a:ext cx="10909299"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p:txBody>
      </p:sp>
      <p:sp>
        <p:nvSpPr>
          <p:cNvPr id="17" name="Text Placeholder 8">
            <a:extLst>
              <a:ext uri="{FF2B5EF4-FFF2-40B4-BE49-F238E27FC236}">
                <a16:creationId xmlns:a16="http://schemas.microsoft.com/office/drawing/2014/main" id="{782FB108-F9DB-4563-B629-3B6DDB8B9673}"/>
              </a:ext>
            </a:extLst>
          </p:cNvPr>
          <p:cNvSpPr>
            <a:spLocks noGrp="1"/>
          </p:cNvSpPr>
          <p:nvPr>
            <p:ph type="body" sz="quarter" idx="17" hasCustomPrompt="1"/>
          </p:nvPr>
        </p:nvSpPr>
        <p:spPr>
          <a:xfrm>
            <a:off x="623887" y="3702531"/>
            <a:ext cx="10909300" cy="433525"/>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a:p>
            <a:pPr lvl="0"/>
            <a:endParaRPr lang="en-US" dirty="0"/>
          </a:p>
        </p:txBody>
      </p:sp>
      <p:sp>
        <p:nvSpPr>
          <p:cNvPr id="4" name="Title 3">
            <a:extLst>
              <a:ext uri="{FF2B5EF4-FFF2-40B4-BE49-F238E27FC236}">
                <a16:creationId xmlns:a16="http://schemas.microsoft.com/office/drawing/2014/main" id="{EE2B33CB-1984-624E-B400-7FD8499AEAF7}"/>
              </a:ext>
            </a:extLst>
          </p:cNvPr>
          <p:cNvSpPr>
            <a:spLocks noGrp="1"/>
          </p:cNvSpPr>
          <p:nvPr>
            <p:ph type="title"/>
          </p:nvPr>
        </p:nvSpPr>
        <p:spPr/>
        <p:txBody>
          <a:body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55B565F1-3967-6343-85D1-110E53F38DB3}"/>
              </a:ext>
            </a:extLst>
          </p:cNvPr>
          <p:cNvSpPr>
            <a:spLocks noGrp="1"/>
          </p:cNvSpPr>
          <p:nvPr>
            <p:ph sz="quarter" idx="19"/>
          </p:nvPr>
        </p:nvSpPr>
        <p:spPr>
          <a:xfrm>
            <a:off x="623887" y="1997451"/>
            <a:ext cx="10909301" cy="162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26D8FC6B-E0AC-474E-817A-E0A1933B8653}"/>
              </a:ext>
            </a:extLst>
          </p:cNvPr>
          <p:cNvSpPr>
            <a:spLocks noGrp="1"/>
          </p:cNvSpPr>
          <p:nvPr>
            <p:ph sz="quarter" idx="20"/>
          </p:nvPr>
        </p:nvSpPr>
        <p:spPr>
          <a:xfrm>
            <a:off x="623888" y="4230000"/>
            <a:ext cx="10910511" cy="172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514C1048-0203-5B45-8FEE-EF955BB5F55F}"/>
              </a:ext>
            </a:extLst>
          </p:cNvPr>
          <p:cNvSpPr>
            <a:spLocks noGrp="1"/>
          </p:cNvSpPr>
          <p:nvPr>
            <p:ph type="sldNum" sz="quarter" idx="21"/>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DDEB64F7-79EA-5F47-A33D-50EF307829C7}"/>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568685726"/>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109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2C46A-DA2C-5241-8E5C-B9618D92A6D6}"/>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831ECFC9-4ECB-2545-8B65-4C466EE107E1}"/>
              </a:ext>
            </a:extLst>
          </p:cNvPr>
          <p:cNvSpPr>
            <a:spLocks noGrp="1"/>
          </p:cNvSpPr>
          <p:nvPr>
            <p:ph type="sldNum" sz="quarter" idx="10"/>
          </p:nvPr>
        </p:nvSpPr>
        <p:spPr/>
        <p:txBody>
          <a:bodyPr/>
          <a:lstStyle/>
          <a:p>
            <a:fld id="{7AF8E309-D608-654D-B811-6A2C46C88181}" type="slidenum">
              <a:rPr lang="en-US" smtClean="0"/>
              <a:pPr/>
              <a:t>‹#›</a:t>
            </a:fld>
            <a:endParaRPr lang="en-US" dirty="0"/>
          </a:p>
        </p:txBody>
      </p:sp>
      <p:sp>
        <p:nvSpPr>
          <p:cNvPr id="4" name="Footer Placeholder 3">
            <a:extLst>
              <a:ext uri="{FF2B5EF4-FFF2-40B4-BE49-F238E27FC236}">
                <a16:creationId xmlns:a16="http://schemas.microsoft.com/office/drawing/2014/main" id="{12E2B49E-BF8F-E148-8ADB-30D997F2E2D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554669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3887" y="1409488"/>
            <a:ext cx="10908000" cy="471699"/>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9433A6D8-6689-5347-BF8B-452491D65C76}"/>
              </a:ext>
            </a:extLst>
          </p:cNvPr>
          <p:cNvSpPr>
            <a:spLocks noGrp="1"/>
          </p:cNvSpPr>
          <p:nvPr>
            <p:ph type="sldNum" sz="quarter" idx="14"/>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5FB72BCB-3008-7447-A49D-F7F50941AF94}"/>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87298690"/>
      </p:ext>
    </p:extLst>
  </p:cSld>
  <p:clrMapOvr>
    <a:masterClrMapping/>
  </p:clrMapOvr>
  <p:extLst>
    <p:ext uri="{DCECCB84-F9BA-43D5-87BE-67443E8EF086}">
      <p15:sldGuideLst xmlns:p15="http://schemas.microsoft.com/office/powerpoint/2012/main">
        <p15:guide id="2" orient="horz" pos="1185">
          <p15:clr>
            <a:srgbClr val="FBAE40"/>
          </p15:clr>
        </p15:guide>
        <p15:guide id="3" orient="horz" pos="82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56987-2C04-F846-AD37-4407261B12BD}"/>
              </a:ext>
            </a:extLst>
          </p:cNvPr>
          <p:cNvSpPr>
            <a:spLocks noGrp="1"/>
          </p:cNvSpPr>
          <p:nvPr>
            <p:ph type="sldNum" sz="quarter" idx="10"/>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1492539C-42B1-0A4B-A300-9C9ECA7C56E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9519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endParaRPr>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92489064"/>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12C03D-9067-274A-8527-EDF6BE24AFCE}"/>
              </a:ext>
            </a:extLst>
          </p:cNvPr>
          <p:cNvSpPr/>
          <p:nvPr userDrawn="1"/>
        </p:nvSpPr>
        <p:spPr>
          <a:xfrm>
            <a:off x="0" y="0"/>
            <a:ext cx="12192000" cy="689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Background pattern&#10;&#10;Description automatically generated with medium confidence">
            <a:extLst>
              <a:ext uri="{FF2B5EF4-FFF2-40B4-BE49-F238E27FC236}">
                <a16:creationId xmlns:a16="http://schemas.microsoft.com/office/drawing/2014/main" id="{8F1133E2-2102-454D-85EB-8B4D90DBC3DE}"/>
              </a:ext>
            </a:extLst>
          </p:cNvPr>
          <p:cNvPicPr>
            <a:picLocks noChangeAspect="1"/>
          </p:cNvPicPr>
          <p:nvPr userDrawn="1"/>
        </p:nvPicPr>
        <p:blipFill>
          <a:blip r:embed="rId3"/>
          <a:stretch>
            <a:fillRect/>
          </a:stretch>
        </p:blipFill>
        <p:spPr>
          <a:xfrm>
            <a:off x="37457" y="33453"/>
            <a:ext cx="12161689" cy="6858000"/>
          </a:xfrm>
          <a:prstGeom prst="rect">
            <a:avLst/>
          </a:prstGeom>
        </p:spPr>
      </p:pic>
      <p:pic>
        <p:nvPicPr>
          <p:cNvPr id="8" name="Picture 7">
            <a:extLst>
              <a:ext uri="{FF2B5EF4-FFF2-40B4-BE49-F238E27FC236}">
                <a16:creationId xmlns:a16="http://schemas.microsoft.com/office/drawing/2014/main" id="{8A86C7C3-FBF5-BA4A-80C7-7F1C3562B91A}"/>
              </a:ext>
            </a:extLst>
          </p:cNvPr>
          <p:cNvPicPr>
            <a:picLocks noChangeAspect="1"/>
          </p:cNvPicPr>
          <p:nvPr userDrawn="1"/>
        </p:nvPicPr>
        <p:blipFill>
          <a:blip r:embed="rId4"/>
          <a:srcRect/>
          <a:stretch/>
        </p:blipFill>
        <p:spPr>
          <a:xfrm>
            <a:off x="386302" y="6159091"/>
            <a:ext cx="1906137" cy="462873"/>
          </a:xfrm>
          <a:prstGeom prst="rect">
            <a:avLst/>
          </a:prstGeom>
        </p:spPr>
      </p:pic>
      <p:sp>
        <p:nvSpPr>
          <p:cNvPr id="4" name="TextBox 3">
            <a:extLst>
              <a:ext uri="{FF2B5EF4-FFF2-40B4-BE49-F238E27FC236}">
                <a16:creationId xmlns:a16="http://schemas.microsoft.com/office/drawing/2014/main" id="{F3521DC0-8A28-7F40-8627-695649E269AE}"/>
              </a:ext>
            </a:extLst>
          </p:cNvPr>
          <p:cNvSpPr txBox="1"/>
          <p:nvPr userDrawn="1"/>
        </p:nvSpPr>
        <p:spPr>
          <a:xfrm>
            <a:off x="7513983" y="397565"/>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5" name="TextBox 4">
            <a:extLst>
              <a:ext uri="{FF2B5EF4-FFF2-40B4-BE49-F238E27FC236}">
                <a16:creationId xmlns:a16="http://schemas.microsoft.com/office/drawing/2014/main" id="{3746FA62-82B7-DB48-B14C-A0A24D1BC88B}"/>
              </a:ext>
            </a:extLst>
          </p:cNvPr>
          <p:cNvSpPr txBox="1"/>
          <p:nvPr userDrawn="1"/>
        </p:nvSpPr>
        <p:spPr>
          <a:xfrm>
            <a:off x="7160217" y="557939"/>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6" name="TextBox 5">
            <a:extLst>
              <a:ext uri="{FF2B5EF4-FFF2-40B4-BE49-F238E27FC236}">
                <a16:creationId xmlns:a16="http://schemas.microsoft.com/office/drawing/2014/main" id="{0A4CB117-F8E0-D649-9F4B-E152C3898FF5}"/>
              </a:ext>
            </a:extLst>
          </p:cNvPr>
          <p:cNvSpPr txBox="1"/>
          <p:nvPr userDrawn="1"/>
        </p:nvSpPr>
        <p:spPr>
          <a:xfrm>
            <a:off x="6230319" y="371959"/>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11" name="TextBox 10">
            <a:extLst>
              <a:ext uri="{FF2B5EF4-FFF2-40B4-BE49-F238E27FC236}">
                <a16:creationId xmlns:a16="http://schemas.microsoft.com/office/drawing/2014/main" id="{23A346AD-E359-DB4B-8F58-CAD045B4EF66}"/>
              </a:ext>
            </a:extLst>
          </p:cNvPr>
          <p:cNvSpPr txBox="1"/>
          <p:nvPr userDrawn="1"/>
        </p:nvSpPr>
        <p:spPr>
          <a:xfrm>
            <a:off x="10019763" y="6349285"/>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9" name="TextBox 8">
            <a:extLst>
              <a:ext uri="{FF2B5EF4-FFF2-40B4-BE49-F238E27FC236}">
                <a16:creationId xmlns:a16="http://schemas.microsoft.com/office/drawing/2014/main" id="{6D7143B1-E6F7-2141-9E78-4AD7BDEBF0EA}"/>
              </a:ext>
            </a:extLst>
          </p:cNvPr>
          <p:cNvSpPr txBox="1"/>
          <p:nvPr userDrawn="1"/>
        </p:nvSpPr>
        <p:spPr>
          <a:xfrm>
            <a:off x="785813" y="314325"/>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14" name="Title 1">
            <a:extLst>
              <a:ext uri="{FF2B5EF4-FFF2-40B4-BE49-F238E27FC236}">
                <a16:creationId xmlns:a16="http://schemas.microsoft.com/office/drawing/2014/main" id="{FFE0C8E8-AF18-214C-BCAC-D32D6EA2F659}"/>
              </a:ext>
            </a:extLst>
          </p:cNvPr>
          <p:cNvSpPr>
            <a:spLocks noGrp="1"/>
          </p:cNvSpPr>
          <p:nvPr>
            <p:ph type="ctrTitle" hasCustomPrompt="1"/>
          </p:nvPr>
        </p:nvSpPr>
        <p:spPr>
          <a:xfrm>
            <a:off x="485236" y="1348050"/>
            <a:ext cx="5521864" cy="1911603"/>
          </a:xfrm>
        </p:spPr>
        <p:txBody>
          <a:bodyPr anchor="b">
            <a:noAutofit/>
          </a:bodyPr>
          <a:lstStyle>
            <a:lvl1pPr algn="l">
              <a:lnSpc>
                <a:spcPct val="85000"/>
              </a:lnSpc>
              <a:defRPr sz="4400" b="1">
                <a:solidFill>
                  <a:schemeClr val="accent3"/>
                </a:solidFill>
              </a:defRPr>
            </a:lvl1pPr>
          </a:lstStyle>
          <a:p>
            <a:r>
              <a:rPr lang="en-US" dirty="0"/>
              <a:t>Click to edit </a:t>
            </a:r>
            <a:br>
              <a:rPr lang="en-US" dirty="0"/>
            </a:br>
            <a:r>
              <a:rPr lang="en-US" dirty="0"/>
              <a:t>Master title style</a:t>
            </a:r>
          </a:p>
        </p:txBody>
      </p:sp>
      <p:sp>
        <p:nvSpPr>
          <p:cNvPr id="16" name="Text Placeholder 16">
            <a:extLst>
              <a:ext uri="{FF2B5EF4-FFF2-40B4-BE49-F238E27FC236}">
                <a16:creationId xmlns:a16="http://schemas.microsoft.com/office/drawing/2014/main" id="{98E7E045-76FB-0E4D-A907-074CC1DCCD14}"/>
              </a:ext>
            </a:extLst>
          </p:cNvPr>
          <p:cNvSpPr>
            <a:spLocks noGrp="1"/>
          </p:cNvSpPr>
          <p:nvPr>
            <p:ph type="body" sz="quarter" idx="10" hasCustomPrompt="1"/>
          </p:nvPr>
        </p:nvSpPr>
        <p:spPr>
          <a:xfrm>
            <a:off x="504286" y="4521976"/>
            <a:ext cx="2883439" cy="333423"/>
          </a:xfrm>
          <a:prstGeom prst="rect">
            <a:avLst/>
          </a:prstGeom>
        </p:spPr>
        <p:txBody>
          <a:bodyPr anchor="b">
            <a:normAutofit/>
          </a:bodyPr>
          <a:lstStyle>
            <a:lvl1pPr marL="0" indent="0" algn="l">
              <a:buNone/>
              <a:defRPr sz="110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dirty="0"/>
              <a:t>Date</a:t>
            </a:r>
          </a:p>
        </p:txBody>
      </p:sp>
      <p:sp>
        <p:nvSpPr>
          <p:cNvPr id="18" name="TextBox 17">
            <a:extLst>
              <a:ext uri="{FF2B5EF4-FFF2-40B4-BE49-F238E27FC236}">
                <a16:creationId xmlns:a16="http://schemas.microsoft.com/office/drawing/2014/main" id="{F68A3E41-5053-AC4E-BC43-235C9C6A54D8}"/>
              </a:ext>
            </a:extLst>
          </p:cNvPr>
          <p:cNvSpPr txBox="1"/>
          <p:nvPr userDrawn="1"/>
        </p:nvSpPr>
        <p:spPr>
          <a:xfrm>
            <a:off x="-86768" y="6374102"/>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pic>
        <p:nvPicPr>
          <p:cNvPr id="17" name="Picture 16" descr="Text&#10;&#10;Description automatically generated">
            <a:extLst>
              <a:ext uri="{FF2B5EF4-FFF2-40B4-BE49-F238E27FC236}">
                <a16:creationId xmlns:a16="http://schemas.microsoft.com/office/drawing/2014/main" id="{30FACEFD-177D-E449-A352-CF4BE2BBE2E3}"/>
              </a:ext>
            </a:extLst>
          </p:cNvPr>
          <p:cNvPicPr>
            <a:picLocks noChangeAspect="1"/>
          </p:cNvPicPr>
          <p:nvPr userDrawn="1"/>
        </p:nvPicPr>
        <p:blipFill>
          <a:blip r:embed="rId5"/>
          <a:stretch>
            <a:fillRect/>
          </a:stretch>
        </p:blipFill>
        <p:spPr>
          <a:xfrm>
            <a:off x="564610" y="6009021"/>
            <a:ext cx="2080164" cy="485964"/>
          </a:xfrm>
          <a:prstGeom prst="rect">
            <a:avLst/>
          </a:prstGeom>
        </p:spPr>
      </p:pic>
      <p:sp>
        <p:nvSpPr>
          <p:cNvPr id="19" name="Text Placeholder 2">
            <a:extLst>
              <a:ext uri="{FF2B5EF4-FFF2-40B4-BE49-F238E27FC236}">
                <a16:creationId xmlns:a16="http://schemas.microsoft.com/office/drawing/2014/main" id="{5E275F46-9841-4209-BC2F-69F4EC48F247}"/>
              </a:ext>
            </a:extLst>
          </p:cNvPr>
          <p:cNvSpPr>
            <a:spLocks noGrp="1"/>
          </p:cNvSpPr>
          <p:nvPr>
            <p:ph type="body" idx="11" hasCustomPrompt="1"/>
          </p:nvPr>
        </p:nvSpPr>
        <p:spPr>
          <a:xfrm>
            <a:off x="504286" y="3334458"/>
            <a:ext cx="5502814" cy="791050"/>
          </a:xfrm>
          <a:prstGeom prst="rect">
            <a:avLst/>
          </a:prstGeom>
        </p:spPr>
        <p:txBody>
          <a:bodyPr>
            <a:noAutofit/>
          </a:bodyPr>
          <a:lstStyle>
            <a:lvl1pPr marL="0" indent="0" algn="l">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2427997"/>
      </p:ext>
    </p:extLst>
  </p:cSld>
  <p:clrMapOvr>
    <a:masterClrMapping/>
  </p:clrMapOvr>
  <p:extLst>
    <p:ext uri="{DCECCB84-F9BA-43D5-87BE-67443E8EF086}">
      <p15:sldGuideLst xmlns:p15="http://schemas.microsoft.com/office/powerpoint/2012/main">
        <p15:guide id="4" orient="horz" pos="206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D9DF6-52CD-9B4F-8E90-82F87339DD66}"/>
              </a:ext>
            </a:extLst>
          </p:cNvPr>
          <p:cNvSpPr/>
          <p:nvPr userDrawn="1"/>
        </p:nvSpPr>
        <p:spPr>
          <a:xfrm>
            <a:off x="0" y="0"/>
            <a:ext cx="12192000" cy="380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9206DE3D-EF76-D346-BFBD-E454414A3DB7}"/>
              </a:ext>
            </a:extLst>
          </p:cNvPr>
          <p:cNvPicPr>
            <a:picLocks noChangeAspect="1"/>
          </p:cNvPicPr>
          <p:nvPr userDrawn="1"/>
        </p:nvPicPr>
        <p:blipFill>
          <a:blip r:embed="rId3"/>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7A40F49A-4950-674D-9752-BE2C8C310294}"/>
              </a:ext>
            </a:extLst>
          </p:cNvPr>
          <p:cNvSpPr>
            <a:spLocks noGrp="1"/>
          </p:cNvSpPr>
          <p:nvPr>
            <p:ph type="title"/>
          </p:nvPr>
        </p:nvSpPr>
        <p:spPr>
          <a:xfrm>
            <a:off x="454006" y="4100513"/>
            <a:ext cx="9293110" cy="1455210"/>
          </a:xfrm>
        </p:spPr>
        <p:txBody>
          <a:bodyPr anchor="b">
            <a:noAutofit/>
          </a:bodyPr>
          <a:lstStyle>
            <a:lvl1pPr algn="l">
              <a:defRPr sz="4400" b="1">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CCE6D8F-2E4C-BE4C-B759-2675C40A8EEB}"/>
              </a:ext>
            </a:extLst>
          </p:cNvPr>
          <p:cNvSpPr>
            <a:spLocks noGrp="1"/>
          </p:cNvSpPr>
          <p:nvPr>
            <p:ph type="body" idx="1" hasCustomPrompt="1"/>
          </p:nvPr>
        </p:nvSpPr>
        <p:spPr>
          <a:xfrm>
            <a:off x="454005" y="5555723"/>
            <a:ext cx="9293112" cy="816502"/>
          </a:xfrm>
          <a:prstGeom prst="rect">
            <a:avLst/>
          </a:prstGeom>
        </p:spPr>
        <p:txBody>
          <a:bodyPr>
            <a:noAutofit/>
          </a:bodyPr>
          <a:lstStyle>
            <a:lvl1pPr marL="0" indent="0" algn="l">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Box 4">
            <a:extLst>
              <a:ext uri="{FF2B5EF4-FFF2-40B4-BE49-F238E27FC236}">
                <a16:creationId xmlns:a16="http://schemas.microsoft.com/office/drawing/2014/main" id="{5105DC6A-1C3E-424C-A6BF-667D70204763}"/>
              </a:ext>
            </a:extLst>
          </p:cNvPr>
          <p:cNvSpPr txBox="1"/>
          <p:nvPr userDrawn="1"/>
        </p:nvSpPr>
        <p:spPr>
          <a:xfrm>
            <a:off x="10662834" y="371959"/>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6" name="TextBox 5">
            <a:extLst>
              <a:ext uri="{FF2B5EF4-FFF2-40B4-BE49-F238E27FC236}">
                <a16:creationId xmlns:a16="http://schemas.microsoft.com/office/drawing/2014/main" id="{4934CC05-B1D7-5D4C-8021-4E7A33AB9957}"/>
              </a:ext>
            </a:extLst>
          </p:cNvPr>
          <p:cNvSpPr txBox="1"/>
          <p:nvPr userDrawn="1"/>
        </p:nvSpPr>
        <p:spPr>
          <a:xfrm>
            <a:off x="1332854" y="43395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Tree>
    <p:extLst>
      <p:ext uri="{BB962C8B-B14F-4D97-AF65-F5344CB8AC3E}">
        <p14:creationId xmlns:p14="http://schemas.microsoft.com/office/powerpoint/2010/main" val="4237324680"/>
      </p:ext>
    </p:extLst>
  </p:cSld>
  <p:clrMapOvr>
    <a:masterClrMapping/>
  </p:clrMapOvr>
  <p:extLst>
    <p:ext uri="{DCECCB84-F9BA-43D5-87BE-67443E8EF086}">
      <p15:sldGuideLst xmlns:p15="http://schemas.microsoft.com/office/powerpoint/2012/main">
        <p15:guide id="3" orient="horz" pos="34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3B5D-C37B-4B43-AD4C-8171B615E2F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E394C53-1F4E-4EBE-A4A6-7936B7EBE058}"/>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FCDB260-CD78-4B6A-927C-A6D1E0D06A8E}"/>
              </a:ext>
            </a:extLst>
          </p:cNvPr>
          <p:cNvSpPr>
            <a:spLocks noGrp="1"/>
          </p:cNvSpPr>
          <p:nvPr>
            <p:ph type="sldNum" sz="quarter" idx="11"/>
          </p:nvPr>
        </p:nvSpPr>
        <p:spPr/>
        <p:txBody>
          <a:bodyPr/>
          <a:lstStyle/>
          <a:p>
            <a:fld id="{7AF8E309-D608-654D-B811-6A2C46C88181}" type="slidenum">
              <a:rPr lang="en-US" smtClean="0"/>
              <a:pPr/>
              <a:t>‹#›</a:t>
            </a:fld>
            <a:endParaRPr lang="en-US" dirty="0"/>
          </a:p>
        </p:txBody>
      </p:sp>
      <p:sp>
        <p:nvSpPr>
          <p:cNvPr id="8" name="Content Placeholder 7">
            <a:extLst>
              <a:ext uri="{FF2B5EF4-FFF2-40B4-BE49-F238E27FC236}">
                <a16:creationId xmlns:a16="http://schemas.microsoft.com/office/drawing/2014/main" id="{9E89AE87-B15C-4D4F-B1DB-2C0E751C6E98}"/>
              </a:ext>
            </a:extLst>
          </p:cNvPr>
          <p:cNvSpPr>
            <a:spLocks noGrp="1"/>
          </p:cNvSpPr>
          <p:nvPr>
            <p:ph sz="quarter" idx="12"/>
          </p:nvPr>
        </p:nvSpPr>
        <p:spPr>
          <a:xfrm>
            <a:off x="623888" y="1412873"/>
            <a:ext cx="109093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98688236"/>
      </p:ext>
    </p:extLst>
  </p:cSld>
  <p:clrMapOvr>
    <a:masterClrMapping/>
  </p:clrMapOvr>
  <p:extLst>
    <p:ext uri="{DCECCB84-F9BA-43D5-87BE-67443E8EF086}">
      <p15:sldGuideLst xmlns:p15="http://schemas.microsoft.com/office/powerpoint/2012/main">
        <p15:guide id="2" orient="horz" pos="313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2800" y="1412874"/>
            <a:ext cx="1090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7" name="Content Placeholder 6">
            <a:extLst>
              <a:ext uri="{FF2B5EF4-FFF2-40B4-BE49-F238E27FC236}">
                <a16:creationId xmlns:a16="http://schemas.microsoft.com/office/drawing/2014/main" id="{D401E156-3E7F-2047-94FE-2E86D5D9BFB9}"/>
              </a:ext>
            </a:extLst>
          </p:cNvPr>
          <p:cNvSpPr>
            <a:spLocks noGrp="1"/>
          </p:cNvSpPr>
          <p:nvPr>
            <p:ph sz="quarter" idx="14"/>
          </p:nvPr>
        </p:nvSpPr>
        <p:spPr>
          <a:xfrm>
            <a:off x="623888" y="1998000"/>
            <a:ext cx="10908212" cy="3952800"/>
          </a:xfrm>
        </p:spPr>
        <p:txBody>
          <a:bodyPr/>
          <a:lstStyle>
            <a:lvl1pPr marL="266700" indent="-266700">
              <a:tabLst>
                <a:tab pos="1828800" algn="l"/>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22DC97EA-C45C-DE4F-9713-7E328A598308}"/>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A6CE0339-544D-7940-8D3A-0096C02AFAA0}"/>
              </a:ext>
            </a:extLst>
          </p:cNvPr>
          <p:cNvSpPr>
            <a:spLocks noGrp="1"/>
          </p:cNvSpPr>
          <p:nvPr>
            <p:ph type="ftr" sz="quarter" idx="16"/>
          </p:nvPr>
        </p:nvSpPr>
        <p:spPr>
          <a:xfrm>
            <a:off x="623887" y="6013459"/>
            <a:ext cx="10909300" cy="506124"/>
          </a:xfrm>
        </p:spPr>
        <p:txBody>
          <a:bodyPr/>
          <a:lstStyle/>
          <a:p>
            <a:endParaRPr lang="en-US" dirty="0"/>
          </a:p>
        </p:txBody>
      </p:sp>
    </p:spTree>
    <p:extLst>
      <p:ext uri="{BB962C8B-B14F-4D97-AF65-F5344CB8AC3E}">
        <p14:creationId xmlns:p14="http://schemas.microsoft.com/office/powerpoint/2010/main" val="3798657959"/>
      </p:ext>
    </p:extLst>
  </p:cSld>
  <p:clrMapOvr>
    <a:masterClrMapping/>
  </p:clrMapOvr>
  <p:extLst>
    <p:ext uri="{DCECCB84-F9BA-43D5-87BE-67443E8EF086}">
      <p15:sldGuideLst xmlns:p15="http://schemas.microsoft.com/office/powerpoint/2012/main">
        <p15:guide id="1" pos="7265">
          <p15:clr>
            <a:srgbClr val="FBAE40"/>
          </p15:clr>
        </p15:guide>
        <p15:guide id="3" orient="horz" pos="822">
          <p15:clr>
            <a:srgbClr val="FBAE40"/>
          </p15:clr>
        </p15:guide>
        <p15:guide id="4" pos="6017">
          <p15:clr>
            <a:srgbClr val="FBAE40"/>
          </p15:clr>
        </p15:guide>
        <p15:guide id="5" orient="horz" pos="890">
          <p15:clr>
            <a:srgbClr val="FBAE40"/>
          </p15:clr>
        </p15:guide>
        <p15:guide id="6" orient="horz" pos="37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05DC6A-1C3E-424C-A6BF-667D70204763}"/>
              </a:ext>
            </a:extLst>
          </p:cNvPr>
          <p:cNvSpPr txBox="1"/>
          <p:nvPr userDrawn="1"/>
        </p:nvSpPr>
        <p:spPr>
          <a:xfrm>
            <a:off x="10662834" y="371959"/>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6" name="TextBox 5">
            <a:extLst>
              <a:ext uri="{FF2B5EF4-FFF2-40B4-BE49-F238E27FC236}">
                <a16:creationId xmlns:a16="http://schemas.microsoft.com/office/drawing/2014/main" id="{4934CC05-B1D7-5D4C-8021-4E7A33AB9957}"/>
              </a:ext>
            </a:extLst>
          </p:cNvPr>
          <p:cNvSpPr txBox="1"/>
          <p:nvPr userDrawn="1"/>
        </p:nvSpPr>
        <p:spPr>
          <a:xfrm>
            <a:off x="1332854" y="43395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7" name="Rectangle 6">
            <a:extLst>
              <a:ext uri="{FF2B5EF4-FFF2-40B4-BE49-F238E27FC236}">
                <a16:creationId xmlns:a16="http://schemas.microsoft.com/office/drawing/2014/main" id="{D6ED9DF6-52CD-9B4F-8E90-82F87339DD66}"/>
              </a:ext>
            </a:extLst>
          </p:cNvPr>
          <p:cNvSpPr/>
          <p:nvPr userDrawn="1"/>
        </p:nvSpPr>
        <p:spPr>
          <a:xfrm>
            <a:off x="0" y="0"/>
            <a:ext cx="12192000" cy="380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03E8D442-582C-E749-9AA1-7169D492EC6C}"/>
              </a:ext>
            </a:extLst>
          </p:cNvPr>
          <p:cNvPicPr>
            <a:picLocks noChangeAspect="1"/>
          </p:cNvPicPr>
          <p:nvPr userDrawn="1"/>
        </p:nvPicPr>
        <p:blipFill>
          <a:blip r:embed="rId3"/>
          <a:stretch>
            <a:fillRect/>
          </a:stretch>
        </p:blipFill>
        <p:spPr>
          <a:xfrm>
            <a:off x="4934" y="0"/>
            <a:ext cx="12187066" cy="6858000"/>
          </a:xfrm>
          <a:prstGeom prst="rect">
            <a:avLst/>
          </a:prstGeom>
        </p:spPr>
      </p:pic>
      <p:sp>
        <p:nvSpPr>
          <p:cNvPr id="2" name="Title 1">
            <a:extLst>
              <a:ext uri="{FF2B5EF4-FFF2-40B4-BE49-F238E27FC236}">
                <a16:creationId xmlns:a16="http://schemas.microsoft.com/office/drawing/2014/main" id="{7A40F49A-4950-674D-9752-BE2C8C310294}"/>
              </a:ext>
            </a:extLst>
          </p:cNvPr>
          <p:cNvSpPr>
            <a:spLocks noGrp="1"/>
          </p:cNvSpPr>
          <p:nvPr>
            <p:ph type="title"/>
          </p:nvPr>
        </p:nvSpPr>
        <p:spPr>
          <a:xfrm>
            <a:off x="454005" y="4100513"/>
            <a:ext cx="11061719" cy="1455210"/>
          </a:xfrm>
        </p:spPr>
        <p:txBody>
          <a:bodyPr anchor="b">
            <a:noAutofit/>
          </a:bodyPr>
          <a:lstStyle>
            <a:lvl1pPr algn="l">
              <a:defRPr sz="4400" b="1">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CCE6D8F-2E4C-BE4C-B759-2675C40A8EEB}"/>
              </a:ext>
            </a:extLst>
          </p:cNvPr>
          <p:cNvSpPr>
            <a:spLocks noGrp="1"/>
          </p:cNvSpPr>
          <p:nvPr>
            <p:ph type="body" idx="1" hasCustomPrompt="1"/>
          </p:nvPr>
        </p:nvSpPr>
        <p:spPr>
          <a:xfrm>
            <a:off x="454004" y="5555723"/>
            <a:ext cx="11061719" cy="816502"/>
          </a:xfrm>
          <a:prstGeom prst="rect">
            <a:avLst/>
          </a:prstGeom>
        </p:spPr>
        <p:txBody>
          <a:bodyPr>
            <a:noAutofit/>
          </a:bodyPr>
          <a:lstStyle>
            <a:lvl1pPr marL="0" indent="0" algn="l">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869234057"/>
      </p:ext>
    </p:extLst>
  </p:cSld>
  <p:clrMapOvr>
    <a:masterClrMapping/>
  </p:clrMapOvr>
  <p:extLst>
    <p:ext uri="{DCECCB84-F9BA-43D5-87BE-67443E8EF086}">
      <p15:sldGuideLst xmlns:p15="http://schemas.microsoft.com/office/powerpoint/2012/main">
        <p15:guide id="6" orient="horz" pos="34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2800" y="1412874"/>
            <a:ext cx="532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6205538" y="1412874"/>
            <a:ext cx="532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000"/>
            <a:ext cx="53280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6205538" y="1998000"/>
            <a:ext cx="532765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7D715325-05FA-1A4E-9CE5-025748C24B61}"/>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C0B90866-9A6C-E349-9560-62DDFBC9CBAA}"/>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17636767"/>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guide id="5" orient="horz" pos="37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One Subtitle">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2800" y="1412874"/>
            <a:ext cx="10910388"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000"/>
            <a:ext cx="53280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6205538" y="1998000"/>
            <a:ext cx="532765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7D715325-05FA-1A4E-9CE5-025748C24B61}"/>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C0B90866-9A6C-E349-9560-62DDFBC9CBAA}"/>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997752873"/>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guide id="5" orient="horz" pos="37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3B5D-C37B-4B43-AD4C-8171B615E2F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E394C53-1F4E-4EBE-A4A6-7936B7EBE058}"/>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FCDB260-CD78-4B6A-927C-A6D1E0D06A8E}"/>
              </a:ext>
            </a:extLst>
          </p:cNvPr>
          <p:cNvSpPr>
            <a:spLocks noGrp="1"/>
          </p:cNvSpPr>
          <p:nvPr>
            <p:ph type="sldNum" sz="quarter" idx="11"/>
          </p:nvPr>
        </p:nvSpPr>
        <p:spPr/>
        <p:txBody>
          <a:bodyPr/>
          <a:lstStyle/>
          <a:p>
            <a:fld id="{7AF8E309-D608-654D-B811-6A2C46C88181}" type="slidenum">
              <a:rPr lang="en-US" smtClean="0"/>
              <a:pPr/>
              <a:t>‹#›</a:t>
            </a:fld>
            <a:endParaRPr lang="en-US" dirty="0"/>
          </a:p>
        </p:txBody>
      </p:sp>
      <p:sp>
        <p:nvSpPr>
          <p:cNvPr id="7" name="Table Placeholder 6">
            <a:extLst>
              <a:ext uri="{FF2B5EF4-FFF2-40B4-BE49-F238E27FC236}">
                <a16:creationId xmlns:a16="http://schemas.microsoft.com/office/drawing/2014/main" id="{67B56E8F-5158-4F26-96A9-72F111EEC76E}"/>
              </a:ext>
            </a:extLst>
          </p:cNvPr>
          <p:cNvSpPr>
            <a:spLocks noGrp="1"/>
          </p:cNvSpPr>
          <p:nvPr>
            <p:ph type="tbl" sz="quarter" idx="12"/>
          </p:nvPr>
        </p:nvSpPr>
        <p:spPr>
          <a:xfrm>
            <a:off x="623888" y="1412875"/>
            <a:ext cx="10909300" cy="4536000"/>
          </a:xfrm>
        </p:spPr>
        <p:txBody>
          <a:bodyPr/>
          <a:lstStyle/>
          <a:p>
            <a:r>
              <a:rPr lang="en-US" dirty="0"/>
              <a:t>Click icon to add table</a:t>
            </a:r>
            <a:endParaRPr lang="en-GB" dirty="0"/>
          </a:p>
        </p:txBody>
      </p:sp>
    </p:spTree>
    <p:extLst>
      <p:ext uri="{BB962C8B-B14F-4D97-AF65-F5344CB8AC3E}">
        <p14:creationId xmlns:p14="http://schemas.microsoft.com/office/powerpoint/2010/main" val="19028572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and Tab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2800" y="1412874"/>
            <a:ext cx="1090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22DC97EA-C45C-DE4F-9713-7E328A598308}"/>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A6CE0339-544D-7940-8D3A-0096C02AFAA0}"/>
              </a:ext>
            </a:extLst>
          </p:cNvPr>
          <p:cNvSpPr>
            <a:spLocks noGrp="1"/>
          </p:cNvSpPr>
          <p:nvPr>
            <p:ph type="ftr" sz="quarter" idx="16"/>
          </p:nvPr>
        </p:nvSpPr>
        <p:spPr>
          <a:xfrm>
            <a:off x="623887" y="6013459"/>
            <a:ext cx="10909300" cy="506124"/>
          </a:xfrm>
        </p:spPr>
        <p:txBody>
          <a:bodyPr/>
          <a:lstStyle/>
          <a:p>
            <a:endParaRPr lang="en-US" dirty="0"/>
          </a:p>
        </p:txBody>
      </p:sp>
      <p:sp>
        <p:nvSpPr>
          <p:cNvPr id="6" name="Table Placeholder 5">
            <a:extLst>
              <a:ext uri="{FF2B5EF4-FFF2-40B4-BE49-F238E27FC236}">
                <a16:creationId xmlns:a16="http://schemas.microsoft.com/office/drawing/2014/main" id="{9314F65C-8BDA-4847-81CF-6335B12655C5}"/>
              </a:ext>
            </a:extLst>
          </p:cNvPr>
          <p:cNvSpPr>
            <a:spLocks noGrp="1"/>
          </p:cNvSpPr>
          <p:nvPr>
            <p:ph type="tbl" sz="quarter" idx="17"/>
          </p:nvPr>
        </p:nvSpPr>
        <p:spPr>
          <a:xfrm>
            <a:off x="623888" y="1998000"/>
            <a:ext cx="10909300" cy="3952800"/>
          </a:xfrm>
        </p:spPr>
        <p:txBody>
          <a:bodyPr/>
          <a:lstStyle/>
          <a:p>
            <a:r>
              <a:rPr lang="en-US" dirty="0"/>
              <a:t>Click icon to add table</a:t>
            </a:r>
            <a:endParaRPr lang="en-GB" dirty="0"/>
          </a:p>
        </p:txBody>
      </p:sp>
    </p:spTree>
    <p:extLst>
      <p:ext uri="{BB962C8B-B14F-4D97-AF65-F5344CB8AC3E}">
        <p14:creationId xmlns:p14="http://schemas.microsoft.com/office/powerpoint/2010/main" val="3022261911"/>
      </p:ext>
    </p:extLst>
  </p:cSld>
  <p:clrMapOvr>
    <a:masterClrMapping/>
  </p:clrMapOvr>
  <p:extLst>
    <p:ext uri="{DCECCB84-F9BA-43D5-87BE-67443E8EF086}">
      <p15:sldGuideLst xmlns:p15="http://schemas.microsoft.com/office/powerpoint/2012/main">
        <p15:guide id="1" pos="7265">
          <p15:clr>
            <a:srgbClr val="FBAE40"/>
          </p15:clr>
        </p15:guide>
        <p15:guide id="3" orient="horz" pos="822">
          <p15:clr>
            <a:srgbClr val="FBAE40"/>
          </p15:clr>
        </p15:guide>
        <p15:guide id="4" pos="6017">
          <p15:clr>
            <a:srgbClr val="FBAE40"/>
          </p15:clr>
        </p15:guide>
        <p15:guide id="5" orient="horz" pos="890">
          <p15:clr>
            <a:srgbClr val="FBAE40"/>
          </p15:clr>
        </p15:guide>
        <p15:guide id="6" orient="horz" pos="37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 Subtitle">
    <p:spTree>
      <p:nvGrpSpPr>
        <p:cNvPr id="1" name=""/>
        <p:cNvGrpSpPr/>
        <p:nvPr/>
      </p:nvGrpSpPr>
      <p:grpSpPr>
        <a:xfrm>
          <a:off x="0" y="0"/>
          <a:ext cx="0" cy="0"/>
          <a:chOff x="0" y="0"/>
          <a:chExt cx="0" cy="0"/>
        </a:xfrm>
      </p:grpSpPr>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7954788" y="1411676"/>
            <a:ext cx="3578400" cy="469512"/>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6" y="1411677"/>
            <a:ext cx="7200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7954788" y="1997113"/>
            <a:ext cx="3578400" cy="3952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B0C94588-84B3-7247-9461-C129F5012A4F}"/>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7C0DC395-C8B7-CD4D-8D07-86F233F1467D}"/>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260648729"/>
      </p:ext>
    </p:extLst>
  </p:cSld>
  <p:clrMapOvr>
    <a:masterClrMapping/>
  </p:clrMapOvr>
  <p:extLst>
    <p:ext uri="{DCECCB84-F9BA-43D5-87BE-67443E8EF086}">
      <p15:sldGuideLst xmlns:p15="http://schemas.microsoft.com/office/powerpoint/2012/main">
        <p15:guide id="1" orient="horz" pos="3748">
          <p15:clr>
            <a:srgbClr val="FBAE40"/>
          </p15:clr>
        </p15:guide>
        <p15:guide id="3" pos="7265">
          <p15:clr>
            <a:srgbClr val="FBAE40"/>
          </p15:clr>
        </p15:guide>
        <p15:guide id="4" pos="601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Subtitle">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3888" y="1412874"/>
            <a:ext cx="3578400" cy="468000"/>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dirty="0"/>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000"/>
            <a:ext cx="35784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4333188" y="1412875"/>
            <a:ext cx="720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D40C536B-CCBC-A14E-B99C-825718043846}"/>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2E78140D-2F89-544A-AE64-31256C94B3FB}"/>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4063753867"/>
      </p:ext>
    </p:extLst>
  </p:cSld>
  <p:clrMapOvr>
    <a:masterClrMapping/>
  </p:clrMapOvr>
  <p:extLst>
    <p:ext uri="{DCECCB84-F9BA-43D5-87BE-67443E8EF086}">
      <p15:sldGuideLst xmlns:p15="http://schemas.microsoft.com/office/powerpoint/2012/main">
        <p15:guide id="1" orient="horz" pos="3748">
          <p15:clr>
            <a:srgbClr val="FBAE40"/>
          </p15:clr>
        </p15:guide>
        <p15:guide id="3" pos="7265">
          <p15:clr>
            <a:srgbClr val="FBAE40"/>
          </p15:clr>
        </p15:guide>
        <p15:guide id="4" pos="60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4B7CCBA-C3EF-4873-9EE9-066327A56C68}"/>
              </a:ext>
            </a:extLst>
          </p:cNvPr>
          <p:cNvSpPr>
            <a:spLocks noGrp="1"/>
          </p:cNvSpPr>
          <p:nvPr>
            <p:ph type="body" sz="quarter" idx="13" hasCustomPrompt="1"/>
          </p:nvPr>
        </p:nvSpPr>
        <p:spPr>
          <a:xfrm>
            <a:off x="623731" y="1412875"/>
            <a:ext cx="3578400" cy="466666"/>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p:txBody>
      </p:sp>
      <p:sp>
        <p:nvSpPr>
          <p:cNvPr id="17" name="Text Placeholder 8">
            <a:extLst>
              <a:ext uri="{FF2B5EF4-FFF2-40B4-BE49-F238E27FC236}">
                <a16:creationId xmlns:a16="http://schemas.microsoft.com/office/drawing/2014/main" id="{782FB108-F9DB-4563-B629-3B6DDB8B9673}"/>
              </a:ext>
            </a:extLst>
          </p:cNvPr>
          <p:cNvSpPr>
            <a:spLocks noGrp="1"/>
          </p:cNvSpPr>
          <p:nvPr>
            <p:ph type="body" sz="quarter" idx="17" hasCustomPrompt="1"/>
          </p:nvPr>
        </p:nvSpPr>
        <p:spPr>
          <a:xfrm>
            <a:off x="4296072" y="1412875"/>
            <a:ext cx="35784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a:p>
            <a:pPr lvl="0"/>
            <a:endParaRPr lang="en-US" dirty="0"/>
          </a:p>
        </p:txBody>
      </p:sp>
      <p:sp>
        <p:nvSpPr>
          <p:cNvPr id="18" name="Text Placeholder 8">
            <a:extLst>
              <a:ext uri="{FF2B5EF4-FFF2-40B4-BE49-F238E27FC236}">
                <a16:creationId xmlns:a16="http://schemas.microsoft.com/office/drawing/2014/main" id="{8CCCC089-50D0-47A1-BC64-3ED47F4C85C4}"/>
              </a:ext>
            </a:extLst>
          </p:cNvPr>
          <p:cNvSpPr>
            <a:spLocks noGrp="1"/>
          </p:cNvSpPr>
          <p:nvPr>
            <p:ph type="body" sz="quarter" idx="18" hasCustomPrompt="1"/>
          </p:nvPr>
        </p:nvSpPr>
        <p:spPr>
          <a:xfrm>
            <a:off x="7954788" y="1412875"/>
            <a:ext cx="3578400" cy="466666"/>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a:p>
            <a:pPr lvl="0"/>
            <a:endParaRPr lang="en-US" dirty="0"/>
          </a:p>
        </p:txBody>
      </p:sp>
      <p:sp>
        <p:nvSpPr>
          <p:cNvPr id="4" name="Title 3">
            <a:extLst>
              <a:ext uri="{FF2B5EF4-FFF2-40B4-BE49-F238E27FC236}">
                <a16:creationId xmlns:a16="http://schemas.microsoft.com/office/drawing/2014/main" id="{EE2B33CB-1984-624E-B400-7FD8499AEAF7}"/>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55B565F1-3967-6343-85D1-110E53F38DB3}"/>
              </a:ext>
            </a:extLst>
          </p:cNvPr>
          <p:cNvSpPr>
            <a:spLocks noGrp="1"/>
          </p:cNvSpPr>
          <p:nvPr>
            <p:ph sz="quarter" idx="19"/>
          </p:nvPr>
        </p:nvSpPr>
        <p:spPr>
          <a:xfrm>
            <a:off x="623887" y="1998312"/>
            <a:ext cx="3578225" cy="395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26D8FC6B-E0AC-474E-817A-E0A1933B8653}"/>
              </a:ext>
            </a:extLst>
          </p:cNvPr>
          <p:cNvSpPr>
            <a:spLocks noGrp="1"/>
          </p:cNvSpPr>
          <p:nvPr>
            <p:ph sz="quarter" idx="20"/>
          </p:nvPr>
        </p:nvSpPr>
        <p:spPr>
          <a:xfrm>
            <a:off x="4296228" y="1998312"/>
            <a:ext cx="3578400" cy="395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1">
            <a:extLst>
              <a:ext uri="{FF2B5EF4-FFF2-40B4-BE49-F238E27FC236}">
                <a16:creationId xmlns:a16="http://schemas.microsoft.com/office/drawing/2014/main" id="{D909D41A-2F35-324E-88B7-BBC8B0EF4384}"/>
              </a:ext>
            </a:extLst>
          </p:cNvPr>
          <p:cNvSpPr>
            <a:spLocks noGrp="1"/>
          </p:cNvSpPr>
          <p:nvPr>
            <p:ph sz="quarter" idx="21"/>
          </p:nvPr>
        </p:nvSpPr>
        <p:spPr>
          <a:xfrm>
            <a:off x="7954943" y="1998312"/>
            <a:ext cx="3578400" cy="395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014E4C30-BAC1-B54F-888B-1BC871484892}"/>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84DD1CEE-9132-FE49-8066-647CD767D4FB}"/>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4097026914"/>
      </p:ext>
    </p:extLst>
  </p:cSld>
  <p:clrMapOvr>
    <a:masterClrMapping/>
  </p:clrMapOvr>
  <p:extLst>
    <p:ext uri="{DCECCB84-F9BA-43D5-87BE-67443E8EF086}">
      <p15:sldGuideLst xmlns:p15="http://schemas.microsoft.com/office/powerpoint/2012/main">
        <p15:guide id="1" orient="horz" pos="3748">
          <p15:clr>
            <a:srgbClr val="FBAE40"/>
          </p15:clr>
        </p15:guide>
        <p15:guide id="3" pos="7265">
          <p15:clr>
            <a:srgbClr val="FBAE40"/>
          </p15:clr>
        </p15:guide>
        <p15:guide id="4" pos="60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Subtitled Rows">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4B7CCBA-C3EF-4873-9EE9-066327A56C68}"/>
              </a:ext>
            </a:extLst>
          </p:cNvPr>
          <p:cNvSpPr>
            <a:spLocks noGrp="1"/>
          </p:cNvSpPr>
          <p:nvPr>
            <p:ph type="body" sz="quarter" idx="13" hasCustomPrompt="1"/>
          </p:nvPr>
        </p:nvSpPr>
        <p:spPr>
          <a:xfrm>
            <a:off x="623888" y="1412874"/>
            <a:ext cx="10909299"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p:txBody>
      </p:sp>
      <p:sp>
        <p:nvSpPr>
          <p:cNvPr id="17" name="Text Placeholder 8">
            <a:extLst>
              <a:ext uri="{FF2B5EF4-FFF2-40B4-BE49-F238E27FC236}">
                <a16:creationId xmlns:a16="http://schemas.microsoft.com/office/drawing/2014/main" id="{782FB108-F9DB-4563-B629-3B6DDB8B9673}"/>
              </a:ext>
            </a:extLst>
          </p:cNvPr>
          <p:cNvSpPr>
            <a:spLocks noGrp="1"/>
          </p:cNvSpPr>
          <p:nvPr>
            <p:ph type="body" sz="quarter" idx="17" hasCustomPrompt="1"/>
          </p:nvPr>
        </p:nvSpPr>
        <p:spPr>
          <a:xfrm>
            <a:off x="623887" y="3702531"/>
            <a:ext cx="10909300" cy="433525"/>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a:t>
            </a:r>
          </a:p>
          <a:p>
            <a:pPr lvl="0"/>
            <a:endParaRPr lang="en-US" dirty="0"/>
          </a:p>
        </p:txBody>
      </p:sp>
      <p:sp>
        <p:nvSpPr>
          <p:cNvPr id="4" name="Title 3">
            <a:extLst>
              <a:ext uri="{FF2B5EF4-FFF2-40B4-BE49-F238E27FC236}">
                <a16:creationId xmlns:a16="http://schemas.microsoft.com/office/drawing/2014/main" id="{EE2B33CB-1984-624E-B400-7FD8499AEAF7}"/>
              </a:ext>
            </a:extLst>
          </p:cNvPr>
          <p:cNvSpPr>
            <a:spLocks noGrp="1"/>
          </p:cNvSpPr>
          <p:nvPr>
            <p:ph type="title"/>
          </p:nvPr>
        </p:nvSpPr>
        <p:spPr/>
        <p:txBody>
          <a:body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55B565F1-3967-6343-85D1-110E53F38DB3}"/>
              </a:ext>
            </a:extLst>
          </p:cNvPr>
          <p:cNvSpPr>
            <a:spLocks noGrp="1"/>
          </p:cNvSpPr>
          <p:nvPr>
            <p:ph sz="quarter" idx="19"/>
          </p:nvPr>
        </p:nvSpPr>
        <p:spPr>
          <a:xfrm>
            <a:off x="623887" y="1997451"/>
            <a:ext cx="10909301" cy="16249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26D8FC6B-E0AC-474E-817A-E0A1933B8653}"/>
              </a:ext>
            </a:extLst>
          </p:cNvPr>
          <p:cNvSpPr>
            <a:spLocks noGrp="1"/>
          </p:cNvSpPr>
          <p:nvPr>
            <p:ph sz="quarter" idx="20"/>
          </p:nvPr>
        </p:nvSpPr>
        <p:spPr>
          <a:xfrm>
            <a:off x="623888" y="4229098"/>
            <a:ext cx="10910511" cy="1720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514C1048-0203-5B45-8FEE-EF955BB5F55F}"/>
              </a:ext>
            </a:extLst>
          </p:cNvPr>
          <p:cNvSpPr>
            <a:spLocks noGrp="1"/>
          </p:cNvSpPr>
          <p:nvPr>
            <p:ph type="sldNum" sz="quarter" idx="21"/>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DDEB64F7-79EA-5F47-A33D-50EF307829C7}"/>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179683969"/>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3748">
          <p15:clr>
            <a:srgbClr val="FBAE40"/>
          </p15:clr>
        </p15:guide>
        <p15:guide id="3" pos="7265">
          <p15:clr>
            <a:srgbClr val="FBAE40"/>
          </p15:clr>
        </p15:guide>
        <p15:guide id="4" pos="601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2C46A-DA2C-5241-8E5C-B9618D92A6D6}"/>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831ECFC9-4ECB-2545-8B65-4C466EE107E1}"/>
              </a:ext>
            </a:extLst>
          </p:cNvPr>
          <p:cNvSpPr>
            <a:spLocks noGrp="1"/>
          </p:cNvSpPr>
          <p:nvPr>
            <p:ph type="sldNum" sz="quarter" idx="10"/>
          </p:nvPr>
        </p:nvSpPr>
        <p:spPr/>
        <p:txBody>
          <a:bodyPr/>
          <a:lstStyle/>
          <a:p>
            <a:fld id="{7AF8E309-D608-654D-B811-6A2C46C88181}" type="slidenum">
              <a:rPr lang="en-US" smtClean="0"/>
              <a:pPr/>
              <a:t>‹#›</a:t>
            </a:fld>
            <a:endParaRPr lang="en-US" dirty="0"/>
          </a:p>
        </p:txBody>
      </p:sp>
      <p:sp>
        <p:nvSpPr>
          <p:cNvPr id="4" name="Footer Placeholder 3">
            <a:extLst>
              <a:ext uri="{FF2B5EF4-FFF2-40B4-BE49-F238E27FC236}">
                <a16:creationId xmlns:a16="http://schemas.microsoft.com/office/drawing/2014/main" id="{12E2B49E-BF8F-E148-8ADB-30D997F2E2D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63520480"/>
      </p:ext>
    </p:extLst>
  </p:cSld>
  <p:clrMapOvr>
    <a:masterClrMapping/>
  </p:clrMapOvr>
  <p:extLst>
    <p:ext uri="{DCECCB84-F9BA-43D5-87BE-67443E8EF086}">
      <p15:sldGuideLst xmlns:p15="http://schemas.microsoft.com/office/powerpoint/2012/main">
        <p15:guide id="1" pos="60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3887" y="1414800"/>
            <a:ext cx="10908000" cy="471699"/>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9433A6D8-6689-5347-BF8B-452491D65C76}"/>
              </a:ext>
            </a:extLst>
          </p:cNvPr>
          <p:cNvSpPr>
            <a:spLocks noGrp="1"/>
          </p:cNvSpPr>
          <p:nvPr>
            <p:ph type="sldNum" sz="quarter" idx="14"/>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5FB72BCB-3008-7447-A49D-F7F50941AF94}"/>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833178470"/>
      </p:ext>
    </p:extLst>
  </p:cSld>
  <p:clrMapOvr>
    <a:masterClrMapping/>
  </p:clrMapOvr>
  <p:extLst>
    <p:ext uri="{DCECCB84-F9BA-43D5-87BE-67443E8EF086}">
      <p15:sldGuideLst xmlns:p15="http://schemas.microsoft.com/office/powerpoint/2012/main">
        <p15:guide id="1" pos="7265">
          <p15:clr>
            <a:srgbClr val="FBAE40"/>
          </p15:clr>
        </p15:guide>
        <p15:guide id="2" orient="horz" pos="1185">
          <p15:clr>
            <a:srgbClr val="FBAE40"/>
          </p15:clr>
        </p15:guide>
        <p15:guide id="3" orient="horz" pos="822">
          <p15:clr>
            <a:srgbClr val="FBAE40"/>
          </p15:clr>
        </p15:guide>
        <p15:guide id="4" pos="601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799" y="1412874"/>
            <a:ext cx="10908000" cy="4536000"/>
          </a:xfrm>
        </p:spPr>
        <p:txBody>
          <a:bodyPr lIns="90000"/>
          <a:lstStyle>
            <a:lvl1pPr>
              <a:spcBef>
                <a:spcPts val="1200"/>
              </a:spcBef>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a:xfrm>
            <a:off x="623888" y="333375"/>
            <a:ext cx="10909299" cy="962377"/>
          </a:xfrm>
        </p:spPr>
        <p:txBody>
          <a:bodyPr/>
          <a:lstStyle/>
          <a:p>
            <a:r>
              <a:rPr lang="en-US"/>
              <a:t>Click to edit Master title style</a:t>
            </a:r>
            <a:endParaRPr lang="en-GB" dirty="0"/>
          </a:p>
        </p:txBody>
      </p:sp>
      <p:sp>
        <p:nvSpPr>
          <p:cNvPr id="6" name="Footer Placeholder 4">
            <a:extLst>
              <a:ext uri="{FF2B5EF4-FFF2-40B4-BE49-F238E27FC236}">
                <a16:creationId xmlns:a16="http://schemas.microsoft.com/office/drawing/2014/main" id="{91F26C07-897D-574F-A702-EAB249DE174E}"/>
              </a:ext>
            </a:extLst>
          </p:cNvPr>
          <p:cNvSpPr>
            <a:spLocks noGrp="1"/>
          </p:cNvSpPr>
          <p:nvPr>
            <p:ph type="ftr" sz="quarter" idx="3"/>
          </p:nvPr>
        </p:nvSpPr>
        <p:spPr>
          <a:xfrm>
            <a:off x="623888" y="6013459"/>
            <a:ext cx="10909299" cy="506124"/>
          </a:xfrm>
          <a:prstGeom prst="rect">
            <a:avLst/>
          </a:prstGeom>
        </p:spPr>
        <p:txBody>
          <a:bodyPr vert="horz" lIns="91440" tIns="45720" rIns="91440" bIns="45720" rtlCol="0" anchor="b"/>
          <a:lstStyle>
            <a:lvl1pPr algn="l">
              <a:defRPr sz="900">
                <a:solidFill>
                  <a:schemeClr val="tx1"/>
                </a:solidFill>
                <a:latin typeface="+mn-lt"/>
              </a:defRPr>
            </a:lvl1pPr>
          </a:lstStyle>
          <a:p>
            <a:endParaRPr lang="en-US" dirty="0"/>
          </a:p>
        </p:txBody>
      </p:sp>
      <p:sp>
        <p:nvSpPr>
          <p:cNvPr id="2" name="Slide Number Placeholder 1">
            <a:extLst>
              <a:ext uri="{FF2B5EF4-FFF2-40B4-BE49-F238E27FC236}">
                <a16:creationId xmlns:a16="http://schemas.microsoft.com/office/drawing/2014/main" id="{465AB122-4A5A-AA42-819D-C121999C31E9}"/>
              </a:ext>
            </a:extLst>
          </p:cNvPr>
          <p:cNvSpPr>
            <a:spLocks noGrp="1"/>
          </p:cNvSpPr>
          <p:nvPr>
            <p:ph type="sldNum" sz="quarter" idx="17"/>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375515723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92539C-42B1-0A4B-A300-9C9ECA7C56EB}"/>
              </a:ext>
            </a:extLst>
          </p:cNvPr>
          <p:cNvSpPr>
            <a:spLocks noGrp="1"/>
          </p:cNvSpPr>
          <p:nvPr>
            <p:ph type="ftr" sz="quarter" idx="11"/>
          </p:nvPr>
        </p:nvSpPr>
        <p:spPr/>
        <p:txBody>
          <a:bodyPr/>
          <a:lstStyle/>
          <a:p>
            <a:endParaRPr lang="en-US" dirty="0"/>
          </a:p>
        </p:txBody>
      </p:sp>
      <p:sp>
        <p:nvSpPr>
          <p:cNvPr id="2" name="Slide Number Placeholder 1">
            <a:extLst>
              <a:ext uri="{FF2B5EF4-FFF2-40B4-BE49-F238E27FC236}">
                <a16:creationId xmlns:a16="http://schemas.microsoft.com/office/drawing/2014/main" id="{22456987-2C04-F846-AD37-4407261B12BD}"/>
              </a:ext>
            </a:extLst>
          </p:cNvPr>
          <p:cNvSpPr>
            <a:spLocks noGrp="1"/>
          </p:cNvSpPr>
          <p:nvPr>
            <p:ph type="sldNum" sz="quarter" idx="10"/>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3939147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3941151"/>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3068571"/>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2800" y="1412874"/>
            <a:ext cx="1090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7" name="Content Placeholder 6">
            <a:extLst>
              <a:ext uri="{FF2B5EF4-FFF2-40B4-BE49-F238E27FC236}">
                <a16:creationId xmlns:a16="http://schemas.microsoft.com/office/drawing/2014/main" id="{D401E156-3E7F-2047-94FE-2E86D5D9BFB9}"/>
              </a:ext>
            </a:extLst>
          </p:cNvPr>
          <p:cNvSpPr>
            <a:spLocks noGrp="1"/>
          </p:cNvSpPr>
          <p:nvPr>
            <p:ph sz="quarter" idx="14"/>
          </p:nvPr>
        </p:nvSpPr>
        <p:spPr>
          <a:xfrm>
            <a:off x="623888" y="1998310"/>
            <a:ext cx="10908212" cy="3952800"/>
          </a:xfrm>
        </p:spPr>
        <p:txBody>
          <a:bodyPr/>
          <a:lstStyle>
            <a:lvl1pPr marL="266700" indent="-266700">
              <a:tabLst>
                <a:tab pos="1828800" algn="l"/>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22DC97EA-C45C-DE4F-9713-7E328A598308}"/>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A6CE0339-544D-7940-8D3A-0096C02AFAA0}"/>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356939762"/>
      </p:ext>
    </p:extLst>
  </p:cSld>
  <p:clrMapOvr>
    <a:masterClrMapping/>
  </p:clrMapOvr>
  <p:extLst>
    <p:ext uri="{DCECCB84-F9BA-43D5-87BE-67443E8EF086}">
      <p15:sldGuideLst xmlns:p15="http://schemas.microsoft.com/office/powerpoint/2012/main">
        <p15:guide id="3" orient="horz" pos="822">
          <p15:clr>
            <a:srgbClr val="FBAE40"/>
          </p15:clr>
        </p15:guide>
        <p15:guide id="5" orient="horz" pos="8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3B5D-C37B-4B43-AD4C-8171B615E2F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E394C53-1F4E-4EBE-A4A6-7936B7EBE058}"/>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FCDB260-CD78-4B6A-927C-A6D1E0D06A8E}"/>
              </a:ext>
            </a:extLst>
          </p:cNvPr>
          <p:cNvSpPr>
            <a:spLocks noGrp="1"/>
          </p:cNvSpPr>
          <p:nvPr>
            <p:ph type="sldNum" sz="quarter" idx="11"/>
          </p:nvPr>
        </p:nvSpPr>
        <p:spPr/>
        <p:txBody>
          <a:bodyPr/>
          <a:lstStyle/>
          <a:p>
            <a:fld id="{7AF8E309-D608-654D-B811-6A2C46C88181}" type="slidenum">
              <a:rPr lang="en-US" smtClean="0"/>
              <a:pPr/>
              <a:t>‹#›</a:t>
            </a:fld>
            <a:endParaRPr lang="en-US" dirty="0"/>
          </a:p>
        </p:txBody>
      </p:sp>
      <p:sp>
        <p:nvSpPr>
          <p:cNvPr id="7" name="Table Placeholder 6">
            <a:extLst>
              <a:ext uri="{FF2B5EF4-FFF2-40B4-BE49-F238E27FC236}">
                <a16:creationId xmlns:a16="http://schemas.microsoft.com/office/drawing/2014/main" id="{67B56E8F-5158-4F26-96A9-72F111EEC76E}"/>
              </a:ext>
            </a:extLst>
          </p:cNvPr>
          <p:cNvSpPr>
            <a:spLocks noGrp="1"/>
          </p:cNvSpPr>
          <p:nvPr>
            <p:ph type="tbl" sz="quarter" idx="12"/>
          </p:nvPr>
        </p:nvSpPr>
        <p:spPr>
          <a:xfrm>
            <a:off x="623888" y="1412875"/>
            <a:ext cx="10909300" cy="4536000"/>
          </a:xfrm>
        </p:spPr>
        <p:txBody>
          <a:bodyPr/>
          <a:lstStyle/>
          <a:p>
            <a:r>
              <a:rPr lang="en-US" dirty="0"/>
              <a:t>Click icon to add table</a:t>
            </a:r>
            <a:endParaRPr lang="en-GB" dirty="0"/>
          </a:p>
        </p:txBody>
      </p:sp>
    </p:spTree>
    <p:extLst>
      <p:ext uri="{BB962C8B-B14F-4D97-AF65-F5344CB8AC3E}">
        <p14:creationId xmlns:p14="http://schemas.microsoft.com/office/powerpoint/2010/main" val="34859729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head and Tab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2800" y="1412874"/>
            <a:ext cx="1090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22DC97EA-C45C-DE4F-9713-7E328A598308}"/>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A6CE0339-544D-7940-8D3A-0096C02AFAA0}"/>
              </a:ext>
            </a:extLst>
          </p:cNvPr>
          <p:cNvSpPr>
            <a:spLocks noGrp="1"/>
          </p:cNvSpPr>
          <p:nvPr>
            <p:ph type="ftr" sz="quarter" idx="16"/>
          </p:nvPr>
        </p:nvSpPr>
        <p:spPr>
          <a:xfrm>
            <a:off x="623887" y="6013459"/>
            <a:ext cx="10909300" cy="506124"/>
          </a:xfrm>
        </p:spPr>
        <p:txBody>
          <a:bodyPr/>
          <a:lstStyle/>
          <a:p>
            <a:endParaRPr lang="en-US" dirty="0"/>
          </a:p>
        </p:txBody>
      </p:sp>
      <p:sp>
        <p:nvSpPr>
          <p:cNvPr id="6" name="Table Placeholder 5">
            <a:extLst>
              <a:ext uri="{FF2B5EF4-FFF2-40B4-BE49-F238E27FC236}">
                <a16:creationId xmlns:a16="http://schemas.microsoft.com/office/drawing/2014/main" id="{9314F65C-8BDA-4847-81CF-6335B12655C5}"/>
              </a:ext>
            </a:extLst>
          </p:cNvPr>
          <p:cNvSpPr>
            <a:spLocks noGrp="1"/>
          </p:cNvSpPr>
          <p:nvPr>
            <p:ph type="tbl" sz="quarter" idx="17"/>
          </p:nvPr>
        </p:nvSpPr>
        <p:spPr>
          <a:xfrm>
            <a:off x="623888" y="1998000"/>
            <a:ext cx="10909300" cy="3952800"/>
          </a:xfrm>
        </p:spPr>
        <p:txBody>
          <a:bodyPr/>
          <a:lstStyle/>
          <a:p>
            <a:r>
              <a:rPr lang="en-US" dirty="0"/>
              <a:t>Click icon to add table</a:t>
            </a:r>
            <a:endParaRPr lang="en-GB" dirty="0"/>
          </a:p>
        </p:txBody>
      </p:sp>
    </p:spTree>
    <p:extLst>
      <p:ext uri="{BB962C8B-B14F-4D97-AF65-F5344CB8AC3E}">
        <p14:creationId xmlns:p14="http://schemas.microsoft.com/office/powerpoint/2010/main" val="3623352359"/>
      </p:ext>
    </p:extLst>
  </p:cSld>
  <p:clrMapOvr>
    <a:masterClrMapping/>
  </p:clrMapOvr>
  <p:extLst>
    <p:ext uri="{DCECCB84-F9BA-43D5-87BE-67443E8EF086}">
      <p15:sldGuideLst xmlns:p15="http://schemas.microsoft.com/office/powerpoint/2012/main">
        <p15:guide id="3" orient="horz" pos="822">
          <p15:clr>
            <a:srgbClr val="FBAE40"/>
          </p15:clr>
        </p15:guide>
        <p15:guide id="5" orient="horz" pos="890">
          <p15:clr>
            <a:srgbClr val="FBAE40"/>
          </p15:clr>
        </p15:guide>
        <p15:guide id="6" orient="horz" pos="37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2800" y="1412874"/>
            <a:ext cx="532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6205538" y="1412874"/>
            <a:ext cx="5328000" cy="468313"/>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310"/>
            <a:ext cx="53280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6205538" y="1998302"/>
            <a:ext cx="532765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7D715325-05FA-1A4E-9CE5-025748C24B61}"/>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C0B90866-9A6C-E349-9560-62DDFBC9CBAA}"/>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2852500245"/>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 Subtitle">
    <p:spTree>
      <p:nvGrpSpPr>
        <p:cNvPr id="1" name=""/>
        <p:cNvGrpSpPr/>
        <p:nvPr/>
      </p:nvGrpSpPr>
      <p:grpSpPr>
        <a:xfrm>
          <a:off x="0" y="0"/>
          <a:ext cx="0" cy="0"/>
          <a:chOff x="0" y="0"/>
          <a:chExt cx="0" cy="0"/>
        </a:xfrm>
      </p:grpSpPr>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7954788" y="1411676"/>
            <a:ext cx="3578400" cy="469512"/>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6" y="1411676"/>
            <a:ext cx="7200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7954788" y="1997112"/>
            <a:ext cx="35784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B0C94588-84B3-7247-9461-C129F5012A4F}"/>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7C0DC395-C8B7-CD4D-8D07-86F233F1467D}"/>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2136203447"/>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Subtitle">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3888" y="1412874"/>
            <a:ext cx="3578400" cy="468000"/>
          </a:xfrm>
          <a:prstGeom prst="rect">
            <a:avLst/>
          </a:prstGeom>
        </p:spPr>
        <p:txBody>
          <a:bodyPr anchor="t">
            <a:noAutofit/>
          </a:bodyPr>
          <a:lstStyle>
            <a:lvl1pPr marL="0" indent="0">
              <a:lnSpc>
                <a:spcPct val="90000"/>
              </a:lnSpc>
              <a:spcBef>
                <a:spcPts val="0"/>
              </a:spcBef>
              <a:buNone/>
              <a:defRPr sz="2000" b="1">
                <a:solidFill>
                  <a:schemeClr val="bg2"/>
                </a:solidFill>
              </a:defRPr>
            </a:lvl1pPr>
          </a:lstStyle>
          <a:p>
            <a:pPr lvl="0"/>
            <a:r>
              <a:rPr lang="en-US" dirty="0"/>
              <a:t>Subhead Edit Master text styles</a:t>
            </a: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dirty="0"/>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000"/>
            <a:ext cx="3578400" cy="39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4333188" y="1412875"/>
            <a:ext cx="7200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a:extLst>
              <a:ext uri="{FF2B5EF4-FFF2-40B4-BE49-F238E27FC236}">
                <a16:creationId xmlns:a16="http://schemas.microsoft.com/office/drawing/2014/main" id="{D40C536B-CCBC-A14E-B99C-825718043846}"/>
              </a:ext>
            </a:extLst>
          </p:cNvPr>
          <p:cNvSpPr>
            <a:spLocks noGrp="1"/>
          </p:cNvSpPr>
          <p:nvPr>
            <p:ph type="sldNum" sz="quarter" idx="22"/>
          </p:nvPr>
        </p:nvSpPr>
        <p:spPr/>
        <p:txBody>
          <a:bodyPr/>
          <a:lstStyle/>
          <a:p>
            <a:fld id="{7AF8E309-D608-654D-B811-6A2C46C88181}" type="slidenum">
              <a:rPr lang="en-US" smtClean="0"/>
              <a:pPr/>
              <a:t>‹#›</a:t>
            </a:fld>
            <a:endParaRPr lang="en-US" dirty="0"/>
          </a:p>
        </p:txBody>
      </p:sp>
      <p:sp>
        <p:nvSpPr>
          <p:cNvPr id="3" name="Footer Placeholder 2">
            <a:extLst>
              <a:ext uri="{FF2B5EF4-FFF2-40B4-BE49-F238E27FC236}">
                <a16:creationId xmlns:a16="http://schemas.microsoft.com/office/drawing/2014/main" id="{2E78140D-2F89-544A-AE64-31256C94B3FB}"/>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086092041"/>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C77059-79E8-2F46-ADB7-83CADFE3B0B3}"/>
              </a:ext>
            </a:extLst>
          </p:cNvPr>
          <p:cNvSpPr/>
          <p:nvPr userDrawn="1"/>
        </p:nvSpPr>
        <p:spPr>
          <a:xfrm>
            <a:off x="0" y="6559550"/>
            <a:ext cx="12192000" cy="294371"/>
          </a:xfrm>
          <a:prstGeom prst="rect">
            <a:avLst/>
          </a:prstGeom>
          <a:gradFill>
            <a:gsLst>
              <a:gs pos="0">
                <a:srgbClr val="97C21E"/>
              </a:gs>
              <a:gs pos="100000">
                <a:srgbClr val="669C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7E25A40-614A-0C4A-BB71-DFDE6A44E82F}"/>
              </a:ext>
            </a:extLst>
          </p:cNvPr>
          <p:cNvSpPr>
            <a:spLocks noGrp="1"/>
          </p:cNvSpPr>
          <p:nvPr>
            <p:ph type="title"/>
          </p:nvPr>
        </p:nvSpPr>
        <p:spPr>
          <a:xfrm>
            <a:off x="623888" y="333375"/>
            <a:ext cx="10909299" cy="962377"/>
          </a:xfrm>
          <a:prstGeom prst="rect">
            <a:avLst/>
          </a:prstGeom>
        </p:spPr>
        <p:txBody>
          <a:bodyPr vert="horz" lIns="91440" tIns="45720" rIns="91440" bIns="45720" rtlCol="0" anchor="t">
            <a:normAutofit/>
          </a:bodyPr>
          <a:lstStyle/>
          <a:p>
            <a:endParaRPr lang="en-US" dirty="0"/>
          </a:p>
        </p:txBody>
      </p:sp>
      <p:sp>
        <p:nvSpPr>
          <p:cNvPr id="5" name="Footer Placeholder 4">
            <a:extLst>
              <a:ext uri="{FF2B5EF4-FFF2-40B4-BE49-F238E27FC236}">
                <a16:creationId xmlns:a16="http://schemas.microsoft.com/office/drawing/2014/main" id="{CE8778B0-D627-DC40-9773-10985402291F}"/>
              </a:ext>
            </a:extLst>
          </p:cNvPr>
          <p:cNvSpPr>
            <a:spLocks noGrp="1"/>
          </p:cNvSpPr>
          <p:nvPr>
            <p:ph type="ftr" sz="quarter" idx="3"/>
          </p:nvPr>
        </p:nvSpPr>
        <p:spPr>
          <a:xfrm>
            <a:off x="623887" y="6013459"/>
            <a:ext cx="10909300" cy="506124"/>
          </a:xfrm>
          <a:prstGeom prst="rect">
            <a:avLst/>
          </a:prstGeom>
        </p:spPr>
        <p:txBody>
          <a:bodyPr vert="horz" lIns="91440" tIns="45720" rIns="91440" bIns="45720" rtlCol="0" anchor="b"/>
          <a:lstStyle>
            <a:lvl1pPr algn="l">
              <a:defRPr sz="900">
                <a:solidFill>
                  <a:schemeClr val="tx1"/>
                </a:solidFill>
                <a:latin typeface="+mn-lt"/>
              </a:defRPr>
            </a:lvl1pPr>
          </a:lstStyle>
          <a:p>
            <a:endParaRPr lang="en-US" dirty="0"/>
          </a:p>
        </p:txBody>
      </p:sp>
      <p:sp>
        <p:nvSpPr>
          <p:cNvPr id="7" name="Text Placeholder 6">
            <a:extLst>
              <a:ext uri="{FF2B5EF4-FFF2-40B4-BE49-F238E27FC236}">
                <a16:creationId xmlns:a16="http://schemas.microsoft.com/office/drawing/2014/main" id="{BAE56C7F-E073-4349-AA82-F6474617AF7D}"/>
              </a:ext>
            </a:extLst>
          </p:cNvPr>
          <p:cNvSpPr>
            <a:spLocks noGrp="1"/>
          </p:cNvSpPr>
          <p:nvPr>
            <p:ph type="body" idx="1"/>
          </p:nvPr>
        </p:nvSpPr>
        <p:spPr>
          <a:xfrm>
            <a:off x="623888" y="1295752"/>
            <a:ext cx="10909300" cy="4638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D1C31EC2-B7CC-4F45-9E5E-3822B6E32B22}"/>
              </a:ext>
            </a:extLst>
          </p:cNvPr>
          <p:cNvSpPr txBox="1"/>
          <p:nvPr userDrawn="1"/>
        </p:nvSpPr>
        <p:spPr>
          <a:xfrm>
            <a:off x="12145617" y="7951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4" name="TextBox 3">
            <a:extLst>
              <a:ext uri="{FF2B5EF4-FFF2-40B4-BE49-F238E27FC236}">
                <a16:creationId xmlns:a16="http://schemas.microsoft.com/office/drawing/2014/main" id="{99B100FD-66AE-5A41-A80B-EFA162DAA9B8}"/>
              </a:ext>
            </a:extLst>
          </p:cNvPr>
          <p:cNvSpPr txBox="1"/>
          <p:nvPr userDrawn="1"/>
        </p:nvSpPr>
        <p:spPr>
          <a:xfrm>
            <a:off x="298174" y="202758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10" name="Slide Number Placeholder 5">
            <a:extLst>
              <a:ext uri="{FF2B5EF4-FFF2-40B4-BE49-F238E27FC236}">
                <a16:creationId xmlns:a16="http://schemas.microsoft.com/office/drawing/2014/main" id="{8B5070EA-3077-5F49-9B9F-8C89E5981262}"/>
              </a:ext>
            </a:extLst>
          </p:cNvPr>
          <p:cNvSpPr>
            <a:spLocks noGrp="1"/>
          </p:cNvSpPr>
          <p:nvPr>
            <p:ph type="sldNum" sz="quarter" idx="4"/>
          </p:nvPr>
        </p:nvSpPr>
        <p:spPr>
          <a:xfrm>
            <a:off x="146368" y="6610389"/>
            <a:ext cx="373987" cy="230832"/>
          </a:xfrm>
          <a:prstGeom prst="rect">
            <a:avLst/>
          </a:prstGeom>
        </p:spPr>
        <p:txBody>
          <a:bodyPr vert="horz" lIns="0" tIns="45720" rIns="90000" bIns="45720" rtlCol="0" anchor="b">
            <a:spAutoFit/>
          </a:bodyPr>
          <a:lstStyle>
            <a:lvl1pPr algn="l">
              <a:defRPr sz="900" b="0">
                <a:solidFill>
                  <a:schemeClr val="bg1"/>
                </a:solidFill>
                <a:latin typeface="+mn-lt"/>
              </a:defRPr>
            </a:lvl1pPr>
          </a:lstStyle>
          <a:p>
            <a:fld id="{7AF8E309-D608-654D-B811-6A2C46C88181}" type="slidenum">
              <a:rPr lang="en-US" smtClean="0"/>
              <a:pPr/>
              <a:t>‹#›</a:t>
            </a:fld>
            <a:endParaRPr lang="en-US" dirty="0"/>
          </a:p>
        </p:txBody>
      </p:sp>
      <p:sp>
        <p:nvSpPr>
          <p:cNvPr id="6" name="TextBox 5">
            <a:extLst>
              <a:ext uri="{FF2B5EF4-FFF2-40B4-BE49-F238E27FC236}">
                <a16:creationId xmlns:a16="http://schemas.microsoft.com/office/drawing/2014/main" id="{AFE43249-28DF-8547-917E-47D297088845}"/>
              </a:ext>
            </a:extLst>
          </p:cNvPr>
          <p:cNvSpPr txBox="1"/>
          <p:nvPr userDrawn="1"/>
        </p:nvSpPr>
        <p:spPr>
          <a:xfrm>
            <a:off x="2420471" y="684455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Tree>
    <p:extLst>
      <p:ext uri="{BB962C8B-B14F-4D97-AF65-F5344CB8AC3E}">
        <p14:creationId xmlns:p14="http://schemas.microsoft.com/office/powerpoint/2010/main" val="2009778319"/>
      </p:ext>
    </p:extLst>
  </p:cSld>
  <p:clrMap bg1="lt1" tx1="dk1" bg2="lt2" tx2="dk2" accent1="accent1" accent2="accent2" accent3="accent3" accent4="accent4" accent5="accent5" accent6="accent6" hlink="hlink" folHlink="folHlink"/>
  <p:sldLayoutIdLst>
    <p:sldLayoutId id="2147485313" r:id="rId1"/>
    <p:sldLayoutId id="2147485310" r:id="rId2"/>
    <p:sldLayoutId id="2147485288" r:id="rId3"/>
    <p:sldLayoutId id="2147485289" r:id="rId4"/>
    <p:sldLayoutId id="2147485315" r:id="rId5"/>
    <p:sldLayoutId id="2147485316" r:id="rId6"/>
    <p:sldLayoutId id="2147485290" r:id="rId7"/>
    <p:sldLayoutId id="2147485303" r:id="rId8"/>
    <p:sldLayoutId id="2147485302" r:id="rId9"/>
    <p:sldLayoutId id="2147485291" r:id="rId10"/>
    <p:sldLayoutId id="2147485307" r:id="rId11"/>
    <p:sldLayoutId id="2147485294" r:id="rId12"/>
    <p:sldLayoutId id="2147485309" r:id="rId13"/>
    <p:sldLayoutId id="2147485295" r:id="rId14"/>
    <p:sldLayoutId id="2147485319" r:id="rId15"/>
  </p:sldLayoutIdLst>
  <p:hf hd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bg2"/>
        </a:buClr>
        <a:buFont typeface="Arial" panose="020B0604020202020204" pitchFamily="34" charset="0"/>
        <a:buChar char="•"/>
        <a:tabLst/>
        <a:defRPr lang="en-US" sz="1600" kern="1200" dirty="0">
          <a:solidFill>
            <a:schemeClr val="accent3"/>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System Font"/>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System Font"/>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65" userDrawn="1">
          <p15:clr>
            <a:srgbClr val="F26B43"/>
          </p15:clr>
        </p15:guide>
        <p15:guide id="4" orient="horz" pos="822" userDrawn="1">
          <p15:clr>
            <a:srgbClr val="F26B43"/>
          </p15:clr>
        </p15:guide>
        <p15:guide id="5" orient="horz" pos="3748" userDrawn="1">
          <p15:clr>
            <a:srgbClr val="F26B43"/>
          </p15:clr>
        </p15:guide>
        <p15:guide id="6" pos="393" userDrawn="1">
          <p15:clr>
            <a:srgbClr val="F26B43"/>
          </p15:clr>
        </p15:guide>
        <p15:guide id="7" orient="horz" pos="210" userDrawn="1">
          <p15:clr>
            <a:srgbClr val="F26B43"/>
          </p15:clr>
        </p15:guide>
        <p15:guide id="10" orient="horz" pos="4065" userDrawn="1">
          <p15:clr>
            <a:srgbClr val="F26B43"/>
          </p15:clr>
        </p15:guide>
        <p15:guide id="13" orient="horz" pos="1253" userDrawn="1">
          <p15:clr>
            <a:srgbClr val="F26B43"/>
          </p15:clr>
        </p15:guide>
        <p15:guide id="16" orient="horz" pos="890" userDrawn="1">
          <p15:clr>
            <a:srgbClr val="F26B43"/>
          </p15:clr>
        </p15:guide>
        <p15:guide id="17" orient="horz" pos="11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B30F65-8CF1-5941-8D19-6E40CD1ABCEC}"/>
              </a:ext>
            </a:extLst>
          </p:cNvPr>
          <p:cNvSpPr/>
          <p:nvPr userDrawn="1"/>
        </p:nvSpPr>
        <p:spPr>
          <a:xfrm>
            <a:off x="0" y="6559550"/>
            <a:ext cx="12192000" cy="294371"/>
          </a:xfrm>
          <a:prstGeom prst="rect">
            <a:avLst/>
          </a:prstGeom>
          <a:gradFill>
            <a:gsLst>
              <a:gs pos="0">
                <a:srgbClr val="97C21E"/>
              </a:gs>
              <a:gs pos="100000">
                <a:srgbClr val="669C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7E25A40-614A-0C4A-BB71-DFDE6A44E82F}"/>
              </a:ext>
            </a:extLst>
          </p:cNvPr>
          <p:cNvSpPr>
            <a:spLocks noGrp="1"/>
          </p:cNvSpPr>
          <p:nvPr>
            <p:ph type="title"/>
          </p:nvPr>
        </p:nvSpPr>
        <p:spPr>
          <a:xfrm>
            <a:off x="623888" y="333375"/>
            <a:ext cx="10909299" cy="962377"/>
          </a:xfrm>
          <a:prstGeom prst="rect">
            <a:avLst/>
          </a:prstGeom>
        </p:spPr>
        <p:txBody>
          <a:bodyPr vert="horz" lIns="91440" tIns="45720" rIns="91440" bIns="45720" rtlCol="0" anchor="t">
            <a:normAutofit/>
          </a:bodyPr>
          <a:lstStyle/>
          <a:p>
            <a:endParaRPr lang="en-US" dirty="0"/>
          </a:p>
        </p:txBody>
      </p:sp>
      <p:sp>
        <p:nvSpPr>
          <p:cNvPr id="5" name="Footer Placeholder 4">
            <a:extLst>
              <a:ext uri="{FF2B5EF4-FFF2-40B4-BE49-F238E27FC236}">
                <a16:creationId xmlns:a16="http://schemas.microsoft.com/office/drawing/2014/main" id="{CE8778B0-D627-DC40-9773-10985402291F}"/>
              </a:ext>
            </a:extLst>
          </p:cNvPr>
          <p:cNvSpPr>
            <a:spLocks noGrp="1"/>
          </p:cNvSpPr>
          <p:nvPr>
            <p:ph type="ftr" sz="quarter" idx="3"/>
          </p:nvPr>
        </p:nvSpPr>
        <p:spPr>
          <a:xfrm>
            <a:off x="623887" y="6013459"/>
            <a:ext cx="10909300" cy="506124"/>
          </a:xfrm>
          <a:prstGeom prst="rect">
            <a:avLst/>
          </a:prstGeom>
        </p:spPr>
        <p:txBody>
          <a:bodyPr vert="horz" lIns="91440" tIns="45720" rIns="91440" bIns="45720" rtlCol="0" anchor="b"/>
          <a:lstStyle>
            <a:lvl1pPr algn="l">
              <a:defRPr sz="900">
                <a:solidFill>
                  <a:schemeClr val="tx1"/>
                </a:solidFill>
                <a:latin typeface="+mn-lt"/>
              </a:defRPr>
            </a:lvl1pPr>
          </a:lstStyle>
          <a:p>
            <a:endParaRPr lang="en-US" dirty="0"/>
          </a:p>
        </p:txBody>
      </p:sp>
      <p:sp>
        <p:nvSpPr>
          <p:cNvPr id="7" name="Text Placeholder 6">
            <a:extLst>
              <a:ext uri="{FF2B5EF4-FFF2-40B4-BE49-F238E27FC236}">
                <a16:creationId xmlns:a16="http://schemas.microsoft.com/office/drawing/2014/main" id="{BAE56C7F-E073-4349-AA82-F6474617AF7D}"/>
              </a:ext>
            </a:extLst>
          </p:cNvPr>
          <p:cNvSpPr>
            <a:spLocks noGrp="1"/>
          </p:cNvSpPr>
          <p:nvPr>
            <p:ph type="body" idx="1"/>
          </p:nvPr>
        </p:nvSpPr>
        <p:spPr>
          <a:xfrm>
            <a:off x="623888" y="1412875"/>
            <a:ext cx="10909300" cy="45213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D1C31EC2-B7CC-4F45-9E5E-3822B6E32B22}"/>
              </a:ext>
            </a:extLst>
          </p:cNvPr>
          <p:cNvSpPr txBox="1"/>
          <p:nvPr userDrawn="1"/>
        </p:nvSpPr>
        <p:spPr>
          <a:xfrm>
            <a:off x="12145617" y="7951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4" name="TextBox 3">
            <a:extLst>
              <a:ext uri="{FF2B5EF4-FFF2-40B4-BE49-F238E27FC236}">
                <a16:creationId xmlns:a16="http://schemas.microsoft.com/office/drawing/2014/main" id="{99B100FD-66AE-5A41-A80B-EFA162DAA9B8}"/>
              </a:ext>
            </a:extLst>
          </p:cNvPr>
          <p:cNvSpPr txBox="1"/>
          <p:nvPr userDrawn="1"/>
        </p:nvSpPr>
        <p:spPr>
          <a:xfrm>
            <a:off x="298174" y="202758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10" name="Slide Number Placeholder 5">
            <a:extLst>
              <a:ext uri="{FF2B5EF4-FFF2-40B4-BE49-F238E27FC236}">
                <a16:creationId xmlns:a16="http://schemas.microsoft.com/office/drawing/2014/main" id="{8B5070EA-3077-5F49-9B9F-8C89E5981262}"/>
              </a:ext>
            </a:extLst>
          </p:cNvPr>
          <p:cNvSpPr>
            <a:spLocks noGrp="1"/>
          </p:cNvSpPr>
          <p:nvPr>
            <p:ph type="sldNum" sz="quarter" idx="4"/>
          </p:nvPr>
        </p:nvSpPr>
        <p:spPr>
          <a:xfrm>
            <a:off x="146368" y="6610389"/>
            <a:ext cx="373987" cy="230832"/>
          </a:xfrm>
          <a:prstGeom prst="rect">
            <a:avLst/>
          </a:prstGeom>
        </p:spPr>
        <p:txBody>
          <a:bodyPr vert="horz" lIns="0" tIns="45720" rIns="90000" bIns="45720" rtlCol="0" anchor="b">
            <a:spAutoFit/>
          </a:bodyPr>
          <a:lstStyle>
            <a:lvl1pPr algn="l">
              <a:defRPr sz="900" b="0">
                <a:solidFill>
                  <a:schemeClr val="bg1"/>
                </a:solidFill>
                <a:latin typeface="+mn-lt"/>
              </a:defRPr>
            </a:lvl1pPr>
          </a:lstStyle>
          <a:p>
            <a:fld id="{7AF8E309-D608-654D-B811-6A2C46C88181}" type="slidenum">
              <a:rPr lang="en-US" smtClean="0"/>
              <a:pPr/>
              <a:t>‹#›</a:t>
            </a:fld>
            <a:endParaRPr lang="en-US" dirty="0"/>
          </a:p>
        </p:txBody>
      </p:sp>
      <p:sp>
        <p:nvSpPr>
          <p:cNvPr id="6" name="TextBox 5">
            <a:extLst>
              <a:ext uri="{FF2B5EF4-FFF2-40B4-BE49-F238E27FC236}">
                <a16:creationId xmlns:a16="http://schemas.microsoft.com/office/drawing/2014/main" id="{AFE43249-28DF-8547-917E-47D297088845}"/>
              </a:ext>
            </a:extLst>
          </p:cNvPr>
          <p:cNvSpPr txBox="1"/>
          <p:nvPr userDrawn="1"/>
        </p:nvSpPr>
        <p:spPr>
          <a:xfrm>
            <a:off x="2420471" y="6844553"/>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pic>
        <p:nvPicPr>
          <p:cNvPr id="11" name="Picture 10">
            <a:extLst>
              <a:ext uri="{FF2B5EF4-FFF2-40B4-BE49-F238E27FC236}">
                <a16:creationId xmlns:a16="http://schemas.microsoft.com/office/drawing/2014/main" id="{5255EE21-D9EE-4473-956D-1F1D6FDF1FD4}"/>
              </a:ext>
            </a:extLst>
          </p:cNvPr>
          <p:cNvPicPr>
            <a:picLocks noChangeAspect="1"/>
          </p:cNvPicPr>
          <p:nvPr userDrawn="1"/>
        </p:nvPicPr>
        <p:blipFill rotWithShape="1">
          <a:blip r:embed="rId20"/>
          <a:srcRect r="9716"/>
          <a:stretch/>
        </p:blipFill>
        <p:spPr>
          <a:xfrm>
            <a:off x="1184564" y="6565349"/>
            <a:ext cx="11007436" cy="297366"/>
          </a:xfrm>
          <a:prstGeom prst="rect">
            <a:avLst/>
          </a:prstGeom>
        </p:spPr>
      </p:pic>
    </p:spTree>
    <p:extLst>
      <p:ext uri="{BB962C8B-B14F-4D97-AF65-F5344CB8AC3E}">
        <p14:creationId xmlns:p14="http://schemas.microsoft.com/office/powerpoint/2010/main" val="2249541721"/>
      </p:ext>
    </p:extLst>
  </p:cSld>
  <p:clrMap bg1="lt1" tx1="dk1" bg2="lt2" tx2="dk2" accent1="accent1" accent2="accent2" accent3="accent3" accent4="accent4" accent5="accent5" accent6="accent6" hlink="hlink" folHlink="folHlink"/>
  <p:sldLayoutIdLst>
    <p:sldLayoutId id="2147485321" r:id="rId1"/>
    <p:sldLayoutId id="2147485322" r:id="rId2"/>
    <p:sldLayoutId id="2147485323" r:id="rId3"/>
    <p:sldLayoutId id="2147485324" r:id="rId4"/>
    <p:sldLayoutId id="2147485325" r:id="rId5"/>
    <p:sldLayoutId id="2147485326" r:id="rId6"/>
    <p:sldLayoutId id="2147485327" r:id="rId7"/>
    <p:sldLayoutId id="2147485328" r:id="rId8"/>
    <p:sldLayoutId id="2147485329" r:id="rId9"/>
    <p:sldLayoutId id="2147485330" r:id="rId10"/>
    <p:sldLayoutId id="2147485331" r:id="rId11"/>
    <p:sldLayoutId id="2147485332" r:id="rId12"/>
    <p:sldLayoutId id="2147485333" r:id="rId13"/>
    <p:sldLayoutId id="2147485334" r:id="rId14"/>
    <p:sldLayoutId id="2147485335" r:id="rId15"/>
    <p:sldLayoutId id="2147485336" r:id="rId16"/>
    <p:sldLayoutId id="2147485337" r:id="rId17"/>
  </p:sldLayoutIdLst>
  <p:hf hd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bg2"/>
        </a:buClr>
        <a:buFont typeface="Arial" panose="020B0604020202020204" pitchFamily="34" charset="0"/>
        <a:buChar char="•"/>
        <a:tabLst/>
        <a:defRPr lang="en-US" sz="1600" kern="1200" dirty="0">
          <a:solidFill>
            <a:schemeClr val="accent3"/>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Arial" panose="020B0604020202020204" pitchFamily="34" charset="0"/>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65">
          <p15:clr>
            <a:srgbClr val="F26B43"/>
          </p15:clr>
        </p15:guide>
        <p15:guide id="4" orient="horz" pos="822">
          <p15:clr>
            <a:srgbClr val="F26B43"/>
          </p15:clr>
        </p15:guide>
        <p15:guide id="5" orient="horz" pos="3748">
          <p15:clr>
            <a:srgbClr val="F26B43"/>
          </p15:clr>
        </p15:guide>
        <p15:guide id="6" pos="393">
          <p15:clr>
            <a:srgbClr val="F26B43"/>
          </p15:clr>
        </p15:guide>
        <p15:guide id="7" orient="horz" pos="210">
          <p15:clr>
            <a:srgbClr val="F26B43"/>
          </p15:clr>
        </p15:guide>
        <p15:guide id="10" orient="horz" pos="4065">
          <p15:clr>
            <a:srgbClr val="F26B43"/>
          </p15:clr>
        </p15:guide>
        <p15:guide id="13" orient="horz" pos="1253">
          <p15:clr>
            <a:srgbClr val="F26B43"/>
          </p15:clr>
        </p15:guide>
        <p15:guide id="16" orient="horz" pos="890">
          <p15:clr>
            <a:srgbClr val="F26B43"/>
          </p15:clr>
        </p15:guide>
        <p15:guide id="17" orient="horz" pos="118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CC44F-73CE-DC48-944F-C8A27464A37F}"/>
              </a:ext>
            </a:extLst>
          </p:cNvPr>
          <p:cNvSpPr>
            <a:spLocks noGrp="1"/>
          </p:cNvSpPr>
          <p:nvPr>
            <p:ph type="ctrTitle"/>
          </p:nvPr>
        </p:nvSpPr>
        <p:spPr>
          <a:xfrm>
            <a:off x="485236" y="1348050"/>
            <a:ext cx="6760516" cy="1911603"/>
          </a:xfrm>
        </p:spPr>
        <p:txBody>
          <a:bodyPr/>
          <a:lstStyle/>
          <a:p>
            <a:pPr rtl="0"/>
            <a:r>
              <a:rPr lang="en-US" altLang="ja-JP" sz="3500" dirty="0">
                <a:solidFill>
                  <a:srgbClr val="16374D"/>
                </a:solidFill>
              </a:rPr>
              <a:t>2</a:t>
            </a:r>
            <a:r>
              <a:rPr lang="ja-JP" altLang="en-US" sz="3500" dirty="0">
                <a:solidFill>
                  <a:srgbClr val="16374D"/>
                </a:solidFill>
              </a:rPr>
              <a:t>型糖尿病を合併する</a:t>
            </a:r>
            <a:r>
              <a:rPr lang="ja-JP" sz="3500" dirty="0">
                <a:solidFill>
                  <a:srgbClr val="16374D"/>
                </a:solidFill>
              </a:rPr>
              <a:t>慢性腎臓病患者の心血管疾患予防を目的</a:t>
            </a:r>
            <a:br>
              <a:rPr lang="en-US" altLang="ja-JP" sz="3500" dirty="0">
                <a:solidFill>
                  <a:srgbClr val="16374D"/>
                </a:solidFill>
              </a:rPr>
            </a:br>
            <a:r>
              <a:rPr lang="ja-JP" sz="3500" dirty="0">
                <a:solidFill>
                  <a:srgbClr val="16374D"/>
                </a:solidFill>
              </a:rPr>
              <a:t>としたアルブミン尿スクリーニングの重要性</a:t>
            </a:r>
            <a:r>
              <a:rPr lang="en-US" altLang="ja-JP" sz="3500" dirty="0">
                <a:solidFill>
                  <a:srgbClr val="16374D"/>
                </a:solidFill>
              </a:rPr>
              <a:t>:</a:t>
            </a:r>
            <a:br>
              <a:rPr lang="en-GB" sz="3500" dirty="0">
                <a:solidFill>
                  <a:srgbClr val="16374D"/>
                </a:solidFill>
              </a:rPr>
            </a:br>
            <a:r>
              <a:rPr lang="ja-JP" sz="3500" dirty="0">
                <a:solidFill>
                  <a:srgbClr val="16374D"/>
                </a:solidFill>
              </a:rPr>
              <a:t>FIDELITY解析</a:t>
            </a:r>
          </a:p>
        </p:txBody>
      </p:sp>
      <p:sp>
        <p:nvSpPr>
          <p:cNvPr id="6" name="Subtitle 5">
            <a:extLst>
              <a:ext uri="{FF2B5EF4-FFF2-40B4-BE49-F238E27FC236}">
                <a16:creationId xmlns:a16="http://schemas.microsoft.com/office/drawing/2014/main" id="{636A1BD4-AFFC-EB42-8464-BCC56481567A}"/>
              </a:ext>
            </a:extLst>
          </p:cNvPr>
          <p:cNvSpPr>
            <a:spLocks noGrp="1"/>
          </p:cNvSpPr>
          <p:nvPr>
            <p:ph type="subTitle" idx="1"/>
          </p:nvPr>
        </p:nvSpPr>
        <p:spPr>
          <a:xfrm>
            <a:off x="504286" y="3259653"/>
            <a:ext cx="5249623" cy="1565533"/>
          </a:xfrm>
        </p:spPr>
        <p:txBody>
          <a:bodyPr/>
          <a:lstStyle/>
          <a:p>
            <a:pPr rtl="0"/>
            <a:r>
              <a:rPr lang="ja-JP" b="1" dirty="0"/>
              <a:t>Rajiv AgarwalおよびGerasimos Filippatos</a:t>
            </a:r>
            <a:br>
              <a:rPr lang="en-US" b="1" dirty="0"/>
            </a:br>
            <a:r>
              <a:rPr lang="ja-JP" sz="1600" dirty="0">
                <a:effectLst/>
                <a:latin typeface="Arial" panose="020B0604020202020204" pitchFamily="34" charset="0"/>
                <a:ea typeface="Times New Roman" panose="02020603050405020304" pitchFamily="18" charset="0"/>
                <a:cs typeface="Times New Roman" panose="02020603050405020304" pitchFamily="18" charset="0"/>
              </a:rPr>
              <a:t>Bertram Pitt, Stefan D. Anker, Peter Rossing, </a:t>
            </a:r>
            <a:br>
              <a:rPr lang="en-US" sz="1600" dirty="0">
                <a:effectLst/>
                <a:latin typeface="Arial" panose="020B0604020202020204" pitchFamily="34" charset="0"/>
                <a:ea typeface="Times New Roman" panose="02020603050405020304" pitchFamily="18" charset="0"/>
                <a:cs typeface="Times New Roman" panose="02020603050405020304" pitchFamily="18" charset="0"/>
              </a:rPr>
            </a:br>
            <a:r>
              <a:rPr lang="ja-JP" sz="1600" dirty="0">
                <a:effectLst/>
                <a:latin typeface="Arial" panose="020B0604020202020204" pitchFamily="34" charset="0"/>
                <a:ea typeface="Times New Roman" panose="02020603050405020304" pitchFamily="18" charset="0"/>
                <a:cs typeface="Times New Roman" panose="02020603050405020304" pitchFamily="18" charset="0"/>
              </a:rPr>
              <a:t>Amer Joseph, Peter Kolkhof, Christina Nowack, </a:t>
            </a:r>
            <a:br>
              <a:rPr lang="en-US" sz="1600" dirty="0">
                <a:effectLst/>
                <a:latin typeface="Arial" panose="020B0604020202020204" pitchFamily="34" charset="0"/>
                <a:ea typeface="Times New Roman" panose="02020603050405020304" pitchFamily="18" charset="0"/>
                <a:cs typeface="Times New Roman" panose="02020603050405020304" pitchFamily="18" charset="0"/>
              </a:rPr>
            </a:br>
            <a:r>
              <a:rPr lang="ja-JP" sz="1600" dirty="0">
                <a:effectLst/>
                <a:latin typeface="Arial" panose="020B0604020202020204" pitchFamily="34" charset="0"/>
                <a:ea typeface="Times New Roman" panose="02020603050405020304" pitchFamily="18" charset="0"/>
                <a:cs typeface="Times New Roman" panose="02020603050405020304" pitchFamily="18" charset="0"/>
              </a:rPr>
              <a:t>Martin Gebel, Luis M. Ruilope, George L. Bakris, </a:t>
            </a:r>
            <a:br>
              <a:rPr lang="en-US" sz="1600" dirty="0">
                <a:effectLst/>
                <a:latin typeface="Arial" panose="020B0604020202020204" pitchFamily="34" charset="0"/>
                <a:ea typeface="Times New Roman" panose="02020603050405020304" pitchFamily="18" charset="0"/>
                <a:cs typeface="Times New Roman" panose="02020603050405020304" pitchFamily="18" charset="0"/>
              </a:rPr>
            </a:br>
            <a:r>
              <a:rPr lang="ja-JP" sz="1600" dirty="0">
                <a:effectLst/>
                <a:latin typeface="Arial" panose="020B0604020202020204" pitchFamily="34" charset="0"/>
                <a:ea typeface="Times New Roman" panose="02020603050405020304" pitchFamily="18" charset="0"/>
                <a:cs typeface="Times New Roman" panose="02020603050405020304" pitchFamily="18" charset="0"/>
              </a:rPr>
              <a:t>FIDELIO-DKD試験および </a:t>
            </a:r>
            <a:br>
              <a:rPr lang="en-GB" sz="1600" dirty="0">
                <a:effectLst/>
                <a:latin typeface="Arial" panose="020B0604020202020204" pitchFamily="34" charset="0"/>
                <a:ea typeface="Times New Roman" panose="02020603050405020304" pitchFamily="18" charset="0"/>
                <a:cs typeface="Times New Roman" panose="02020603050405020304" pitchFamily="18" charset="0"/>
              </a:rPr>
            </a:br>
            <a:r>
              <a:rPr lang="ja-JP" sz="1600" dirty="0">
                <a:effectLst/>
                <a:latin typeface="Arial" panose="020B0604020202020204" pitchFamily="34" charset="0"/>
                <a:ea typeface="Times New Roman" panose="02020603050405020304" pitchFamily="18" charset="0"/>
                <a:cs typeface="Times New Roman" panose="02020603050405020304" pitchFamily="18" charset="0"/>
              </a:rPr>
              <a:t>FIGARO-DKD試験の治験責任医師を代表</a:t>
            </a:r>
          </a:p>
        </p:txBody>
      </p:sp>
      <p:sp>
        <p:nvSpPr>
          <p:cNvPr id="2" name="Text Placeholder 1">
            <a:extLst>
              <a:ext uri="{FF2B5EF4-FFF2-40B4-BE49-F238E27FC236}">
                <a16:creationId xmlns:a16="http://schemas.microsoft.com/office/drawing/2014/main" id="{2EEF2013-4C0A-8A4C-9F49-27A0F7B1B1E3}"/>
              </a:ext>
            </a:extLst>
          </p:cNvPr>
          <p:cNvSpPr>
            <a:spLocks noGrp="1"/>
          </p:cNvSpPr>
          <p:nvPr>
            <p:ph type="body" sz="quarter" idx="10"/>
          </p:nvPr>
        </p:nvSpPr>
        <p:spPr>
          <a:xfrm>
            <a:off x="527146" y="5343238"/>
            <a:ext cx="2883439" cy="333423"/>
          </a:xfrm>
        </p:spPr>
        <p:txBody>
          <a:bodyPr/>
          <a:lstStyle/>
          <a:p>
            <a:pPr rtl="0"/>
            <a:r>
              <a:rPr lang="ja-JP"/>
              <a:t>2021年8月28日</a:t>
            </a:r>
          </a:p>
        </p:txBody>
      </p:sp>
      <p:sp>
        <p:nvSpPr>
          <p:cNvPr id="3" name="TextBox 2">
            <a:extLst>
              <a:ext uri="{FF2B5EF4-FFF2-40B4-BE49-F238E27FC236}">
                <a16:creationId xmlns:a16="http://schemas.microsoft.com/office/drawing/2014/main" id="{6254416B-2831-CB49-AE14-C2496B73FB10}"/>
              </a:ext>
            </a:extLst>
          </p:cNvPr>
          <p:cNvSpPr txBox="1"/>
          <p:nvPr/>
        </p:nvSpPr>
        <p:spPr>
          <a:xfrm>
            <a:off x="6307810" y="418454"/>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4" name="TextBox 3">
            <a:extLst>
              <a:ext uri="{FF2B5EF4-FFF2-40B4-BE49-F238E27FC236}">
                <a16:creationId xmlns:a16="http://schemas.microsoft.com/office/drawing/2014/main" id="{11E3095A-05A4-864B-BDE3-F89FC3101EFB}"/>
              </a:ext>
            </a:extLst>
          </p:cNvPr>
          <p:cNvSpPr txBox="1"/>
          <p:nvPr/>
        </p:nvSpPr>
        <p:spPr>
          <a:xfrm>
            <a:off x="7439186" y="1239864"/>
            <a:ext cx="0" cy="0"/>
          </a:xfrm>
          <a:prstGeom prst="rect">
            <a:avLst/>
          </a:prstGeom>
        </p:spPr>
        <p:txBody>
          <a:bodyPr vert="horz" wrap="none" lIns="91440" tIns="45720" rIns="91440" bIns="45720" rtlCol="0">
            <a:noAutofit/>
          </a:bodyPr>
          <a:lstStyle/>
          <a:p>
            <a:pPr algn="l">
              <a:spcBef>
                <a:spcPts val="600"/>
              </a:spcBef>
            </a:pPr>
            <a:endParaRPr lang="en-US" sz="1350" dirty="0">
              <a:latin typeface="+mn-lt"/>
            </a:endParaRPr>
          </a:p>
        </p:txBody>
      </p:sp>
      <p:sp>
        <p:nvSpPr>
          <p:cNvPr id="10" name="Rectangle 9">
            <a:extLst>
              <a:ext uri="{FF2B5EF4-FFF2-40B4-BE49-F238E27FC236}">
                <a16:creationId xmlns:a16="http://schemas.microsoft.com/office/drawing/2014/main" id="{E972863D-B49A-4B5A-BE78-9F8857D0FC22}"/>
              </a:ext>
            </a:extLst>
          </p:cNvPr>
          <p:cNvSpPr/>
          <p:nvPr/>
        </p:nvSpPr>
        <p:spPr>
          <a:xfrm>
            <a:off x="10346623" y="6609211"/>
            <a:ext cx="1845377" cy="261610"/>
          </a:xfrm>
          <a:prstGeom prst="rect">
            <a:avLst/>
          </a:prstGeom>
        </p:spPr>
        <p:txBody>
          <a:bodyPr wrap="none">
            <a:spAutoFit/>
          </a:bodyPr>
          <a:lstStyle/>
          <a:p>
            <a:pPr algn="r"/>
            <a:r>
              <a:rPr lang="en-US" sz="1100" dirty="0">
                <a:latin typeface="+mn-lt"/>
              </a:rPr>
              <a:t>MA-M_FIN-JP-0067-23-08</a:t>
            </a:r>
          </a:p>
        </p:txBody>
      </p:sp>
    </p:spTree>
    <p:extLst>
      <p:ext uri="{BB962C8B-B14F-4D97-AF65-F5344CB8AC3E}">
        <p14:creationId xmlns:p14="http://schemas.microsoft.com/office/powerpoint/2010/main" val="344419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E83F9-DCAC-48F4-B810-630D242C1A83}"/>
              </a:ext>
            </a:extLst>
          </p:cNvPr>
          <p:cNvSpPr>
            <a:spLocks noGrp="1"/>
          </p:cNvSpPr>
          <p:nvPr>
            <p:ph type="body" sz="quarter" idx="13"/>
          </p:nvPr>
        </p:nvSpPr>
        <p:spPr>
          <a:xfrm>
            <a:off x="622800" y="1412874"/>
            <a:ext cx="11198796" cy="468313"/>
          </a:xfrm>
        </p:spPr>
        <p:txBody>
          <a:bodyPr/>
          <a:lstStyle/>
          <a:p>
            <a:pPr rtl="0"/>
            <a:r>
              <a:rPr lang="ja-JP" dirty="0">
                <a:solidFill>
                  <a:srgbClr val="0091DF"/>
                </a:solidFill>
              </a:rPr>
              <a:t>腎不全*</a:t>
            </a:r>
            <a:r>
              <a:rPr lang="ja-JP" altLang="en-US" dirty="0">
                <a:solidFill>
                  <a:srgbClr val="0091DF"/>
                </a:solidFill>
              </a:rPr>
              <a:t>、</a:t>
            </a:r>
            <a:r>
              <a:rPr lang="en-US" altLang="ja-JP" dirty="0">
                <a:solidFill>
                  <a:srgbClr val="0091DF"/>
                </a:solidFill>
              </a:rPr>
              <a:t>eGFR</a:t>
            </a:r>
            <a:r>
              <a:rPr lang="ja-JP" altLang="en-US" dirty="0">
                <a:solidFill>
                  <a:srgbClr val="0091DF"/>
                </a:solidFill>
              </a:rPr>
              <a:t>の</a:t>
            </a:r>
            <a:r>
              <a:rPr lang="ja-JP" dirty="0">
                <a:solidFill>
                  <a:srgbClr val="0091DF"/>
                </a:solidFill>
              </a:rPr>
              <a:t>ベースラインから57%以上の</a:t>
            </a:r>
            <a:r>
              <a:rPr lang="ja-JP" altLang="en-US" dirty="0">
                <a:solidFill>
                  <a:srgbClr val="0091DF"/>
                </a:solidFill>
              </a:rPr>
              <a:t>持続的低下</a:t>
            </a:r>
            <a:r>
              <a:rPr lang="ja-JP" dirty="0">
                <a:solidFill>
                  <a:srgbClr val="0091DF"/>
                </a:solidFill>
              </a:rPr>
              <a:t>、または腎</a:t>
            </a:r>
            <a:r>
              <a:rPr lang="ja-JP" altLang="en-US" dirty="0">
                <a:solidFill>
                  <a:srgbClr val="0091DF"/>
                </a:solidFill>
              </a:rPr>
              <a:t>臓</a:t>
            </a:r>
            <a:r>
              <a:rPr lang="ja-JP" dirty="0">
                <a:solidFill>
                  <a:srgbClr val="0091DF"/>
                </a:solidFill>
              </a:rPr>
              <a:t>死</a:t>
            </a:r>
            <a:r>
              <a:rPr lang="ja-JP" altLang="en-US" dirty="0">
                <a:solidFill>
                  <a:srgbClr val="0091DF"/>
                </a:solidFill>
              </a:rPr>
              <a:t>の最初の発現までの期間</a:t>
            </a:r>
            <a:r>
              <a:rPr lang="ja-JP" baseline="30000" dirty="0">
                <a:solidFill>
                  <a:srgbClr val="0091DF"/>
                </a:solidFill>
              </a:rPr>
              <a:t>#</a:t>
            </a:r>
          </a:p>
          <a:p>
            <a:endParaRPr lang="en-GB" dirty="0">
              <a:solidFill>
                <a:srgbClr val="0091DF"/>
              </a:solidFill>
            </a:endParaRPr>
          </a:p>
        </p:txBody>
      </p:sp>
      <p:sp>
        <p:nvSpPr>
          <p:cNvPr id="3" name="Title 2">
            <a:extLst>
              <a:ext uri="{FF2B5EF4-FFF2-40B4-BE49-F238E27FC236}">
                <a16:creationId xmlns:a16="http://schemas.microsoft.com/office/drawing/2014/main" id="{E1FAFFCF-625D-484E-8FD0-97579CFC549E}"/>
              </a:ext>
            </a:extLst>
          </p:cNvPr>
          <p:cNvSpPr>
            <a:spLocks noGrp="1"/>
          </p:cNvSpPr>
          <p:nvPr>
            <p:ph type="title"/>
          </p:nvPr>
        </p:nvSpPr>
        <p:spPr/>
        <p:txBody>
          <a:bodyPr/>
          <a:lstStyle/>
          <a:p>
            <a:pPr rtl="0"/>
            <a:r>
              <a:rPr lang="en-US" altLang="ja-JP" dirty="0" err="1">
                <a:solidFill>
                  <a:srgbClr val="16374D"/>
                </a:solidFill>
              </a:rPr>
              <a:t>Finerenone</a:t>
            </a:r>
            <a:r>
              <a:rPr lang="ja-JP" dirty="0">
                <a:solidFill>
                  <a:srgbClr val="16374D"/>
                </a:solidFill>
              </a:rPr>
              <a:t>により</a:t>
            </a:r>
            <a:r>
              <a:rPr lang="en-US" altLang="ja-JP" dirty="0">
                <a:solidFill>
                  <a:srgbClr val="16374D"/>
                </a:solidFill>
              </a:rPr>
              <a:t>eGFR </a:t>
            </a:r>
            <a:r>
              <a:rPr lang="ja-JP" dirty="0">
                <a:solidFill>
                  <a:srgbClr val="16374D"/>
                </a:solidFill>
              </a:rPr>
              <a:t>57%以上</a:t>
            </a:r>
            <a:r>
              <a:rPr lang="ja-JP" altLang="en-US" dirty="0">
                <a:solidFill>
                  <a:srgbClr val="16374D"/>
                </a:solidFill>
              </a:rPr>
              <a:t>の</a:t>
            </a:r>
            <a:r>
              <a:rPr lang="ja-JP" dirty="0">
                <a:solidFill>
                  <a:srgbClr val="16374D"/>
                </a:solidFill>
              </a:rPr>
              <a:t>腎</a:t>
            </a:r>
            <a:r>
              <a:rPr lang="ja-JP" altLang="en-US" dirty="0">
                <a:solidFill>
                  <a:srgbClr val="16374D"/>
                </a:solidFill>
              </a:rPr>
              <a:t>複合評価項目</a:t>
            </a:r>
            <a:r>
              <a:rPr lang="ja-JP" dirty="0">
                <a:solidFill>
                  <a:srgbClr val="16374D"/>
                </a:solidFill>
              </a:rPr>
              <a:t>のリスクは</a:t>
            </a:r>
            <a:br>
              <a:rPr lang="en-US" altLang="ja-JP" dirty="0">
                <a:solidFill>
                  <a:srgbClr val="16374D"/>
                </a:solidFill>
              </a:rPr>
            </a:br>
            <a:r>
              <a:rPr lang="ja-JP" dirty="0">
                <a:solidFill>
                  <a:srgbClr val="16374D"/>
                </a:solidFill>
              </a:rPr>
              <a:t>有意に23%低下</a:t>
            </a:r>
          </a:p>
        </p:txBody>
      </p:sp>
      <p:sp>
        <p:nvSpPr>
          <p:cNvPr id="4" name="Slide Number Placeholder 3">
            <a:extLst>
              <a:ext uri="{FF2B5EF4-FFF2-40B4-BE49-F238E27FC236}">
                <a16:creationId xmlns:a16="http://schemas.microsoft.com/office/drawing/2014/main" id="{0CDBD674-BCDA-4898-BD96-A52EDC7C2FBC}"/>
              </a:ext>
            </a:extLst>
          </p:cNvPr>
          <p:cNvSpPr>
            <a:spLocks noGrp="1"/>
          </p:cNvSpPr>
          <p:nvPr>
            <p:ph type="sldNum" sz="quarter" idx="15"/>
          </p:nvPr>
        </p:nvSpPr>
        <p:spPr/>
        <p:txBody>
          <a:bodyPr/>
          <a:lstStyle/>
          <a:p>
            <a:pPr rtl="0"/>
            <a:fld id="{7AF8E309-D608-654D-B811-6A2C46C88181}" type="slidenum">
              <a:rPr/>
              <a:pPr rtl="0"/>
              <a:t>10</a:t>
            </a:fld>
            <a:endParaRPr/>
          </a:p>
        </p:txBody>
      </p:sp>
      <p:sp>
        <p:nvSpPr>
          <p:cNvPr id="5" name="Footer Placeholder 4">
            <a:extLst>
              <a:ext uri="{FF2B5EF4-FFF2-40B4-BE49-F238E27FC236}">
                <a16:creationId xmlns:a16="http://schemas.microsoft.com/office/drawing/2014/main" id="{F43B68F9-6895-48E5-B26A-EA8AFF499C6E}"/>
              </a:ext>
            </a:extLst>
          </p:cNvPr>
          <p:cNvSpPr>
            <a:spLocks noGrp="1"/>
          </p:cNvSpPr>
          <p:nvPr>
            <p:ph type="ftr" sz="quarter" idx="16"/>
          </p:nvPr>
        </p:nvSpPr>
        <p:spPr>
          <a:xfrm>
            <a:off x="623887" y="6013459"/>
            <a:ext cx="10511145" cy="506124"/>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endParaRPr>
          </a:p>
          <a:p>
            <a:pPr lvl="0" rtl="0">
              <a:defRPr/>
            </a:pPr>
            <a:r>
              <a:rPr kumimoji="0" lang="ja-JP" sz="900" b="0" i="0" u="none" strike="noStrike" kern="1200" cap="none" normalizeH="0" baseline="0" dirty="0">
                <a:ln>
                  <a:noFill/>
                </a:ln>
                <a:solidFill>
                  <a:srgbClr val="53585A"/>
                </a:solidFill>
                <a:effectLst/>
                <a:uLnTx/>
                <a:uFillTx/>
                <a:latin typeface="Arial" panose="020B0604020202020204"/>
                <a:ea typeface="MS PGothic" charset="0"/>
              </a:rPr>
              <a:t>*ESKDまたはeGFR 15 ml/min/1.73 m</a:t>
            </a:r>
            <a:r>
              <a:rPr kumimoji="0" lang="ja-JP" sz="900" b="0" i="0" u="none" strike="noStrike" kern="1200" cap="none" normalizeH="0" baseline="30000" dirty="0">
                <a:ln>
                  <a:noFill/>
                </a:ln>
                <a:solidFill>
                  <a:srgbClr val="53585A"/>
                </a:solidFill>
                <a:effectLst/>
                <a:uLnTx/>
                <a:uFillTx/>
                <a:latin typeface="Arial" panose="020B0604020202020204"/>
                <a:ea typeface="MS PGothic" charset="0"/>
              </a:rPr>
              <a:t>2</a:t>
            </a:r>
            <a:r>
              <a:rPr kumimoji="0" lang="ja-JP" sz="900" b="0" i="0" u="none" strike="noStrike" kern="1200" cap="none" normalizeH="0" baseline="0" dirty="0">
                <a:ln>
                  <a:noFill/>
                </a:ln>
                <a:solidFill>
                  <a:srgbClr val="53585A"/>
                </a:solidFill>
                <a:effectLst/>
                <a:uLnTx/>
                <a:uFillTx/>
                <a:latin typeface="Arial" panose="020B0604020202020204"/>
                <a:ea typeface="MS PGothic" charset="0"/>
              </a:rPr>
              <a:t>未満の場合; </a:t>
            </a:r>
            <a:r>
              <a:rPr kumimoji="0" lang="ja-JP" sz="900" b="0" i="0" u="none" strike="noStrike" kern="1200" cap="none" normalizeH="0" baseline="30000" dirty="0">
                <a:ln>
                  <a:noFill/>
                </a:ln>
                <a:solidFill>
                  <a:srgbClr val="53585A"/>
                </a:solidFill>
                <a:effectLst/>
                <a:uLnTx/>
                <a:uFillTx/>
                <a:latin typeface="Arial" panose="020B0604020202020204"/>
                <a:ea typeface="MS PGothic" charset="0"/>
              </a:rPr>
              <a:t>#</a:t>
            </a:r>
            <a:r>
              <a:rPr kumimoji="0" lang="ja-JP" sz="900" b="0" i="0" u="none" strike="noStrike" kern="1200" cap="none" normalizeH="0" baseline="0" dirty="0">
                <a:ln>
                  <a:noFill/>
                </a:ln>
                <a:solidFill>
                  <a:srgbClr val="53585A"/>
                </a:solidFill>
                <a:effectLst/>
                <a:uLnTx/>
                <a:uFillTx/>
                <a:latin typeface="Arial" panose="020B0604020202020204"/>
                <a:ea typeface="MS PGothic" charset="0"/>
              </a:rPr>
              <a:t>次のイベントは腎死と分類した: (1) 患者の死亡; (2) 臨床的に適応であるにもかかわらず腎代替療法を開始していない; (3) 他に考えられる死因がなかった; </a:t>
            </a:r>
            <a:endParaRPr kumimoji="0" lang="en-US" altLang="ja-JP" sz="900" b="0" i="0" u="none" strike="noStrike" kern="1200" cap="none" normalizeH="0" baseline="0" dirty="0">
              <a:ln>
                <a:noFill/>
              </a:ln>
              <a:solidFill>
                <a:srgbClr val="53585A"/>
              </a:solidFill>
              <a:effectLst/>
              <a:uLnTx/>
              <a:uFillTx/>
              <a:latin typeface="Arial" panose="020B0604020202020204"/>
              <a:ea typeface="MS PGothic" charset="0"/>
            </a:endParaRPr>
          </a:p>
          <a:p>
            <a:pPr lvl="0" rtl="0">
              <a:defRPr/>
            </a:pPr>
            <a:r>
              <a:rPr kumimoji="0" lang="ja-JP" sz="900" b="0" i="0" u="none" strike="noStrike" kern="1200" cap="none" normalizeH="0" baseline="30000" dirty="0">
                <a:ln>
                  <a:noFill/>
                </a:ln>
                <a:solidFill>
                  <a:srgbClr val="53585A"/>
                </a:solidFill>
                <a:effectLst/>
                <a:uLnTx/>
                <a:uFillTx/>
                <a:latin typeface="Arial" panose="020B0604020202020204"/>
                <a:ea typeface="MS PGothic" charset="0"/>
              </a:rPr>
              <a:t>‡</a:t>
            </a:r>
            <a:r>
              <a:rPr lang="ja-JP" dirty="0"/>
              <a:t>累積罹患率は、競合リスクとして他の原因による死亡を用いたAalen–Johansen estimatorにより算出した; </a:t>
            </a:r>
            <a:r>
              <a:rPr lang="ja-JP" baseline="30000" dirty="0"/>
              <a:t>¶</a:t>
            </a:r>
            <a:r>
              <a:rPr kumimoji="0" lang="ja-JP" sz="900" b="0" i="0" u="none" strike="noStrike" kern="1200" cap="none" normalizeH="0" baseline="0" dirty="0">
                <a:ln>
                  <a:noFill/>
                </a:ln>
                <a:solidFill>
                  <a:srgbClr val="53585A"/>
                </a:solidFill>
                <a:effectLst/>
                <a:uLnTx/>
                <a:uFillTx/>
                <a:latin typeface="Arial" panose="020B0604020202020204"/>
                <a:ea typeface="MS PGothic" charset="0"/>
              </a:rPr>
              <a:t>中央値3.0年の追跡期間中にイベントが発生した患者数</a:t>
            </a:r>
          </a:p>
        </p:txBody>
      </p:sp>
      <p:pic>
        <p:nvPicPr>
          <p:cNvPr id="6" name="Picture 5">
            <a:extLst>
              <a:ext uri="{FF2B5EF4-FFF2-40B4-BE49-F238E27FC236}">
                <a16:creationId xmlns:a16="http://schemas.microsoft.com/office/drawing/2014/main" id="{C664ED7D-C5DD-43EC-8274-38C557F33BE0}"/>
              </a:ext>
            </a:extLst>
          </p:cNvPr>
          <p:cNvPicPr>
            <a:picLocks noChangeAspect="1"/>
          </p:cNvPicPr>
          <p:nvPr/>
        </p:nvPicPr>
        <p:blipFill>
          <a:blip r:embed="rId2"/>
          <a:stretch>
            <a:fillRect/>
          </a:stretch>
        </p:blipFill>
        <p:spPr>
          <a:xfrm>
            <a:off x="851829" y="1809347"/>
            <a:ext cx="10175106" cy="4224894"/>
          </a:xfrm>
          <a:prstGeom prst="rect">
            <a:avLst/>
          </a:prstGeom>
        </p:spPr>
      </p:pic>
    </p:spTree>
    <p:extLst>
      <p:ext uri="{BB962C8B-B14F-4D97-AF65-F5344CB8AC3E}">
        <p14:creationId xmlns:p14="http://schemas.microsoft.com/office/powerpoint/2010/main" val="180155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0F4B75-2B3C-4CFE-A2E6-632F6A197CC0}"/>
              </a:ext>
            </a:extLst>
          </p:cNvPr>
          <p:cNvSpPr/>
          <p:nvPr/>
        </p:nvSpPr>
        <p:spPr>
          <a:xfrm>
            <a:off x="569526" y="5852144"/>
            <a:ext cx="5594892"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altLang="ja-JP" sz="1200" dirty="0">
                <a:solidFill>
                  <a:schemeClr val="tx2"/>
                </a:solidFill>
              </a:rPr>
              <a:t>eGFR</a:t>
            </a:r>
            <a:r>
              <a:rPr lang="ja-JP" altLang="en-US" sz="1200" dirty="0">
                <a:solidFill>
                  <a:schemeClr val="tx2"/>
                </a:solidFill>
              </a:rPr>
              <a:t>の</a:t>
            </a:r>
            <a:r>
              <a:rPr lang="ja-JP" sz="1200" dirty="0">
                <a:solidFill>
                  <a:schemeClr val="tx2"/>
                </a:solidFill>
              </a:rPr>
              <a:t>57%以上低下は血清クレアチニン値の倍加に相当する</a:t>
            </a:r>
          </a:p>
        </p:txBody>
      </p:sp>
      <p:sp>
        <p:nvSpPr>
          <p:cNvPr id="5" name="Title 4">
            <a:extLst>
              <a:ext uri="{FF2B5EF4-FFF2-40B4-BE49-F238E27FC236}">
                <a16:creationId xmlns:a16="http://schemas.microsoft.com/office/drawing/2014/main" id="{F0816A0F-4736-48C0-B537-B6679BFA31B6}"/>
              </a:ext>
            </a:extLst>
          </p:cNvPr>
          <p:cNvSpPr>
            <a:spLocks noGrp="1"/>
          </p:cNvSpPr>
          <p:nvPr>
            <p:ph type="title"/>
          </p:nvPr>
        </p:nvSpPr>
        <p:spPr/>
        <p:txBody>
          <a:bodyPr>
            <a:normAutofit/>
          </a:bodyPr>
          <a:lstStyle/>
          <a:p>
            <a:pPr rtl="0"/>
            <a:r>
              <a:rPr lang="en-US" altLang="ja-JP" dirty="0" err="1">
                <a:solidFill>
                  <a:srgbClr val="16374D"/>
                </a:solidFill>
              </a:rPr>
              <a:t>Finerenone</a:t>
            </a:r>
            <a:r>
              <a:rPr lang="ja-JP" dirty="0">
                <a:solidFill>
                  <a:srgbClr val="16374D"/>
                </a:solidFill>
              </a:rPr>
              <a:t>により</a:t>
            </a:r>
            <a:r>
              <a:rPr lang="ja-JP" altLang="en-US" dirty="0">
                <a:solidFill>
                  <a:srgbClr val="16374D"/>
                </a:solidFill>
              </a:rPr>
              <a:t>腎臓複合評価項目</a:t>
            </a:r>
            <a:r>
              <a:rPr lang="ja-JP" dirty="0">
                <a:solidFill>
                  <a:srgbClr val="16374D"/>
                </a:solidFill>
              </a:rPr>
              <a:t>のすべての</a:t>
            </a:r>
            <a:r>
              <a:rPr lang="ja-JP" altLang="en-US" dirty="0">
                <a:solidFill>
                  <a:srgbClr val="16374D"/>
                </a:solidFill>
              </a:rPr>
              <a:t>構成要素</a:t>
            </a:r>
            <a:r>
              <a:rPr lang="ja-JP" dirty="0">
                <a:solidFill>
                  <a:srgbClr val="16374D"/>
                </a:solidFill>
              </a:rPr>
              <a:t>の</a:t>
            </a:r>
            <a:r>
              <a:rPr lang="ja-JP" altLang="en-US" dirty="0">
                <a:solidFill>
                  <a:srgbClr val="16374D"/>
                </a:solidFill>
              </a:rPr>
              <a:t>発現</a:t>
            </a:r>
            <a:r>
              <a:rPr lang="ja-JP" dirty="0">
                <a:solidFill>
                  <a:srgbClr val="16374D"/>
                </a:solidFill>
              </a:rPr>
              <a:t>率が有意に低下</a:t>
            </a:r>
            <a:r>
              <a:rPr lang="ja-JP" altLang="en-US" dirty="0">
                <a:solidFill>
                  <a:srgbClr val="16374D"/>
                </a:solidFill>
              </a:rPr>
              <a:t>（腎臓死を除く</a:t>
            </a:r>
            <a:r>
              <a:rPr lang="en-US" altLang="ja-JP" dirty="0">
                <a:solidFill>
                  <a:srgbClr val="16374D"/>
                </a:solidFill>
              </a:rPr>
              <a:t>*</a:t>
            </a:r>
            <a:r>
              <a:rPr lang="ja-JP" altLang="en-US" dirty="0">
                <a:solidFill>
                  <a:srgbClr val="16374D"/>
                </a:solidFill>
              </a:rPr>
              <a:t>）</a:t>
            </a:r>
            <a:endParaRPr lang="ja-JP" dirty="0">
              <a:solidFill>
                <a:srgbClr val="16374D"/>
              </a:solidFill>
            </a:endParaRPr>
          </a:p>
        </p:txBody>
      </p:sp>
      <p:sp>
        <p:nvSpPr>
          <p:cNvPr id="7" name="Footer Placeholder 6">
            <a:extLst>
              <a:ext uri="{FF2B5EF4-FFF2-40B4-BE49-F238E27FC236}">
                <a16:creationId xmlns:a16="http://schemas.microsoft.com/office/drawing/2014/main" id="{049E984B-FB0A-4DE7-93CC-4AAD8F673271}"/>
              </a:ext>
            </a:extLst>
          </p:cNvPr>
          <p:cNvSpPr>
            <a:spLocks noGrp="1"/>
          </p:cNvSpPr>
          <p:nvPr>
            <p:ph type="ftr" sz="quarter" idx="10"/>
          </p:nvPr>
        </p:nvSpPr>
        <p:spPr>
          <a:xfrm>
            <a:off x="623887" y="6013459"/>
            <a:ext cx="4900613" cy="506124"/>
          </a:xfrm>
        </p:spPr>
        <p:txBody>
          <a:bodyPr/>
          <a:lstStyle/>
          <a:p>
            <a:pPr rtl="0"/>
            <a:br>
              <a:rPr lang="en-GB" sz="800" dirty="0">
                <a:solidFill>
                  <a:srgbClr val="53585A"/>
                </a:solidFill>
              </a:rPr>
            </a:br>
            <a:r>
              <a:rPr lang="ja-JP" dirty="0">
                <a:solidFill>
                  <a:srgbClr val="53585A"/>
                </a:solidFill>
              </a:rPr>
              <a:t>*</a:t>
            </a:r>
            <a:r>
              <a:rPr lang="ja-JP" altLang="en-US" dirty="0">
                <a:solidFill>
                  <a:srgbClr val="53585A"/>
                </a:solidFill>
              </a:rPr>
              <a:t>腎臓</a:t>
            </a:r>
            <a:r>
              <a:rPr lang="ja-JP" dirty="0">
                <a:solidFill>
                  <a:srgbClr val="53585A"/>
                </a:solidFill>
              </a:rPr>
              <a:t>死が認められたのは患者6例のみ; </a:t>
            </a:r>
            <a:r>
              <a:rPr lang="ja-JP" baseline="30000" dirty="0">
                <a:solidFill>
                  <a:srgbClr val="53585A"/>
                </a:solidFill>
              </a:rPr>
              <a:t>#</a:t>
            </a:r>
            <a:r>
              <a:rPr lang="ja-JP" dirty="0">
                <a:solidFill>
                  <a:srgbClr val="53585A"/>
                </a:solidFill>
              </a:rPr>
              <a:t>90日間以上の慢性透析開始または腎移植; </a:t>
            </a:r>
            <a:endParaRPr lang="en-US" altLang="ja-JP" dirty="0">
              <a:solidFill>
                <a:srgbClr val="53585A"/>
              </a:solidFill>
            </a:endParaRPr>
          </a:p>
          <a:p>
            <a:pPr rtl="0"/>
            <a:r>
              <a:rPr lang="ja-JP" baseline="30000" dirty="0">
                <a:solidFill>
                  <a:srgbClr val="53585A"/>
                </a:solidFill>
              </a:rPr>
              <a:t>‡</a:t>
            </a:r>
            <a:r>
              <a:rPr lang="ja-JP" dirty="0">
                <a:solidFill>
                  <a:srgbClr val="53585A"/>
                </a:solidFill>
                <a:latin typeface="Arial" panose="020B0604020202020204" pitchFamily="34" charset="0"/>
                <a:cs typeface="Arial" panose="020B0604020202020204" pitchFamily="34" charset="0"/>
              </a:rPr>
              <a:t> </a:t>
            </a:r>
            <a:r>
              <a:rPr lang="ja-JP" i="1" dirty="0">
                <a:solidFill>
                  <a:srgbClr val="53585A"/>
                </a:solidFill>
                <a:latin typeface="Arial" panose="020B0604020202020204" pitchFamily="34" charset="0"/>
                <a:cs typeface="Arial" panose="020B0604020202020204" pitchFamily="34" charset="0"/>
              </a:rPr>
              <a:t>p</a:t>
            </a:r>
            <a:r>
              <a:rPr lang="ja-JP" dirty="0">
                <a:solidFill>
                  <a:srgbClr val="53585A"/>
                </a:solidFill>
                <a:latin typeface="Arial" panose="020B0604020202020204" pitchFamily="34" charset="0"/>
                <a:cs typeface="Arial" panose="020B0604020202020204" pitchFamily="34" charset="0"/>
              </a:rPr>
              <a:t>-値解析は事前に規定</a:t>
            </a:r>
            <a:r>
              <a:rPr lang="ja-JP" altLang="en-US" dirty="0">
                <a:solidFill>
                  <a:srgbClr val="53585A"/>
                </a:solidFill>
                <a:latin typeface="Arial" panose="020B0604020202020204" pitchFamily="34" charset="0"/>
                <a:cs typeface="Arial" panose="020B0604020202020204" pitchFamily="34" charset="0"/>
              </a:rPr>
              <a:t>なし</a:t>
            </a:r>
            <a:r>
              <a:rPr lang="ja-JP" dirty="0">
                <a:solidFill>
                  <a:srgbClr val="53585A"/>
                </a:solidFill>
                <a:latin typeface="Arial" panose="020B0604020202020204" pitchFamily="34" charset="0"/>
                <a:cs typeface="Arial" panose="020B0604020202020204" pitchFamily="34" charset="0"/>
              </a:rPr>
              <a:t>; </a:t>
            </a:r>
            <a:r>
              <a:rPr lang="ja-JP" baseline="30000" dirty="0">
                <a:solidFill>
                  <a:srgbClr val="53585A"/>
                </a:solidFill>
                <a:latin typeface="Arial" panose="020B0604020202020204" pitchFamily="34" charset="0"/>
                <a:cs typeface="Arial" panose="020B0604020202020204" pitchFamily="34" charset="0"/>
              </a:rPr>
              <a:t>¶</a:t>
            </a:r>
            <a:r>
              <a:rPr lang="ja-JP" dirty="0">
                <a:solidFill>
                  <a:srgbClr val="53585A"/>
                </a:solidFill>
                <a:latin typeface="Arial" panose="020B0604020202020204" pitchFamily="34" charset="0"/>
                <a:cs typeface="Arial" panose="020B0604020202020204" pitchFamily="34" charset="0"/>
              </a:rPr>
              <a:t>4週間以上間隔を開けて2回測定したeGFR値により確認</a:t>
            </a:r>
          </a:p>
        </p:txBody>
      </p:sp>
      <p:sp>
        <p:nvSpPr>
          <p:cNvPr id="6" name="Slide Number Placeholder 5">
            <a:extLst>
              <a:ext uri="{FF2B5EF4-FFF2-40B4-BE49-F238E27FC236}">
                <a16:creationId xmlns:a16="http://schemas.microsoft.com/office/drawing/2014/main" id="{CBA5DEC0-8FE2-4251-864B-A560CE8B9AD5}"/>
              </a:ext>
            </a:extLst>
          </p:cNvPr>
          <p:cNvSpPr>
            <a:spLocks noGrp="1"/>
          </p:cNvSpPr>
          <p:nvPr>
            <p:ph type="sldNum" sz="quarter" idx="11"/>
          </p:nvPr>
        </p:nvSpPr>
        <p:spPr/>
        <p:txBody>
          <a:bodyPr/>
          <a:lstStyle/>
          <a:p>
            <a:pPr rtl="0"/>
            <a:fld id="{7AF8E309-D608-654D-B811-6A2C46C88181}" type="slidenum">
              <a:rPr/>
              <a:pPr rtl="0"/>
              <a:t>11</a:t>
            </a:fld>
            <a:endParaRPr/>
          </a:p>
        </p:txBody>
      </p:sp>
      <p:graphicFrame>
        <p:nvGraphicFramePr>
          <p:cNvPr id="20" name="Table Placeholder 19">
            <a:extLst>
              <a:ext uri="{FF2B5EF4-FFF2-40B4-BE49-F238E27FC236}">
                <a16:creationId xmlns:a16="http://schemas.microsoft.com/office/drawing/2014/main" id="{32CA64B5-1D35-4EC5-960E-9FD141CE986E}"/>
              </a:ext>
            </a:extLst>
          </p:cNvPr>
          <p:cNvGraphicFramePr>
            <a:graphicFrameLocks noGrp="1"/>
          </p:cNvGraphicFramePr>
          <p:nvPr>
            <p:ph type="tbl" sz="quarter" idx="12"/>
            <p:extLst>
              <p:ext uri="{D42A27DB-BD31-4B8C-83A1-F6EECF244321}">
                <p14:modId xmlns:p14="http://schemas.microsoft.com/office/powerpoint/2010/main" val="3721786368"/>
              </p:ext>
            </p:extLst>
          </p:nvPr>
        </p:nvGraphicFramePr>
        <p:xfrm>
          <a:off x="623888" y="1412875"/>
          <a:ext cx="10909680" cy="4215936"/>
        </p:xfrm>
        <a:graphic>
          <a:graphicData uri="http://schemas.openxmlformats.org/drawingml/2006/table">
            <a:tbl>
              <a:tblPr firstRow="1">
                <a:tableStyleId>{F5AB1C69-6EDB-4FF4-983F-18BD219EF322}</a:tableStyleId>
              </a:tblPr>
              <a:tblGrid>
                <a:gridCol w="2647981">
                  <a:extLst>
                    <a:ext uri="{9D8B030D-6E8A-4147-A177-3AD203B41FA5}">
                      <a16:colId xmlns:a16="http://schemas.microsoft.com/office/drawing/2014/main" val="277607258"/>
                    </a:ext>
                  </a:extLst>
                </a:gridCol>
                <a:gridCol w="1576374">
                  <a:extLst>
                    <a:ext uri="{9D8B030D-6E8A-4147-A177-3AD203B41FA5}">
                      <a16:colId xmlns:a16="http://schemas.microsoft.com/office/drawing/2014/main" val="2606802723"/>
                    </a:ext>
                  </a:extLst>
                </a:gridCol>
                <a:gridCol w="1389364">
                  <a:extLst>
                    <a:ext uri="{9D8B030D-6E8A-4147-A177-3AD203B41FA5}">
                      <a16:colId xmlns:a16="http://schemas.microsoft.com/office/drawing/2014/main" val="2408730613"/>
                    </a:ext>
                  </a:extLst>
                </a:gridCol>
                <a:gridCol w="2930432">
                  <a:extLst>
                    <a:ext uri="{9D8B030D-6E8A-4147-A177-3AD203B41FA5}">
                      <a16:colId xmlns:a16="http://schemas.microsoft.com/office/drawing/2014/main" val="3526231574"/>
                    </a:ext>
                  </a:extLst>
                </a:gridCol>
                <a:gridCol w="1376950">
                  <a:extLst>
                    <a:ext uri="{9D8B030D-6E8A-4147-A177-3AD203B41FA5}">
                      <a16:colId xmlns:a16="http://schemas.microsoft.com/office/drawing/2014/main" val="2985513044"/>
                    </a:ext>
                  </a:extLst>
                </a:gridCol>
                <a:gridCol w="988579">
                  <a:extLst>
                    <a:ext uri="{9D8B030D-6E8A-4147-A177-3AD203B41FA5}">
                      <a16:colId xmlns:a16="http://schemas.microsoft.com/office/drawing/2014/main" val="2675155992"/>
                    </a:ext>
                  </a:extLst>
                </a:gridCol>
              </a:tblGrid>
              <a:tr h="93091">
                <a:tc rowSpan="2">
                  <a:txBody>
                    <a:bodyPr/>
                    <a:lstStyle/>
                    <a:p>
                      <a:pPr algn="l" rtl="0">
                        <a:lnSpc>
                          <a:spcPct val="100000"/>
                        </a:lnSpc>
                      </a:pPr>
                      <a:r>
                        <a:rPr lang="ja-JP" sz="1800"/>
                        <a:t>アウトカム</a:t>
                      </a:r>
                    </a:p>
                  </a:txBody>
                  <a:tcPr marL="89678" marR="89678" marT="28800" marB="28800"/>
                </a:tc>
                <a:tc>
                  <a:txBody>
                    <a:bodyPr/>
                    <a:lstStyle/>
                    <a:p>
                      <a:pPr algn="ctr" rtl="0">
                        <a:lnSpc>
                          <a:spcPct val="100000"/>
                        </a:lnSpc>
                      </a:pPr>
                      <a:r>
                        <a:rPr lang="en-US" altLang="ja-JP" sz="1800" dirty="0" err="1">
                          <a:solidFill>
                            <a:schemeClr val="bg1"/>
                          </a:solidFill>
                        </a:rPr>
                        <a:t>Finerenone</a:t>
                      </a:r>
                      <a:r>
                        <a:rPr lang="ja-JP" sz="1800" dirty="0">
                          <a:solidFill>
                            <a:schemeClr val="bg1"/>
                          </a:solidFill>
                        </a:rPr>
                        <a:t> (n=6519)</a:t>
                      </a:r>
                    </a:p>
                  </a:txBody>
                  <a:tcPr marL="89678" marR="89678" marT="28800" marB="28800" anchor="ctr">
                    <a:lnB w="12700" cap="flat" cmpd="sng" algn="ctr">
                      <a:solidFill>
                        <a:schemeClr val="bg1"/>
                      </a:solidFill>
                      <a:prstDash val="solid"/>
                      <a:round/>
                      <a:headEnd type="none" w="med" len="med"/>
                      <a:tailEnd type="none" w="med" len="med"/>
                    </a:lnB>
                  </a:tcPr>
                </a:tc>
                <a:tc>
                  <a:txBody>
                    <a:bodyPr/>
                    <a:lstStyle/>
                    <a:p>
                      <a:pPr algn="ctr" rtl="0">
                        <a:lnSpc>
                          <a:spcPct val="100000"/>
                        </a:lnSpc>
                      </a:pPr>
                      <a:r>
                        <a:rPr lang="ja-JP" sz="1800" dirty="0">
                          <a:solidFill>
                            <a:schemeClr val="bg1"/>
                          </a:solidFill>
                        </a:rPr>
                        <a:t>プラセボ </a:t>
                      </a:r>
                      <a:br>
                        <a:rPr lang="en-GB" sz="1800" dirty="0">
                          <a:solidFill>
                            <a:schemeClr val="bg1"/>
                          </a:solidFill>
                        </a:rPr>
                      </a:br>
                      <a:r>
                        <a:rPr lang="ja-JP" sz="1800" dirty="0">
                          <a:solidFill>
                            <a:schemeClr val="bg1"/>
                          </a:solidFill>
                        </a:rPr>
                        <a:t>(n=6507)</a:t>
                      </a:r>
                    </a:p>
                  </a:txBody>
                  <a:tcPr marL="89678" marR="89678" marT="28800" marB="28800" anchor="ctr">
                    <a:lnB w="12700" cap="flat" cmpd="sng" algn="ctr">
                      <a:solidFill>
                        <a:schemeClr val="bg1"/>
                      </a:solidFill>
                      <a:prstDash val="solid"/>
                      <a:round/>
                      <a:headEnd type="none" w="med" len="med"/>
                      <a:tailEnd type="none" w="med" len="med"/>
                    </a:lnB>
                  </a:tcPr>
                </a:tc>
                <a:tc rowSpan="2" gridSpan="2">
                  <a:txBody>
                    <a:bodyPr/>
                    <a:lstStyle/>
                    <a:p>
                      <a:pPr algn="ctr" rtl="0">
                        <a:lnSpc>
                          <a:spcPct val="100000"/>
                        </a:lnSpc>
                      </a:pPr>
                      <a:r>
                        <a:rPr lang="ja-JP" sz="1800"/>
                        <a:t>HR (95% CI)</a:t>
                      </a:r>
                    </a:p>
                  </a:txBody>
                  <a:tcPr marL="89678" marR="89678" marT="28800" marB="28800"/>
                </a:tc>
                <a:tc rowSpan="2" hMerge="1">
                  <a:txBody>
                    <a:bodyPr/>
                    <a:lstStyle/>
                    <a:p>
                      <a:pPr algn="ctr"/>
                      <a:endParaRPr lang="en-US" sz="1100" b="1" dirty="0">
                        <a:solidFill>
                          <a:schemeClr val="tx2"/>
                        </a:solidFill>
                      </a:endParaRPr>
                    </a:p>
                  </a:txBody>
                  <a:tcPr anchor="ctr">
                    <a:solidFill>
                      <a:schemeClr val="bg1"/>
                    </a:solidFill>
                  </a:tcPr>
                </a:tc>
                <a:tc rowSpan="2">
                  <a:txBody>
                    <a:bodyPr/>
                    <a:lstStyle/>
                    <a:p>
                      <a:pPr algn="ctr" rtl="0">
                        <a:lnSpc>
                          <a:spcPct val="100000"/>
                        </a:lnSpc>
                      </a:pPr>
                      <a:r>
                        <a:rPr lang="ja-JP" sz="1800" i="1" dirty="0"/>
                        <a:t>p</a:t>
                      </a:r>
                      <a:r>
                        <a:rPr lang="ja-JP" sz="1800" dirty="0"/>
                        <a:t>値</a:t>
                      </a:r>
                    </a:p>
                  </a:txBody>
                  <a:tcPr marL="89678" marR="89678" marT="28800" marB="28800"/>
                </a:tc>
                <a:extLst>
                  <a:ext uri="{0D108BD9-81ED-4DB2-BD59-A6C34878D82A}">
                    <a16:rowId xmlns:a16="http://schemas.microsoft.com/office/drawing/2014/main" val="1781909705"/>
                  </a:ext>
                </a:extLst>
              </a:tr>
              <a:tr h="0">
                <a:tc vMerge="1">
                  <a:txBody>
                    <a:bodyPr/>
                    <a:lstStyle/>
                    <a:p>
                      <a:endParaRPr lang="en-US" sz="1100" b="1" dirty="0">
                        <a:solidFill>
                          <a:schemeClr val="tx2"/>
                        </a:solidFill>
                      </a:endParaRPr>
                    </a:p>
                  </a:txBody>
                  <a:tcPr marL="7200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rtl="0">
                        <a:lnSpc>
                          <a:spcPct val="100000"/>
                        </a:lnSpc>
                      </a:pPr>
                      <a:r>
                        <a:rPr lang="ja-JP" sz="1600" b="1">
                          <a:solidFill>
                            <a:schemeClr val="bg1"/>
                          </a:solidFill>
                        </a:rPr>
                        <a:t>n (%)</a:t>
                      </a:r>
                    </a:p>
                  </a:txBody>
                  <a:tcPr marL="89678" marR="89678" marT="28800" marB="288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gn="ctr" rtl="0">
                        <a:lnSpc>
                          <a:spcPct val="100000"/>
                        </a:lnSpc>
                      </a:pPr>
                      <a:r>
                        <a:rPr lang="ja-JP" sz="1600" b="1">
                          <a:solidFill>
                            <a:schemeClr val="bg1"/>
                          </a:solidFill>
                        </a:rPr>
                        <a:t>n (%)</a:t>
                      </a:r>
                    </a:p>
                  </a:txBody>
                  <a:tcPr marL="89678" marR="89678" marT="28800" marB="288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gridSpan="2" vMerge="1">
                  <a:txBody>
                    <a:bodyPr/>
                    <a:lstStyle/>
                    <a:p>
                      <a:endParaRPr lang="en-US" sz="1100" b="1" dirty="0">
                        <a:solidFill>
                          <a:schemeClr val="tx2"/>
                        </a:solidFill>
                      </a:endParaRPr>
                    </a:p>
                  </a:txBody>
                  <a:tcPr anchor="ctr">
                    <a:solidFill>
                      <a:schemeClr val="bg1"/>
                    </a:solidFill>
                  </a:tcPr>
                </a:tc>
                <a:tc hMerge="1" vMerge="1">
                  <a:txBody>
                    <a:bodyPr/>
                    <a:lstStyle/>
                    <a:p>
                      <a:pPr algn="ctr"/>
                      <a:endParaRPr lang="en-US" sz="1100" b="1" dirty="0">
                        <a:solidFill>
                          <a:schemeClr val="tx2"/>
                        </a:solidFill>
                      </a:endParaRPr>
                    </a:p>
                  </a:txBody>
                  <a:tcPr anchor="ctr">
                    <a:solidFill>
                      <a:schemeClr val="bg1"/>
                    </a:solidFill>
                  </a:tcPr>
                </a:tc>
                <a:tc vMerge="1">
                  <a:txBody>
                    <a:bodyPr/>
                    <a:lstStyle/>
                    <a:p>
                      <a:pPr algn="ctr"/>
                      <a:endParaRPr lang="en-US" sz="1100" b="1" dirty="0">
                        <a:solidFill>
                          <a:schemeClr val="tx2"/>
                        </a:solidFill>
                      </a:endParaRPr>
                    </a:p>
                  </a:txBody>
                  <a:tcPr>
                    <a:solidFill>
                      <a:schemeClr val="bg1"/>
                    </a:solidFill>
                  </a:tcPr>
                </a:tc>
                <a:extLst>
                  <a:ext uri="{0D108BD9-81ED-4DB2-BD59-A6C34878D82A}">
                    <a16:rowId xmlns:a16="http://schemas.microsoft.com/office/drawing/2014/main" val="3620426605"/>
                  </a:ext>
                </a:extLst>
              </a:tr>
              <a:tr h="551376">
                <a:tc>
                  <a:txBody>
                    <a:bodyPr/>
                    <a:lstStyle/>
                    <a:p>
                      <a:pPr rtl="0">
                        <a:lnSpc>
                          <a:spcPct val="90000"/>
                        </a:lnSpc>
                      </a:pPr>
                      <a:r>
                        <a:rPr lang="en-US" altLang="ja-JP" sz="1800" dirty="0">
                          <a:solidFill>
                            <a:srgbClr val="000000"/>
                          </a:solidFill>
                        </a:rPr>
                        <a:t>eGFR </a:t>
                      </a:r>
                      <a:r>
                        <a:rPr lang="ja-JP" sz="1800" dirty="0">
                          <a:solidFill>
                            <a:srgbClr val="000000"/>
                          </a:solidFill>
                        </a:rPr>
                        <a:t>57%以上の</a:t>
                      </a:r>
                      <a:endParaRPr lang="en-US" altLang="ja-JP" sz="1800" dirty="0">
                        <a:solidFill>
                          <a:srgbClr val="000000"/>
                        </a:solidFill>
                      </a:endParaRPr>
                    </a:p>
                    <a:p>
                      <a:pPr rtl="0">
                        <a:lnSpc>
                          <a:spcPct val="90000"/>
                        </a:lnSpc>
                      </a:pPr>
                      <a:r>
                        <a:rPr lang="ja-JP" sz="1800" dirty="0">
                          <a:solidFill>
                            <a:srgbClr val="000000"/>
                          </a:solidFill>
                        </a:rPr>
                        <a:t>腎複合</a:t>
                      </a:r>
                      <a:r>
                        <a:rPr lang="ja-JP" altLang="en-US" sz="1800" dirty="0">
                          <a:solidFill>
                            <a:srgbClr val="000000"/>
                          </a:solidFill>
                        </a:rPr>
                        <a:t>評価項目</a:t>
                      </a:r>
                      <a:endParaRPr lang="ja-JP" sz="1800" dirty="0">
                        <a:solidFill>
                          <a:srgbClr val="000000"/>
                        </a:solidFill>
                      </a:endParaRPr>
                    </a:p>
                  </a:txBody>
                  <a:tcPr marL="89678" marR="89678" marT="28800" marB="28800" anchor="ctr">
                    <a:lnB w="28575" cap="flat" cmpd="sng" algn="ctr">
                      <a:solidFill>
                        <a:srgbClr val="C00000"/>
                      </a:solidFill>
                      <a:prstDash val="solid"/>
                      <a:round/>
                      <a:headEnd type="none" w="med" len="med"/>
                      <a:tailEnd type="none" w="med" len="med"/>
                    </a:lnB>
                    <a:solidFill>
                      <a:srgbClr val="CCCED0"/>
                    </a:solidFill>
                  </a:tcPr>
                </a:tc>
                <a:tc>
                  <a:txBody>
                    <a:bodyPr/>
                    <a:lstStyle/>
                    <a:p>
                      <a:pPr algn="ctr" rtl="0">
                        <a:lnSpc>
                          <a:spcPct val="90000"/>
                        </a:lnSpc>
                        <a:spcAft>
                          <a:spcPts val="0"/>
                        </a:spcAft>
                      </a:pPr>
                      <a:r>
                        <a:rPr lang="ja-JP" sz="1800" kern="1200">
                          <a:solidFill>
                            <a:schemeClr val="tx2"/>
                          </a:solidFill>
                        </a:rPr>
                        <a:t>360 (5.5)</a:t>
                      </a:r>
                    </a:p>
                  </a:txBody>
                  <a:tcPr marL="89678" marR="89678" marT="28800" marB="28800" anchor="ctr">
                    <a:lnT w="381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CCCED0"/>
                    </a:solidFill>
                  </a:tcPr>
                </a:tc>
                <a:tc>
                  <a:txBody>
                    <a:bodyPr/>
                    <a:lstStyle/>
                    <a:p>
                      <a:pPr algn="ctr" rtl="0">
                        <a:lnSpc>
                          <a:spcPct val="90000"/>
                        </a:lnSpc>
                        <a:spcAft>
                          <a:spcPts val="0"/>
                        </a:spcAft>
                      </a:pPr>
                      <a:r>
                        <a:rPr lang="ja-JP" sz="1800" kern="1200">
                          <a:solidFill>
                            <a:schemeClr val="tx2"/>
                          </a:solidFill>
                        </a:rPr>
                        <a:t>465 (7.1)</a:t>
                      </a:r>
                    </a:p>
                  </a:txBody>
                  <a:tcPr marL="89678" marR="89678" marT="28800" marB="28800" anchor="ctr">
                    <a:lnT w="381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CCCED0"/>
                    </a:solidFill>
                  </a:tcPr>
                </a:tc>
                <a:tc>
                  <a:txBody>
                    <a:bodyPr/>
                    <a:lstStyle/>
                    <a:p>
                      <a:pPr>
                        <a:lnSpc>
                          <a:spcPct val="90000"/>
                        </a:lnSpc>
                      </a:pPr>
                      <a:endParaRPr lang="en-US" sz="1800" kern="1200" dirty="0">
                        <a:solidFill>
                          <a:schemeClr val="tx2"/>
                        </a:solidFill>
                        <a:latin typeface="+mn-lt"/>
                        <a:ea typeface="+mn-ea"/>
                        <a:cs typeface="+mn-cs"/>
                      </a:endParaRPr>
                    </a:p>
                  </a:txBody>
                  <a:tcPr marL="89678" marR="89678" marT="28800" marB="28800" anchor="ctr">
                    <a:lnB w="28575" cap="flat" cmpd="sng" algn="ctr">
                      <a:solidFill>
                        <a:srgbClr val="C00000"/>
                      </a:solidFill>
                      <a:prstDash val="solid"/>
                      <a:round/>
                      <a:headEnd type="none" w="med" len="med"/>
                      <a:tailEnd type="none" w="med" len="med"/>
                    </a:lnB>
                    <a:solidFill>
                      <a:srgbClr val="CCCED0"/>
                    </a:solidFill>
                  </a:tcPr>
                </a:tc>
                <a:tc>
                  <a:txBody>
                    <a:bodyPr/>
                    <a:lstStyle/>
                    <a:p>
                      <a:pPr algn="ctr" rtl="0">
                        <a:lnSpc>
                          <a:spcPct val="90000"/>
                        </a:lnSpc>
                        <a:spcAft>
                          <a:spcPts val="0"/>
                        </a:spcAft>
                      </a:pPr>
                      <a:r>
                        <a:rPr lang="ja-JP" sz="1800" kern="1200" dirty="0">
                          <a:solidFill>
                            <a:schemeClr val="tx2"/>
                          </a:solidFill>
                        </a:rPr>
                        <a:t>0.77 </a:t>
                      </a:r>
                      <a:br>
                        <a:rPr lang="en-GB" sz="1800" kern="1200" dirty="0">
                          <a:solidFill>
                            <a:schemeClr val="tx2"/>
                          </a:solidFill>
                        </a:rPr>
                      </a:br>
                      <a:r>
                        <a:rPr lang="ja-JP" sz="1800" kern="1200" dirty="0">
                          <a:solidFill>
                            <a:schemeClr val="tx2"/>
                          </a:solidFill>
                        </a:rPr>
                        <a:t>(0.67</a:t>
                      </a:r>
                      <a:r>
                        <a:rPr lang="en-US" altLang="ja-JP" sz="1800" kern="1200" dirty="0">
                          <a:solidFill>
                            <a:schemeClr val="tx2"/>
                          </a:solidFill>
                        </a:rPr>
                        <a:t>-</a:t>
                      </a:r>
                      <a:r>
                        <a:rPr lang="ja-JP" sz="1800" kern="1200" dirty="0">
                          <a:solidFill>
                            <a:schemeClr val="tx2"/>
                          </a:solidFill>
                        </a:rPr>
                        <a:t>0.88)</a:t>
                      </a:r>
                    </a:p>
                  </a:txBody>
                  <a:tcPr marL="35306" marR="35306" marT="28800" marB="28800" anchor="ctr">
                    <a:lnB w="28575" cap="flat" cmpd="sng" algn="ctr">
                      <a:solidFill>
                        <a:srgbClr val="C00000"/>
                      </a:solidFill>
                      <a:prstDash val="solid"/>
                      <a:round/>
                      <a:headEnd type="none" w="med" len="med"/>
                      <a:tailEnd type="none" w="med" len="med"/>
                    </a:lnB>
                    <a:solidFill>
                      <a:srgbClr val="CCCED0"/>
                    </a:solidFill>
                  </a:tcPr>
                </a:tc>
                <a:tc>
                  <a:txBody>
                    <a:bodyPr/>
                    <a:lstStyle/>
                    <a:p>
                      <a:pPr algn="ctr" rtl="0">
                        <a:lnSpc>
                          <a:spcPct val="90000"/>
                        </a:lnSpc>
                        <a:spcAft>
                          <a:spcPts val="0"/>
                        </a:spcAft>
                      </a:pPr>
                      <a:r>
                        <a:rPr lang="ja-JP" sz="1800" kern="1200">
                          <a:solidFill>
                            <a:schemeClr val="tx2"/>
                          </a:solidFill>
                        </a:rPr>
                        <a:t>0.0002</a:t>
                      </a:r>
                    </a:p>
                  </a:txBody>
                  <a:tcPr marL="35306" marR="35306" marT="28800" marB="28800" anchor="ctr">
                    <a:lnB w="28575" cap="flat" cmpd="sng" algn="ctr">
                      <a:solidFill>
                        <a:srgbClr val="C00000"/>
                      </a:solidFill>
                      <a:prstDash val="solid"/>
                      <a:round/>
                      <a:headEnd type="none" w="med" len="med"/>
                      <a:tailEnd type="none" w="med" len="med"/>
                    </a:lnB>
                    <a:solidFill>
                      <a:srgbClr val="CCCED0"/>
                    </a:solidFill>
                  </a:tcPr>
                </a:tc>
                <a:extLst>
                  <a:ext uri="{0D108BD9-81ED-4DB2-BD59-A6C34878D82A}">
                    <a16:rowId xmlns:a16="http://schemas.microsoft.com/office/drawing/2014/main" val="700394202"/>
                  </a:ext>
                </a:extLst>
              </a:tr>
              <a:tr h="551376">
                <a:tc>
                  <a:txBody>
                    <a:bodyPr/>
                    <a:lstStyle/>
                    <a:p>
                      <a:pPr marL="0" marR="0" lvl="0" indent="92075" algn="l" defTabSz="914400" rtl="0" eaLnBrk="1" fontAlgn="auto" latinLnBrk="0" hangingPunct="1">
                        <a:lnSpc>
                          <a:spcPct val="90000"/>
                        </a:lnSpc>
                        <a:spcBef>
                          <a:spcPts val="0"/>
                        </a:spcBef>
                        <a:spcAft>
                          <a:spcPts val="0"/>
                        </a:spcAft>
                        <a:buClrTx/>
                        <a:buSzTx/>
                        <a:buFontTx/>
                        <a:buNone/>
                        <a:tabLst/>
                        <a:defRPr/>
                      </a:pPr>
                      <a:r>
                        <a:rPr lang="ja-JP" sz="1800" kern="1200" dirty="0">
                          <a:solidFill>
                            <a:srgbClr val="000000"/>
                          </a:solidFill>
                        </a:rPr>
                        <a:t>腎不全</a:t>
                      </a:r>
                    </a:p>
                  </a:txBody>
                  <a:tcPr marL="89678" marR="89678" marT="28800" marB="2880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solidFill>
                      <a:srgbClr val="E7E8E9"/>
                    </a:solidFill>
                  </a:tcPr>
                </a:tc>
                <a:tc>
                  <a:txBody>
                    <a:bodyPr/>
                    <a:lstStyle/>
                    <a:p>
                      <a:pPr algn="ctr" rtl="0">
                        <a:lnSpc>
                          <a:spcPct val="90000"/>
                        </a:lnSpc>
                        <a:spcAft>
                          <a:spcPts val="0"/>
                        </a:spcAft>
                      </a:pPr>
                      <a:r>
                        <a:rPr lang="ja-JP" sz="1800" kern="1200">
                          <a:solidFill>
                            <a:schemeClr val="tx2"/>
                          </a:solidFill>
                        </a:rPr>
                        <a:t>254 (3.9)</a:t>
                      </a:r>
                    </a:p>
                  </a:txBody>
                  <a:tcPr marL="89678" marR="89678" marT="28800" marB="28800" anchor="ctr">
                    <a:lnT w="28575" cap="flat" cmpd="sng" algn="ctr">
                      <a:solidFill>
                        <a:srgbClr val="C00000"/>
                      </a:solidFill>
                      <a:prstDash val="solid"/>
                      <a:round/>
                      <a:headEnd type="none" w="med" len="med"/>
                      <a:tailEnd type="none" w="med" len="med"/>
                    </a:lnT>
                    <a:solidFill>
                      <a:srgbClr val="E7E8E9"/>
                    </a:solidFill>
                  </a:tcPr>
                </a:tc>
                <a:tc>
                  <a:txBody>
                    <a:bodyPr/>
                    <a:lstStyle/>
                    <a:p>
                      <a:pPr algn="ctr" rtl="0">
                        <a:lnSpc>
                          <a:spcPct val="90000"/>
                        </a:lnSpc>
                        <a:spcAft>
                          <a:spcPts val="0"/>
                        </a:spcAft>
                      </a:pPr>
                      <a:r>
                        <a:rPr lang="ja-JP" sz="1800" kern="1200">
                          <a:solidFill>
                            <a:schemeClr val="tx2"/>
                          </a:solidFill>
                        </a:rPr>
                        <a:t>297 (4.6)</a:t>
                      </a:r>
                    </a:p>
                  </a:txBody>
                  <a:tcPr marL="89678" marR="89678" marT="28800" marB="28800" anchor="ctr">
                    <a:lnT w="28575" cap="flat" cmpd="sng" algn="ctr">
                      <a:solidFill>
                        <a:srgbClr val="C00000"/>
                      </a:solidFill>
                      <a:prstDash val="solid"/>
                      <a:round/>
                      <a:headEnd type="none" w="med" len="med"/>
                      <a:tailEnd type="none" w="med" len="med"/>
                    </a:lnT>
                    <a:solidFill>
                      <a:srgbClr val="E7E8E9"/>
                    </a:solidFill>
                  </a:tcPr>
                </a:tc>
                <a:tc>
                  <a:txBody>
                    <a:bodyPr/>
                    <a:lstStyle/>
                    <a:p>
                      <a:pPr>
                        <a:lnSpc>
                          <a:spcPct val="90000"/>
                        </a:lnSpc>
                      </a:pPr>
                      <a:endParaRPr lang="en-US" sz="1800" kern="1200" dirty="0">
                        <a:solidFill>
                          <a:schemeClr val="tx2"/>
                        </a:solidFill>
                        <a:latin typeface="+mn-lt"/>
                        <a:ea typeface="+mn-ea"/>
                        <a:cs typeface="+mn-cs"/>
                      </a:endParaRPr>
                    </a:p>
                  </a:txBody>
                  <a:tcPr marL="89678" marR="89678" marT="28800" marB="28800" anchor="ctr">
                    <a:lnT w="28575" cap="flat" cmpd="sng" algn="ctr">
                      <a:solidFill>
                        <a:srgbClr val="C00000"/>
                      </a:solidFill>
                      <a:prstDash val="solid"/>
                      <a:round/>
                      <a:headEnd type="none" w="med" len="med"/>
                      <a:tailEnd type="none" w="med" len="med"/>
                    </a:lnT>
                    <a:solidFill>
                      <a:srgbClr val="E7E8E9"/>
                    </a:solidFill>
                  </a:tcPr>
                </a:tc>
                <a:tc>
                  <a:txBody>
                    <a:bodyPr/>
                    <a:lstStyle/>
                    <a:p>
                      <a:pPr algn="ctr" rtl="0">
                        <a:lnSpc>
                          <a:spcPct val="90000"/>
                        </a:lnSpc>
                        <a:spcAft>
                          <a:spcPts val="0"/>
                        </a:spcAft>
                      </a:pPr>
                      <a:r>
                        <a:rPr lang="ja-JP" sz="1800" kern="1200" dirty="0">
                          <a:solidFill>
                            <a:schemeClr val="tx2"/>
                          </a:solidFill>
                        </a:rPr>
                        <a:t>0.84 </a:t>
                      </a:r>
                      <a:br>
                        <a:rPr lang="en-GB" sz="1800" kern="1200" dirty="0">
                          <a:solidFill>
                            <a:schemeClr val="tx2"/>
                          </a:solidFill>
                        </a:rPr>
                      </a:br>
                      <a:r>
                        <a:rPr lang="ja-JP" sz="1800" kern="1200" dirty="0">
                          <a:solidFill>
                            <a:schemeClr val="tx2"/>
                          </a:solidFill>
                        </a:rPr>
                        <a:t>(0.71</a:t>
                      </a:r>
                      <a:r>
                        <a:rPr lang="en-US" altLang="ja-JP" sz="1800" kern="1200" dirty="0">
                          <a:solidFill>
                            <a:schemeClr val="tx2"/>
                          </a:solidFill>
                        </a:rPr>
                        <a:t>-</a:t>
                      </a:r>
                      <a:r>
                        <a:rPr lang="ja-JP" sz="1800" kern="1200" dirty="0">
                          <a:solidFill>
                            <a:schemeClr val="tx2"/>
                          </a:solidFill>
                        </a:rPr>
                        <a:t>0.99)</a:t>
                      </a:r>
                    </a:p>
                  </a:txBody>
                  <a:tcPr marL="35306" marR="35306" marT="28800" marB="28800" anchor="ctr">
                    <a:lnT w="28575" cap="flat" cmpd="sng" algn="ctr">
                      <a:solidFill>
                        <a:srgbClr val="C00000"/>
                      </a:solidFill>
                      <a:prstDash val="solid"/>
                      <a:round/>
                      <a:headEnd type="none" w="med" len="med"/>
                      <a:tailEnd type="none" w="med" len="med"/>
                    </a:lnT>
                    <a:solidFill>
                      <a:srgbClr val="E7E8E9"/>
                    </a:solidFill>
                  </a:tcPr>
                </a:tc>
                <a:tc>
                  <a:txBody>
                    <a:bodyPr/>
                    <a:lstStyle/>
                    <a:p>
                      <a:pPr algn="ctr" rtl="0">
                        <a:lnSpc>
                          <a:spcPct val="90000"/>
                        </a:lnSpc>
                        <a:spcAft>
                          <a:spcPts val="0"/>
                        </a:spcAft>
                      </a:pPr>
                      <a:r>
                        <a:rPr lang="ja-JP" sz="1800" kern="1200">
                          <a:solidFill>
                            <a:schemeClr val="tx2"/>
                          </a:solidFill>
                          <a:latin typeface="+mn-lt"/>
                          <a:ea typeface="+mn-ea"/>
                          <a:cs typeface="+mn-cs"/>
                        </a:rPr>
                        <a:t>0.039</a:t>
                      </a:r>
                    </a:p>
                  </a:txBody>
                  <a:tcPr marL="35306" marR="35306" marT="28800" marB="2880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solidFill>
                      <a:srgbClr val="E7E8E9"/>
                    </a:solidFill>
                  </a:tcPr>
                </a:tc>
                <a:extLst>
                  <a:ext uri="{0D108BD9-81ED-4DB2-BD59-A6C34878D82A}">
                    <a16:rowId xmlns:a16="http://schemas.microsoft.com/office/drawing/2014/main" val="3008681510"/>
                  </a:ext>
                </a:extLst>
              </a:tr>
              <a:tr h="551376">
                <a:tc>
                  <a:txBody>
                    <a:bodyPr/>
                    <a:lstStyle/>
                    <a:p>
                      <a:pPr marL="265113" marR="0" lvl="0" indent="0" algn="l" defTabSz="914400" rtl="0" eaLnBrk="1" fontAlgn="auto" latinLnBrk="0" hangingPunct="1">
                        <a:lnSpc>
                          <a:spcPct val="90000"/>
                        </a:lnSpc>
                        <a:spcBef>
                          <a:spcPts val="0"/>
                        </a:spcBef>
                        <a:spcAft>
                          <a:spcPts val="0"/>
                        </a:spcAft>
                        <a:buClrTx/>
                        <a:buSzTx/>
                        <a:buFontTx/>
                        <a:buNone/>
                        <a:tabLst/>
                        <a:defRPr/>
                      </a:pPr>
                      <a:r>
                        <a:rPr lang="ja-JP" altLang="en-US" sz="1800" kern="1200" dirty="0">
                          <a:solidFill>
                            <a:srgbClr val="000000"/>
                          </a:solidFill>
                        </a:rPr>
                        <a:t>末期腎不全</a:t>
                      </a:r>
                      <a:r>
                        <a:rPr lang="ja-JP" sz="1800" kern="1200" baseline="30000" dirty="0">
                          <a:solidFill>
                            <a:srgbClr val="000000"/>
                          </a:solidFill>
                        </a:rPr>
                        <a:t>#</a:t>
                      </a:r>
                    </a:p>
                  </a:txBody>
                  <a:tcPr marL="89678" marR="89678" marT="28800" marB="28800" anchor="ctr">
                    <a:lnL w="28575" cap="flat" cmpd="sng" algn="ctr">
                      <a:solidFill>
                        <a:srgbClr val="C00000"/>
                      </a:solidFill>
                      <a:prstDash val="solid"/>
                      <a:round/>
                      <a:headEnd type="none" w="med" len="med"/>
                      <a:tailEnd type="none" w="med" len="med"/>
                    </a:lnL>
                    <a:solidFill>
                      <a:srgbClr val="E7E8E9"/>
                    </a:solidFill>
                  </a:tcPr>
                </a:tc>
                <a:tc>
                  <a:txBody>
                    <a:bodyPr/>
                    <a:lstStyle/>
                    <a:p>
                      <a:pPr algn="ctr" rtl="0">
                        <a:lnSpc>
                          <a:spcPct val="90000"/>
                        </a:lnSpc>
                        <a:spcAft>
                          <a:spcPts val="0"/>
                        </a:spcAft>
                      </a:pPr>
                      <a:r>
                        <a:rPr lang="ja-JP" sz="1800" kern="1200">
                          <a:solidFill>
                            <a:schemeClr val="tx2"/>
                          </a:solidFill>
                        </a:rPr>
                        <a:t>151 (2.3)</a:t>
                      </a:r>
                    </a:p>
                  </a:txBody>
                  <a:tcPr marL="89678" marR="89678" marT="28800" marB="28800" anchor="ctr">
                    <a:solidFill>
                      <a:srgbClr val="E7E8E9"/>
                    </a:solidFill>
                  </a:tcPr>
                </a:tc>
                <a:tc>
                  <a:txBody>
                    <a:bodyPr/>
                    <a:lstStyle/>
                    <a:p>
                      <a:pPr algn="ctr" rtl="0">
                        <a:lnSpc>
                          <a:spcPct val="90000"/>
                        </a:lnSpc>
                        <a:spcAft>
                          <a:spcPts val="0"/>
                        </a:spcAft>
                      </a:pPr>
                      <a:r>
                        <a:rPr lang="ja-JP" sz="1800" kern="1200">
                          <a:solidFill>
                            <a:schemeClr val="tx2"/>
                          </a:solidFill>
                        </a:rPr>
                        <a:t>188 (2.9)</a:t>
                      </a:r>
                    </a:p>
                  </a:txBody>
                  <a:tcPr marL="89678" marR="89678" marT="28800" marB="28800" anchor="ctr">
                    <a:solidFill>
                      <a:srgbClr val="E7E8E9"/>
                    </a:solidFill>
                  </a:tcPr>
                </a:tc>
                <a:tc>
                  <a:txBody>
                    <a:bodyPr/>
                    <a:lstStyle/>
                    <a:p>
                      <a:pPr>
                        <a:lnSpc>
                          <a:spcPct val="90000"/>
                        </a:lnSpc>
                      </a:pPr>
                      <a:endParaRPr lang="en-US" sz="1800" kern="1200" dirty="0">
                        <a:solidFill>
                          <a:schemeClr val="tx2"/>
                        </a:solidFill>
                        <a:latin typeface="+mn-lt"/>
                        <a:ea typeface="+mn-ea"/>
                        <a:cs typeface="+mn-cs"/>
                      </a:endParaRPr>
                    </a:p>
                  </a:txBody>
                  <a:tcPr marL="89678" marR="89678" marT="28800" marB="28800" anchor="ctr">
                    <a:solidFill>
                      <a:srgbClr val="E7E8E9"/>
                    </a:solidFill>
                  </a:tcPr>
                </a:tc>
                <a:tc>
                  <a:txBody>
                    <a:bodyPr/>
                    <a:lstStyle/>
                    <a:p>
                      <a:pPr algn="ctr" rtl="0">
                        <a:lnSpc>
                          <a:spcPct val="90000"/>
                        </a:lnSpc>
                        <a:spcAft>
                          <a:spcPts val="0"/>
                        </a:spcAft>
                      </a:pPr>
                      <a:r>
                        <a:rPr lang="ja-JP" sz="1800" kern="1200" dirty="0">
                          <a:solidFill>
                            <a:schemeClr val="tx2"/>
                          </a:solidFill>
                        </a:rPr>
                        <a:t>0.80 </a:t>
                      </a:r>
                      <a:br>
                        <a:rPr lang="en-GB" sz="1800" kern="1200" dirty="0">
                          <a:solidFill>
                            <a:schemeClr val="tx2"/>
                          </a:solidFill>
                        </a:rPr>
                      </a:br>
                      <a:r>
                        <a:rPr lang="ja-JP" sz="1800" kern="1200" dirty="0">
                          <a:solidFill>
                            <a:schemeClr val="tx2"/>
                          </a:solidFill>
                        </a:rPr>
                        <a:t>(0.64</a:t>
                      </a:r>
                      <a:r>
                        <a:rPr lang="en-US" altLang="ja-JP" sz="1800" kern="1200" dirty="0">
                          <a:solidFill>
                            <a:schemeClr val="tx2"/>
                          </a:solidFill>
                        </a:rPr>
                        <a:t>-</a:t>
                      </a:r>
                      <a:r>
                        <a:rPr lang="ja-JP" sz="1800" kern="1200" dirty="0">
                          <a:solidFill>
                            <a:schemeClr val="tx2"/>
                          </a:solidFill>
                        </a:rPr>
                        <a:t>0.99)</a:t>
                      </a:r>
                    </a:p>
                  </a:txBody>
                  <a:tcPr marL="35306" marR="35306" marT="28800" marB="28800" anchor="ctr">
                    <a:solidFill>
                      <a:srgbClr val="E7E8E9"/>
                    </a:solidFill>
                  </a:tcPr>
                </a:tc>
                <a:tc>
                  <a:txBody>
                    <a:bodyPr/>
                    <a:lstStyle/>
                    <a:p>
                      <a:pPr algn="ctr" rtl="0">
                        <a:lnSpc>
                          <a:spcPct val="90000"/>
                        </a:lnSpc>
                        <a:spcAft>
                          <a:spcPts val="0"/>
                        </a:spcAft>
                      </a:pPr>
                      <a:r>
                        <a:rPr lang="ja-JP" sz="1800" kern="1200">
                          <a:solidFill>
                            <a:schemeClr val="tx2"/>
                          </a:solidFill>
                          <a:latin typeface="+mn-lt"/>
                          <a:ea typeface="+mn-ea"/>
                          <a:cs typeface="+mn-cs"/>
                        </a:rPr>
                        <a:t>0.040</a:t>
                      </a:r>
                      <a:r>
                        <a:rPr lang="ja-JP" sz="1800" kern="1200" baseline="30000">
                          <a:solidFill>
                            <a:schemeClr val="tx2"/>
                          </a:solidFill>
                        </a:rPr>
                        <a:t>‡</a:t>
                      </a:r>
                    </a:p>
                  </a:txBody>
                  <a:tcPr marL="35306" marR="35306" marT="28800" marB="28800" anchor="ctr">
                    <a:lnR w="28575" cap="flat" cmpd="sng" algn="ctr">
                      <a:solidFill>
                        <a:srgbClr val="C00000"/>
                      </a:solidFill>
                      <a:prstDash val="solid"/>
                      <a:round/>
                      <a:headEnd type="none" w="med" len="med"/>
                      <a:tailEnd type="none" w="med" len="med"/>
                    </a:lnR>
                    <a:solidFill>
                      <a:srgbClr val="E7E8E9"/>
                    </a:solidFill>
                  </a:tcPr>
                </a:tc>
                <a:extLst>
                  <a:ext uri="{0D108BD9-81ED-4DB2-BD59-A6C34878D82A}">
                    <a16:rowId xmlns:a16="http://schemas.microsoft.com/office/drawing/2014/main" val="3311679446"/>
                  </a:ext>
                </a:extLst>
              </a:tr>
              <a:tr h="551376">
                <a:tc>
                  <a:txBody>
                    <a:bodyPr/>
                    <a:lstStyle/>
                    <a:p>
                      <a:pPr marL="265113" marR="0" lvl="0" indent="0" algn="l" defTabSz="914400" rtl="0" eaLnBrk="1" fontAlgn="auto" latinLnBrk="0" hangingPunct="1">
                        <a:lnSpc>
                          <a:spcPct val="90000"/>
                        </a:lnSpc>
                        <a:spcBef>
                          <a:spcPts val="0"/>
                        </a:spcBef>
                        <a:spcAft>
                          <a:spcPts val="0"/>
                        </a:spcAft>
                        <a:buClrTx/>
                        <a:buSzTx/>
                        <a:buFontTx/>
                        <a:buNone/>
                        <a:tabLst/>
                        <a:defRPr/>
                      </a:pPr>
                      <a:r>
                        <a:rPr lang="ja-JP" sz="1800" kern="1200" dirty="0">
                          <a:solidFill>
                            <a:srgbClr val="000000"/>
                          </a:solidFill>
                        </a:rPr>
                        <a:t>eGFR &lt;15 ml/min/1.73 m</a:t>
                      </a:r>
                      <a:r>
                        <a:rPr lang="ja-JP" sz="1800" kern="1200" baseline="30000" dirty="0">
                          <a:solidFill>
                            <a:srgbClr val="000000"/>
                          </a:solidFill>
                        </a:rPr>
                        <a:t>2</a:t>
                      </a:r>
                      <a:r>
                        <a:rPr lang="ja-JP" sz="1800" kern="1200" baseline="30000" dirty="0">
                          <a:solidFill>
                            <a:srgbClr val="000000"/>
                          </a:solidFill>
                          <a:latin typeface="+mn-lt"/>
                          <a:ea typeface="+mn-ea"/>
                          <a:cs typeface="+mn-cs"/>
                        </a:rPr>
                        <a:t>¶</a:t>
                      </a:r>
                    </a:p>
                  </a:txBody>
                  <a:tcPr marL="89678" marR="89678" marT="28800" marB="28800" anchor="ctr">
                    <a:lnL w="28575" cap="flat" cmpd="sng" algn="ctr">
                      <a:solidFill>
                        <a:srgbClr val="C00000"/>
                      </a:solidFill>
                      <a:prstDash val="solid"/>
                      <a:round/>
                      <a:headEnd type="none" w="med" len="med"/>
                      <a:tailEnd type="none" w="med" len="med"/>
                    </a:lnL>
                    <a:solidFill>
                      <a:srgbClr val="E7E8E9"/>
                    </a:solidFill>
                  </a:tcPr>
                </a:tc>
                <a:tc>
                  <a:txBody>
                    <a:bodyPr/>
                    <a:lstStyle/>
                    <a:p>
                      <a:pPr algn="ctr" rtl="0">
                        <a:lnSpc>
                          <a:spcPct val="90000"/>
                        </a:lnSpc>
                        <a:spcAft>
                          <a:spcPts val="0"/>
                        </a:spcAft>
                      </a:pPr>
                      <a:r>
                        <a:rPr lang="ja-JP" sz="1800" kern="1200">
                          <a:solidFill>
                            <a:schemeClr val="tx2"/>
                          </a:solidFill>
                        </a:rPr>
                        <a:t>195 (3.0)</a:t>
                      </a:r>
                    </a:p>
                  </a:txBody>
                  <a:tcPr marL="89678" marR="89678" marT="28800" marB="28800" anchor="ctr">
                    <a:solidFill>
                      <a:srgbClr val="E7E8E9"/>
                    </a:solidFill>
                  </a:tcPr>
                </a:tc>
                <a:tc>
                  <a:txBody>
                    <a:bodyPr/>
                    <a:lstStyle/>
                    <a:p>
                      <a:pPr algn="ctr" rtl="0">
                        <a:lnSpc>
                          <a:spcPct val="90000"/>
                        </a:lnSpc>
                        <a:spcAft>
                          <a:spcPts val="0"/>
                        </a:spcAft>
                      </a:pPr>
                      <a:r>
                        <a:rPr lang="ja-JP" sz="1800" kern="1200">
                          <a:solidFill>
                            <a:schemeClr val="tx2"/>
                          </a:solidFill>
                        </a:rPr>
                        <a:t>237 (3.6)</a:t>
                      </a:r>
                    </a:p>
                  </a:txBody>
                  <a:tcPr marL="89678" marR="89678" marT="28800" marB="28800" anchor="ctr">
                    <a:solidFill>
                      <a:srgbClr val="E7E8E9"/>
                    </a:solidFill>
                  </a:tcPr>
                </a:tc>
                <a:tc>
                  <a:txBody>
                    <a:bodyPr/>
                    <a:lstStyle/>
                    <a:p>
                      <a:pPr>
                        <a:lnSpc>
                          <a:spcPct val="90000"/>
                        </a:lnSpc>
                      </a:pPr>
                      <a:endParaRPr lang="en-US" sz="1800" kern="1200" dirty="0">
                        <a:solidFill>
                          <a:schemeClr val="tx2"/>
                        </a:solidFill>
                        <a:latin typeface="+mn-lt"/>
                        <a:ea typeface="+mn-ea"/>
                        <a:cs typeface="+mn-cs"/>
                      </a:endParaRPr>
                    </a:p>
                  </a:txBody>
                  <a:tcPr marL="89678" marR="89678" marT="28800" marB="28800" anchor="ctr">
                    <a:solidFill>
                      <a:srgbClr val="E7E8E9"/>
                    </a:solidFill>
                  </a:tcPr>
                </a:tc>
                <a:tc>
                  <a:txBody>
                    <a:bodyPr/>
                    <a:lstStyle/>
                    <a:p>
                      <a:pPr algn="ctr" rtl="0">
                        <a:lnSpc>
                          <a:spcPct val="90000"/>
                        </a:lnSpc>
                        <a:spcAft>
                          <a:spcPts val="0"/>
                        </a:spcAft>
                      </a:pPr>
                      <a:r>
                        <a:rPr lang="ja-JP" sz="1800" kern="1200" dirty="0">
                          <a:solidFill>
                            <a:schemeClr val="tx2"/>
                          </a:solidFill>
                        </a:rPr>
                        <a:t>0.81 </a:t>
                      </a:r>
                      <a:br>
                        <a:rPr lang="en-GB" sz="1800" kern="1200" dirty="0">
                          <a:solidFill>
                            <a:schemeClr val="tx2"/>
                          </a:solidFill>
                        </a:rPr>
                      </a:br>
                      <a:r>
                        <a:rPr lang="ja-JP" sz="1800" kern="1200" dirty="0">
                          <a:solidFill>
                            <a:schemeClr val="tx2"/>
                          </a:solidFill>
                        </a:rPr>
                        <a:t>(0.67</a:t>
                      </a:r>
                      <a:r>
                        <a:rPr lang="en-US" altLang="ja-JP" sz="1800" kern="1200" dirty="0">
                          <a:solidFill>
                            <a:schemeClr val="tx2"/>
                          </a:solidFill>
                        </a:rPr>
                        <a:t>-</a:t>
                      </a:r>
                      <a:r>
                        <a:rPr lang="ja-JP" sz="1800" kern="1200" dirty="0">
                          <a:solidFill>
                            <a:schemeClr val="tx2"/>
                          </a:solidFill>
                        </a:rPr>
                        <a:t>0.98)</a:t>
                      </a:r>
                    </a:p>
                  </a:txBody>
                  <a:tcPr marL="35306" marR="35306" marT="28800" marB="28800" anchor="ctr">
                    <a:solidFill>
                      <a:srgbClr val="E7E8E9"/>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sz="1800" kern="1200">
                          <a:solidFill>
                            <a:schemeClr val="tx2"/>
                          </a:solidFill>
                          <a:latin typeface="+mn-lt"/>
                          <a:ea typeface="+mn-ea"/>
                          <a:cs typeface="+mn-cs"/>
                        </a:rPr>
                        <a:t>0.026</a:t>
                      </a:r>
                      <a:r>
                        <a:rPr lang="ja-JP" sz="1800" kern="1200" baseline="30000">
                          <a:solidFill>
                            <a:schemeClr val="tx2"/>
                          </a:solidFill>
                        </a:rPr>
                        <a:t>‡</a:t>
                      </a:r>
                    </a:p>
                  </a:txBody>
                  <a:tcPr marL="35306" marR="35306" marT="28800" marB="28800" anchor="ctr">
                    <a:lnR w="28575" cap="flat" cmpd="sng" algn="ctr">
                      <a:solidFill>
                        <a:srgbClr val="C00000"/>
                      </a:solidFill>
                      <a:prstDash val="solid"/>
                      <a:round/>
                      <a:headEnd type="none" w="med" len="med"/>
                      <a:tailEnd type="none" w="med" len="med"/>
                    </a:lnR>
                    <a:solidFill>
                      <a:srgbClr val="E7E8E9"/>
                    </a:solidFill>
                  </a:tcPr>
                </a:tc>
                <a:extLst>
                  <a:ext uri="{0D108BD9-81ED-4DB2-BD59-A6C34878D82A}">
                    <a16:rowId xmlns:a16="http://schemas.microsoft.com/office/drawing/2014/main" val="3832388328"/>
                  </a:ext>
                </a:extLst>
              </a:tr>
              <a:tr h="551376">
                <a:tc>
                  <a:txBody>
                    <a:bodyPr/>
                    <a:lstStyle/>
                    <a:p>
                      <a:pPr marL="92075" marR="0" lvl="0" indent="0" algn="l" defTabSz="914400" rtl="0" eaLnBrk="1" fontAlgn="auto" latinLnBrk="0" hangingPunct="1">
                        <a:lnSpc>
                          <a:spcPct val="90000"/>
                        </a:lnSpc>
                        <a:spcBef>
                          <a:spcPts val="0"/>
                        </a:spcBef>
                        <a:spcAft>
                          <a:spcPts val="0"/>
                        </a:spcAft>
                        <a:buClrTx/>
                        <a:buSzTx/>
                        <a:buFontTx/>
                        <a:buNone/>
                        <a:tabLst/>
                        <a:defRPr/>
                      </a:pPr>
                      <a:r>
                        <a:rPr lang="ja-JP" sz="1800" kern="1200" dirty="0">
                          <a:solidFill>
                            <a:srgbClr val="000000"/>
                          </a:solidFill>
                        </a:rPr>
                        <a:t>ベースラインから57%</a:t>
                      </a:r>
                      <a:endParaRPr lang="en-US" altLang="ja-JP" sz="1800" kern="1200" dirty="0">
                        <a:solidFill>
                          <a:srgbClr val="000000"/>
                        </a:solidFill>
                      </a:endParaRPr>
                    </a:p>
                    <a:p>
                      <a:pPr marL="92075" marR="0" lvl="0" indent="0" algn="l" defTabSz="914400" rtl="0" eaLnBrk="1" fontAlgn="auto" latinLnBrk="0" hangingPunct="1">
                        <a:lnSpc>
                          <a:spcPct val="90000"/>
                        </a:lnSpc>
                        <a:spcBef>
                          <a:spcPts val="0"/>
                        </a:spcBef>
                        <a:spcAft>
                          <a:spcPts val="0"/>
                        </a:spcAft>
                        <a:buClrTx/>
                        <a:buSzTx/>
                        <a:buFontTx/>
                        <a:buNone/>
                        <a:tabLst/>
                        <a:defRPr/>
                      </a:pPr>
                      <a:r>
                        <a:rPr lang="ja-JP" sz="1800" kern="1200" dirty="0">
                          <a:solidFill>
                            <a:srgbClr val="000000"/>
                          </a:solidFill>
                        </a:rPr>
                        <a:t>以上のeGFR 低下</a:t>
                      </a:r>
                      <a:r>
                        <a:rPr lang="ja-JP" sz="1800" kern="1200" baseline="30000" dirty="0">
                          <a:solidFill>
                            <a:srgbClr val="000000"/>
                          </a:solidFill>
                          <a:latin typeface="+mn-lt"/>
                          <a:ea typeface="+mn-ea"/>
                          <a:cs typeface="+mn-cs"/>
                        </a:rPr>
                        <a:t>¶</a:t>
                      </a:r>
                    </a:p>
                  </a:txBody>
                  <a:tcPr marL="89678" marR="89678" marT="28800" marB="28800" anchor="ctr">
                    <a:lnL w="28575" cap="flat" cmpd="sng" algn="ctr">
                      <a:solidFill>
                        <a:srgbClr val="C00000"/>
                      </a:solidFill>
                      <a:prstDash val="solid"/>
                      <a:round/>
                      <a:headEnd type="none" w="med" len="med"/>
                      <a:tailEnd type="none" w="med" len="med"/>
                    </a:lnL>
                    <a:lnB w="28575" cap="flat" cmpd="sng" algn="ctr">
                      <a:solidFill>
                        <a:srgbClr val="C00000"/>
                      </a:solidFill>
                      <a:prstDash val="solid"/>
                      <a:round/>
                      <a:headEnd type="none" w="med" len="med"/>
                      <a:tailEnd type="none" w="med" len="med"/>
                    </a:lnB>
                    <a:solidFill>
                      <a:srgbClr val="CCCED0"/>
                    </a:solidFill>
                  </a:tcPr>
                </a:tc>
                <a:tc>
                  <a:txBody>
                    <a:bodyPr/>
                    <a:lstStyle/>
                    <a:p>
                      <a:pPr algn="ctr" rtl="0">
                        <a:lnSpc>
                          <a:spcPct val="90000"/>
                        </a:lnSpc>
                        <a:spcAft>
                          <a:spcPts val="0"/>
                        </a:spcAft>
                      </a:pPr>
                      <a:r>
                        <a:rPr lang="ja-JP" sz="1800" kern="1200">
                          <a:solidFill>
                            <a:schemeClr val="tx2"/>
                          </a:solidFill>
                        </a:rPr>
                        <a:t>257 (3.9)</a:t>
                      </a:r>
                    </a:p>
                  </a:txBody>
                  <a:tcPr marL="89678" marR="89678" marT="28800" marB="28800" anchor="ctr">
                    <a:lnB w="28575" cap="flat" cmpd="sng" algn="ctr">
                      <a:solidFill>
                        <a:srgbClr val="C00000"/>
                      </a:solidFill>
                      <a:prstDash val="solid"/>
                      <a:round/>
                      <a:headEnd type="none" w="med" len="med"/>
                      <a:tailEnd type="none" w="med" len="med"/>
                    </a:lnB>
                    <a:solidFill>
                      <a:srgbClr val="CCCED0"/>
                    </a:solidFill>
                  </a:tcPr>
                </a:tc>
                <a:tc>
                  <a:txBody>
                    <a:bodyPr/>
                    <a:lstStyle/>
                    <a:p>
                      <a:pPr algn="ctr" rtl="0">
                        <a:lnSpc>
                          <a:spcPct val="90000"/>
                        </a:lnSpc>
                        <a:spcAft>
                          <a:spcPts val="0"/>
                        </a:spcAft>
                      </a:pPr>
                      <a:r>
                        <a:rPr lang="ja-JP" sz="1800" kern="1200">
                          <a:solidFill>
                            <a:schemeClr val="tx2"/>
                          </a:solidFill>
                        </a:rPr>
                        <a:t>361 (5.5)</a:t>
                      </a:r>
                    </a:p>
                  </a:txBody>
                  <a:tcPr marL="89678" marR="89678" marT="28800" marB="28800" anchor="ctr">
                    <a:lnB w="28575" cap="flat" cmpd="sng" algn="ctr">
                      <a:solidFill>
                        <a:srgbClr val="C00000"/>
                      </a:solidFill>
                      <a:prstDash val="solid"/>
                      <a:round/>
                      <a:headEnd type="none" w="med" len="med"/>
                      <a:tailEnd type="none" w="med" len="med"/>
                    </a:lnB>
                    <a:solidFill>
                      <a:srgbClr val="CCCED0"/>
                    </a:solidFill>
                  </a:tcPr>
                </a:tc>
                <a:tc>
                  <a:txBody>
                    <a:bodyPr/>
                    <a:lstStyle/>
                    <a:p>
                      <a:pPr>
                        <a:lnSpc>
                          <a:spcPct val="90000"/>
                        </a:lnSpc>
                      </a:pPr>
                      <a:endParaRPr lang="en-US" sz="1800" kern="1200" dirty="0">
                        <a:solidFill>
                          <a:schemeClr val="tx2"/>
                        </a:solidFill>
                        <a:latin typeface="+mn-lt"/>
                        <a:ea typeface="+mn-ea"/>
                        <a:cs typeface="+mn-cs"/>
                      </a:endParaRPr>
                    </a:p>
                  </a:txBody>
                  <a:tcPr marL="89678" marR="89678" marT="28800" marB="28800" anchor="ctr">
                    <a:lnB w="28575" cap="flat" cmpd="sng" algn="ctr">
                      <a:solidFill>
                        <a:srgbClr val="C00000"/>
                      </a:solidFill>
                      <a:prstDash val="solid"/>
                      <a:round/>
                      <a:headEnd type="none" w="med" len="med"/>
                      <a:tailEnd type="none" w="med" len="med"/>
                    </a:lnB>
                    <a:solidFill>
                      <a:srgbClr val="CCCED0"/>
                    </a:solidFill>
                  </a:tcPr>
                </a:tc>
                <a:tc>
                  <a:txBody>
                    <a:bodyPr/>
                    <a:lstStyle/>
                    <a:p>
                      <a:pPr algn="ctr" rtl="0">
                        <a:lnSpc>
                          <a:spcPct val="90000"/>
                        </a:lnSpc>
                        <a:spcAft>
                          <a:spcPts val="0"/>
                        </a:spcAft>
                      </a:pPr>
                      <a:r>
                        <a:rPr lang="ja-JP" sz="1800" kern="1200" dirty="0">
                          <a:solidFill>
                            <a:schemeClr val="tx2"/>
                          </a:solidFill>
                        </a:rPr>
                        <a:t>0.70 </a:t>
                      </a:r>
                      <a:br>
                        <a:rPr lang="en-GB" sz="1800" kern="1200" dirty="0">
                          <a:solidFill>
                            <a:schemeClr val="tx2"/>
                          </a:solidFill>
                        </a:rPr>
                      </a:br>
                      <a:r>
                        <a:rPr lang="ja-JP" sz="1800" kern="1200" dirty="0">
                          <a:solidFill>
                            <a:schemeClr val="tx2"/>
                          </a:solidFill>
                        </a:rPr>
                        <a:t>(0.60</a:t>
                      </a:r>
                      <a:r>
                        <a:rPr lang="en-US" altLang="ja-JP" sz="1800" kern="1200" dirty="0">
                          <a:solidFill>
                            <a:schemeClr val="tx2"/>
                          </a:solidFill>
                        </a:rPr>
                        <a:t>-</a:t>
                      </a:r>
                      <a:r>
                        <a:rPr lang="ja-JP" sz="1800" kern="1200" dirty="0">
                          <a:solidFill>
                            <a:schemeClr val="tx2"/>
                          </a:solidFill>
                        </a:rPr>
                        <a:t>0.83)</a:t>
                      </a:r>
                    </a:p>
                  </a:txBody>
                  <a:tcPr marL="35306" marR="35306" marT="28800" marB="28800" anchor="ctr">
                    <a:lnB w="28575" cap="flat" cmpd="sng" algn="ctr">
                      <a:solidFill>
                        <a:srgbClr val="C00000"/>
                      </a:solidFill>
                      <a:prstDash val="solid"/>
                      <a:round/>
                      <a:headEnd type="none" w="med" len="med"/>
                      <a:tailEnd type="none" w="med" len="med"/>
                    </a:lnB>
                    <a:solidFill>
                      <a:srgbClr val="CCCED0"/>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sz="1800" kern="1200">
                          <a:solidFill>
                            <a:schemeClr val="tx2"/>
                          </a:solidFill>
                          <a:latin typeface="+mn-lt"/>
                          <a:ea typeface="+mn-ea"/>
                          <a:cs typeface="+mn-cs"/>
                        </a:rPr>
                        <a:t>&lt;0.0001</a:t>
                      </a:r>
                    </a:p>
                  </a:txBody>
                  <a:tcPr marL="35306" marR="35306" marT="28800" marB="28800" anchor="ctr">
                    <a:lnR w="28575" cap="flat" cmpd="sng" algn="ctr">
                      <a:solidFill>
                        <a:srgbClr val="C00000"/>
                      </a:solidFill>
                      <a:prstDash val="solid"/>
                      <a:round/>
                      <a:headEnd type="none" w="med" len="med"/>
                      <a:tailEnd type="none" w="med" len="med"/>
                    </a:lnR>
                    <a:lnB w="28575" cap="flat" cmpd="sng" algn="ctr">
                      <a:solidFill>
                        <a:srgbClr val="C00000"/>
                      </a:solidFill>
                      <a:prstDash val="solid"/>
                      <a:round/>
                      <a:headEnd type="none" w="med" len="med"/>
                      <a:tailEnd type="none" w="med" len="med"/>
                    </a:lnB>
                    <a:solidFill>
                      <a:srgbClr val="CCCED0"/>
                    </a:solidFill>
                  </a:tcPr>
                </a:tc>
                <a:extLst>
                  <a:ext uri="{0D108BD9-81ED-4DB2-BD59-A6C34878D82A}">
                    <a16:rowId xmlns:a16="http://schemas.microsoft.com/office/drawing/2014/main" val="344183111"/>
                  </a:ext>
                </a:extLst>
              </a:tr>
              <a:tr h="551376">
                <a:tc>
                  <a:txBody>
                    <a:bodyPr/>
                    <a:lstStyle/>
                    <a:p>
                      <a:pPr marL="0" marR="0" lvl="0" indent="92075" algn="l" defTabSz="914400" rtl="0" eaLnBrk="1" fontAlgn="auto" latinLnBrk="0" hangingPunct="1">
                        <a:lnSpc>
                          <a:spcPct val="90000"/>
                        </a:lnSpc>
                        <a:spcBef>
                          <a:spcPts val="0"/>
                        </a:spcBef>
                        <a:spcAft>
                          <a:spcPts val="0"/>
                        </a:spcAft>
                        <a:buClrTx/>
                        <a:buSzTx/>
                        <a:buFontTx/>
                        <a:buNone/>
                        <a:tabLst/>
                        <a:defRPr/>
                      </a:pPr>
                      <a:r>
                        <a:rPr lang="ja-JP" altLang="en-US" sz="1800" kern="1200" dirty="0">
                          <a:solidFill>
                            <a:srgbClr val="000000"/>
                          </a:solidFill>
                        </a:rPr>
                        <a:t>腎臓死</a:t>
                      </a:r>
                      <a:endParaRPr lang="ja-JP" sz="1800" kern="1200" dirty="0">
                        <a:solidFill>
                          <a:srgbClr val="000000"/>
                        </a:solidFill>
                      </a:endParaRPr>
                    </a:p>
                  </a:txBody>
                  <a:tcPr marL="89678" marR="89678" marT="28800" marB="28800" anchor="ctr">
                    <a:lnT w="28575" cap="flat" cmpd="sng" algn="ctr">
                      <a:solidFill>
                        <a:srgbClr val="C00000"/>
                      </a:solidFill>
                      <a:prstDash val="solid"/>
                      <a:round/>
                      <a:headEnd type="none" w="med" len="med"/>
                      <a:tailEnd type="none" w="med" len="med"/>
                    </a:lnT>
                    <a:solidFill>
                      <a:srgbClr val="E7E8E9"/>
                    </a:solidFill>
                  </a:tcPr>
                </a:tc>
                <a:tc>
                  <a:txBody>
                    <a:bodyPr/>
                    <a:lstStyle/>
                    <a:p>
                      <a:pPr algn="ctr" rtl="0">
                        <a:lnSpc>
                          <a:spcPct val="90000"/>
                        </a:lnSpc>
                        <a:spcAft>
                          <a:spcPts val="0"/>
                        </a:spcAft>
                      </a:pPr>
                      <a:r>
                        <a:rPr lang="ja-JP" sz="1800" kern="1200">
                          <a:solidFill>
                            <a:schemeClr val="tx2"/>
                          </a:solidFill>
                        </a:rPr>
                        <a:t>2 (&lt;0.1)</a:t>
                      </a:r>
                    </a:p>
                  </a:txBody>
                  <a:tcPr marL="89678" marR="89678" marT="28800" marB="28800" anchor="ctr">
                    <a:lnT w="28575" cap="flat" cmpd="sng" algn="ctr">
                      <a:solidFill>
                        <a:srgbClr val="C00000"/>
                      </a:solidFill>
                      <a:prstDash val="solid"/>
                      <a:round/>
                      <a:headEnd type="none" w="med" len="med"/>
                      <a:tailEnd type="none" w="med" len="med"/>
                    </a:lnT>
                    <a:solidFill>
                      <a:srgbClr val="E7E8E9"/>
                    </a:solidFill>
                  </a:tcPr>
                </a:tc>
                <a:tc>
                  <a:txBody>
                    <a:bodyPr/>
                    <a:lstStyle/>
                    <a:p>
                      <a:pPr algn="ctr" rtl="0">
                        <a:lnSpc>
                          <a:spcPct val="90000"/>
                        </a:lnSpc>
                        <a:spcAft>
                          <a:spcPts val="0"/>
                        </a:spcAft>
                      </a:pPr>
                      <a:r>
                        <a:rPr lang="ja-JP" sz="1800" kern="1200">
                          <a:solidFill>
                            <a:schemeClr val="tx2"/>
                          </a:solidFill>
                        </a:rPr>
                        <a:t>4 (&lt;0.1)</a:t>
                      </a:r>
                    </a:p>
                  </a:txBody>
                  <a:tcPr marL="89678" marR="89678" marT="28800" marB="28800" anchor="ctr">
                    <a:lnT w="28575" cap="flat" cmpd="sng" algn="ctr">
                      <a:solidFill>
                        <a:srgbClr val="C00000"/>
                      </a:solidFill>
                      <a:prstDash val="solid"/>
                      <a:round/>
                      <a:headEnd type="none" w="med" len="med"/>
                      <a:tailEnd type="none" w="med" len="med"/>
                    </a:lnT>
                    <a:solidFill>
                      <a:srgbClr val="E7E8E9"/>
                    </a:solidFill>
                  </a:tcPr>
                </a:tc>
                <a:tc>
                  <a:txBody>
                    <a:bodyPr/>
                    <a:lstStyle/>
                    <a:p>
                      <a:pPr>
                        <a:lnSpc>
                          <a:spcPct val="90000"/>
                        </a:lnSpc>
                      </a:pPr>
                      <a:endParaRPr lang="en-US" sz="1800" kern="1200" dirty="0">
                        <a:solidFill>
                          <a:schemeClr val="tx2"/>
                        </a:solidFill>
                        <a:latin typeface="+mn-lt"/>
                        <a:ea typeface="+mn-ea"/>
                        <a:cs typeface="+mn-cs"/>
                      </a:endParaRPr>
                    </a:p>
                  </a:txBody>
                  <a:tcPr marL="89678" marR="89678" marT="28800" marB="28800" anchor="ctr">
                    <a:lnT w="28575" cap="flat" cmpd="sng" algn="ctr">
                      <a:solidFill>
                        <a:srgbClr val="C00000"/>
                      </a:solidFill>
                      <a:prstDash val="solid"/>
                      <a:round/>
                      <a:headEnd type="none" w="med" len="med"/>
                      <a:tailEnd type="none" w="med" len="med"/>
                    </a:lnT>
                    <a:solidFill>
                      <a:srgbClr val="E7E8E9"/>
                    </a:solidFill>
                  </a:tcPr>
                </a:tc>
                <a:tc>
                  <a:txBody>
                    <a:bodyPr/>
                    <a:lstStyle/>
                    <a:p>
                      <a:pPr algn="ctr" rtl="0">
                        <a:lnSpc>
                          <a:spcPct val="90000"/>
                        </a:lnSpc>
                        <a:spcAft>
                          <a:spcPts val="0"/>
                        </a:spcAft>
                      </a:pPr>
                      <a:r>
                        <a:rPr lang="ja-JP" sz="1800" kern="1200" dirty="0">
                          <a:solidFill>
                            <a:schemeClr val="tx2"/>
                          </a:solidFill>
                        </a:rPr>
                        <a:t>0.53 </a:t>
                      </a:r>
                      <a:br>
                        <a:rPr lang="en-GB" sz="1800" kern="1200" dirty="0">
                          <a:solidFill>
                            <a:schemeClr val="tx2"/>
                          </a:solidFill>
                        </a:rPr>
                      </a:br>
                      <a:r>
                        <a:rPr lang="ja-JP" sz="1800" kern="1200" dirty="0">
                          <a:solidFill>
                            <a:schemeClr val="tx2"/>
                          </a:solidFill>
                        </a:rPr>
                        <a:t>(0.10</a:t>
                      </a:r>
                      <a:r>
                        <a:rPr lang="en-US" altLang="ja-JP" sz="1800" kern="1200" dirty="0">
                          <a:solidFill>
                            <a:schemeClr val="tx2"/>
                          </a:solidFill>
                        </a:rPr>
                        <a:t>-</a:t>
                      </a:r>
                      <a:r>
                        <a:rPr lang="ja-JP" sz="1800" kern="1200" dirty="0">
                          <a:solidFill>
                            <a:schemeClr val="tx2"/>
                          </a:solidFill>
                        </a:rPr>
                        <a:t>2.91)</a:t>
                      </a:r>
                    </a:p>
                  </a:txBody>
                  <a:tcPr marL="35306" marR="35306" marT="28800" marB="28800" anchor="ctr">
                    <a:lnT w="28575" cap="flat" cmpd="sng" algn="ctr">
                      <a:solidFill>
                        <a:srgbClr val="C00000"/>
                      </a:solidFill>
                      <a:prstDash val="solid"/>
                      <a:round/>
                      <a:headEnd type="none" w="med" len="med"/>
                      <a:tailEnd type="none" w="med" len="med"/>
                    </a:lnT>
                    <a:solidFill>
                      <a:srgbClr val="E7E8E9"/>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sz="1800" kern="1200" dirty="0">
                          <a:solidFill>
                            <a:schemeClr val="tx2"/>
                          </a:solidFill>
                        </a:rPr>
                        <a:t>–</a:t>
                      </a:r>
                    </a:p>
                  </a:txBody>
                  <a:tcPr marL="35306" marR="35306" marT="28800" marB="28800" anchor="ctr">
                    <a:lnT w="28575" cap="flat" cmpd="sng" algn="ctr">
                      <a:solidFill>
                        <a:srgbClr val="C00000"/>
                      </a:solidFill>
                      <a:prstDash val="solid"/>
                      <a:round/>
                      <a:headEnd type="none" w="med" len="med"/>
                      <a:tailEnd type="none" w="med" len="med"/>
                    </a:lnT>
                    <a:solidFill>
                      <a:srgbClr val="E7E8E9"/>
                    </a:solidFill>
                  </a:tcPr>
                </a:tc>
                <a:extLst>
                  <a:ext uri="{0D108BD9-81ED-4DB2-BD59-A6C34878D82A}">
                    <a16:rowId xmlns:a16="http://schemas.microsoft.com/office/drawing/2014/main" val="82953832"/>
                  </a:ext>
                </a:extLst>
              </a:tr>
            </a:tbl>
          </a:graphicData>
        </a:graphic>
      </p:graphicFrame>
      <p:grpSp>
        <p:nvGrpSpPr>
          <p:cNvPr id="15" name="Group 14">
            <a:extLst>
              <a:ext uri="{FF2B5EF4-FFF2-40B4-BE49-F238E27FC236}">
                <a16:creationId xmlns:a16="http://schemas.microsoft.com/office/drawing/2014/main" id="{134666A1-CF38-4554-B9E5-F7392CDF0059}"/>
              </a:ext>
            </a:extLst>
          </p:cNvPr>
          <p:cNvGrpSpPr/>
          <p:nvPr/>
        </p:nvGrpSpPr>
        <p:grpSpPr>
          <a:xfrm>
            <a:off x="5435190" y="6016674"/>
            <a:ext cx="4159945" cy="352816"/>
            <a:chOff x="5367199" y="5020211"/>
            <a:chExt cx="5063108" cy="352816"/>
          </a:xfrm>
        </p:grpSpPr>
        <p:sp>
          <p:nvSpPr>
            <p:cNvPr id="16" name="TextBox 15">
              <a:extLst>
                <a:ext uri="{FF2B5EF4-FFF2-40B4-BE49-F238E27FC236}">
                  <a16:creationId xmlns:a16="http://schemas.microsoft.com/office/drawing/2014/main" id="{A4B4411D-400C-465F-B938-848CF5DCF191}"/>
                </a:ext>
              </a:extLst>
            </p:cNvPr>
            <p:cNvSpPr txBox="1"/>
            <p:nvPr/>
          </p:nvSpPr>
          <p:spPr>
            <a:xfrm>
              <a:off x="5367199" y="5021501"/>
              <a:ext cx="2754838" cy="338554"/>
            </a:xfrm>
            <a:prstGeom prst="rect">
              <a:avLst/>
            </a:prstGeom>
            <a:ln>
              <a:noFill/>
            </a:ln>
          </p:spPr>
          <p:txBody>
            <a:bodyPr vert="horz" wrap="square" lIns="91440" tIns="45720" rIns="91440" bIns="45720" rtlCol="0">
              <a:spAutoFit/>
            </a:bodyPr>
            <a:lstStyle/>
            <a:p>
              <a:pPr marL="0" marR="0" lvl="0" indent="0" algn="r" defTabSz="609585" rtl="0" eaLnBrk="0" fontAlgn="base" latinLnBrk="0" hangingPunct="0">
                <a:spcBef>
                  <a:spcPts val="600"/>
                </a:spcBef>
                <a:spcAft>
                  <a:spcPct val="0"/>
                </a:spcAft>
                <a:buClrTx/>
                <a:buSzTx/>
                <a:buFontTx/>
                <a:buNone/>
                <a:tabLst/>
                <a:defRPr/>
              </a:pPr>
              <a:r>
                <a:rPr lang="en-US" altLang="ja-JP" sz="1600" b="1" dirty="0" err="1">
                  <a:solidFill>
                    <a:srgbClr val="000000"/>
                  </a:solidFill>
                  <a:latin typeface="Arial" panose="020B0604020202020204"/>
                </a:rPr>
                <a:t>Finerenone</a:t>
              </a:r>
              <a:r>
                <a:rPr kumimoji="0" lang="ja-JP" altLang="en-US" sz="1600" b="1" i="0" u="none" strike="noStrike" kern="1200" cap="none" normalizeH="0" baseline="0" dirty="0">
                  <a:ln>
                    <a:noFill/>
                  </a:ln>
                  <a:solidFill>
                    <a:srgbClr val="000000"/>
                  </a:solidFill>
                  <a:effectLst/>
                  <a:uLnTx/>
                  <a:uFillTx/>
                  <a:latin typeface="Arial" panose="020B0604020202020204"/>
                  <a:ea typeface="MS PGothic" charset="0"/>
                </a:rPr>
                <a:t>優位</a:t>
              </a:r>
              <a:endParaRPr kumimoji="0" lang="ja-JP" sz="1600" b="1" i="0" u="none" strike="noStrike" kern="1200" cap="none" normalizeH="0" baseline="0" dirty="0">
                <a:ln>
                  <a:noFill/>
                </a:ln>
                <a:solidFill>
                  <a:srgbClr val="000000"/>
                </a:solidFill>
                <a:effectLst/>
                <a:uLnTx/>
                <a:uFillTx/>
                <a:latin typeface="Arial" panose="020B0604020202020204"/>
                <a:ea typeface="MS PGothic" charset="0"/>
              </a:endParaRPr>
            </a:p>
          </p:txBody>
        </p:sp>
        <p:sp>
          <p:nvSpPr>
            <p:cNvPr id="17" name="TextBox 16">
              <a:extLst>
                <a:ext uri="{FF2B5EF4-FFF2-40B4-BE49-F238E27FC236}">
                  <a16:creationId xmlns:a16="http://schemas.microsoft.com/office/drawing/2014/main" id="{AF95A620-D2D4-41B3-8E14-60663A461CEB}"/>
                </a:ext>
              </a:extLst>
            </p:cNvPr>
            <p:cNvSpPr txBox="1"/>
            <p:nvPr/>
          </p:nvSpPr>
          <p:spPr>
            <a:xfrm>
              <a:off x="8100091" y="5034473"/>
              <a:ext cx="2330216" cy="338554"/>
            </a:xfrm>
            <a:prstGeom prst="rect">
              <a:avLst/>
            </a:prstGeom>
            <a:ln>
              <a:noFill/>
            </a:ln>
          </p:spPr>
          <p:txBody>
            <a:bodyPr vert="horz" wrap="square" lIns="91440" tIns="45720" rIns="91440" bIns="45720" rtlCol="0">
              <a:spAutoFit/>
            </a:bodyPr>
            <a:lstStyle/>
            <a:p>
              <a:pPr marL="0" marR="0" lvl="0" indent="0" algn="l" defTabSz="609585" rtl="0" eaLnBrk="0" fontAlgn="base" latinLnBrk="0" hangingPunct="0">
                <a:spcBef>
                  <a:spcPts val="600"/>
                </a:spcBef>
                <a:spcAft>
                  <a:spcPct val="0"/>
                </a:spcAft>
                <a:buClrTx/>
                <a:buSzTx/>
                <a:buFontTx/>
                <a:buNone/>
                <a:tabLst/>
                <a:defRPr/>
              </a:pPr>
              <a:r>
                <a:rPr kumimoji="0" lang="ja-JP" sz="1600" b="1" i="0" u="none" strike="noStrike" kern="1200" cap="none" normalizeH="0" baseline="0" dirty="0">
                  <a:ln>
                    <a:noFill/>
                  </a:ln>
                  <a:solidFill>
                    <a:srgbClr val="000000"/>
                  </a:solidFill>
                  <a:effectLst/>
                  <a:uLnTx/>
                  <a:uFillTx/>
                  <a:latin typeface="Arial" panose="020B0604020202020204"/>
                  <a:ea typeface="MS PGothic" charset="0"/>
                </a:rPr>
                <a:t>プラセボ</a:t>
              </a:r>
              <a:r>
                <a:rPr lang="ja-JP" altLang="en-US" sz="1600" b="1" dirty="0">
                  <a:solidFill>
                    <a:srgbClr val="000000"/>
                  </a:solidFill>
                  <a:latin typeface="Arial" panose="020B0604020202020204"/>
                </a:rPr>
                <a:t>優位</a:t>
              </a:r>
              <a:endParaRPr kumimoji="0" lang="ja-JP" sz="1600" b="1" i="0" u="none" strike="noStrike" kern="1200" cap="none" normalizeH="0" baseline="0" dirty="0">
                <a:ln>
                  <a:noFill/>
                </a:ln>
                <a:solidFill>
                  <a:srgbClr val="000000"/>
                </a:solidFill>
                <a:effectLst/>
                <a:uLnTx/>
                <a:uFillTx/>
                <a:latin typeface="Arial" panose="020B0604020202020204"/>
              </a:endParaRPr>
            </a:p>
          </p:txBody>
        </p:sp>
        <p:cxnSp>
          <p:nvCxnSpPr>
            <p:cNvPr id="18" name="Straight Arrow Connector 17">
              <a:extLst>
                <a:ext uri="{FF2B5EF4-FFF2-40B4-BE49-F238E27FC236}">
                  <a16:creationId xmlns:a16="http://schemas.microsoft.com/office/drawing/2014/main" id="{AFDC8466-3A46-4BE0-9C9E-590EB691589F}"/>
                </a:ext>
              </a:extLst>
            </p:cNvPr>
            <p:cNvCxnSpPr>
              <a:cxnSpLocks/>
            </p:cNvCxnSpPr>
            <p:nvPr/>
          </p:nvCxnSpPr>
          <p:spPr>
            <a:xfrm>
              <a:off x="8213779" y="5020211"/>
              <a:ext cx="1724789"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55AE1D9-046D-4D1D-828C-EFF7EE9C3C90}"/>
                </a:ext>
              </a:extLst>
            </p:cNvPr>
            <p:cNvCxnSpPr>
              <a:cxnSpLocks/>
            </p:cNvCxnSpPr>
            <p:nvPr/>
          </p:nvCxnSpPr>
          <p:spPr>
            <a:xfrm flipH="1">
              <a:off x="6300620" y="5020211"/>
              <a:ext cx="171371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2D5FC834-E16A-4684-90AA-4C3F5FD19940}"/>
              </a:ext>
            </a:extLst>
          </p:cNvPr>
          <p:cNvPicPr>
            <a:picLocks noChangeAspect="1"/>
          </p:cNvPicPr>
          <p:nvPr/>
        </p:nvPicPr>
        <p:blipFill>
          <a:blip r:embed="rId3"/>
          <a:stretch>
            <a:fillRect/>
          </a:stretch>
        </p:blipFill>
        <p:spPr>
          <a:xfrm>
            <a:off x="5852897" y="2240281"/>
            <a:ext cx="3779848" cy="4212701"/>
          </a:xfrm>
          <a:prstGeom prst="rect">
            <a:avLst/>
          </a:prstGeom>
        </p:spPr>
      </p:pic>
    </p:spTree>
    <p:extLst>
      <p:ext uri="{BB962C8B-B14F-4D97-AF65-F5344CB8AC3E}">
        <p14:creationId xmlns:p14="http://schemas.microsoft.com/office/powerpoint/2010/main" val="21127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8D4AA82-764E-4E56-8714-08460328E91D}"/>
              </a:ext>
            </a:extLst>
          </p:cNvPr>
          <p:cNvSpPr txBox="1">
            <a:spLocks/>
          </p:cNvSpPr>
          <p:nvPr/>
        </p:nvSpPr>
        <p:spPr>
          <a:xfrm>
            <a:off x="623888" y="1634097"/>
            <a:ext cx="4654694" cy="468313"/>
          </a:xfrm>
          <a:prstGeom prst="rect">
            <a:avLst/>
          </a:prstGeom>
        </p:spPr>
        <p:txBody>
          <a:bodyPr/>
          <a:lstStyle>
            <a:lvl1pPr marL="266700" indent="-266700" algn="l" defTabSz="914400" rtl="0" eaLnBrk="1" latinLnBrk="0" hangingPunct="1">
              <a:lnSpc>
                <a:spcPct val="100000"/>
              </a:lnSpc>
              <a:spcBef>
                <a:spcPts val="1000"/>
              </a:spcBef>
              <a:buClr>
                <a:schemeClr val="accent3"/>
              </a:buClr>
              <a:buFont typeface="Arial" panose="020B0604020202020204" pitchFamily="34" charset="0"/>
              <a:buChar char="•"/>
              <a:tabLst/>
              <a:defRPr lang="en-US" sz="1600" kern="1200" dirty="0">
                <a:solidFill>
                  <a:schemeClr val="tx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003455"/>
              </a:buClr>
              <a:buSzTx/>
              <a:buFont typeface="Arial" panose="020B0604020202020204" pitchFamily="34" charset="0"/>
              <a:buNone/>
              <a:tabLst/>
              <a:defRPr/>
            </a:pPr>
            <a:r>
              <a:rPr kumimoji="0" lang="ja-JP" altLang="en-US" sz="1800" b="1" i="0" u="none" strike="noStrike" kern="1200" cap="none" spc="0" normalizeH="0" baseline="0" noProof="0" dirty="0">
                <a:ln>
                  <a:noFill/>
                </a:ln>
                <a:solidFill>
                  <a:srgbClr val="0091DF"/>
                </a:solidFill>
                <a:effectLst/>
                <a:uLnTx/>
                <a:uFillTx/>
                <a:latin typeface="Arial" panose="020B0604020202020204"/>
                <a:ea typeface="ＭＳ Ｐゴシック" panose="020B0600070205080204" pitchFamily="34" charset="-128"/>
                <a:cs typeface="+mn-cs"/>
              </a:rPr>
              <a:t>収縮期血圧に対する影響</a:t>
            </a:r>
            <a:r>
              <a:rPr lang="ja-JP" altLang="en-US" sz="1800" b="1" dirty="0">
                <a:solidFill>
                  <a:srgbClr val="0091DF"/>
                </a:solidFill>
                <a:latin typeface="Arial" panose="020B0604020202020204"/>
                <a:ea typeface="ＭＳ Ｐゴシック" panose="020B0600070205080204" pitchFamily="34" charset="-128"/>
              </a:rPr>
              <a:t>はわずか</a:t>
            </a:r>
            <a:endParaRPr kumimoji="0" lang="ja-JP" altLang="en-US" sz="1800" b="1" i="0" u="none" strike="noStrike" kern="1200" cap="none" spc="0" normalizeH="0" baseline="0" noProof="0" dirty="0">
              <a:ln>
                <a:noFill/>
              </a:ln>
              <a:solidFill>
                <a:srgbClr val="0091DF"/>
              </a:solidFill>
              <a:effectLst/>
              <a:uLnTx/>
              <a:uFillTx/>
              <a:latin typeface="Arial" panose="020B0604020202020204"/>
              <a:ea typeface="ＭＳ Ｐゴシック" panose="020B0600070205080204" pitchFamily="34" charset="-128"/>
            </a:endParaRPr>
          </a:p>
        </p:txBody>
      </p:sp>
      <p:sp>
        <p:nvSpPr>
          <p:cNvPr id="10" name="Text Placeholder 6">
            <a:extLst>
              <a:ext uri="{FF2B5EF4-FFF2-40B4-BE49-F238E27FC236}">
                <a16:creationId xmlns:a16="http://schemas.microsoft.com/office/drawing/2014/main" id="{E2C546DF-85E1-4AFE-ACF8-4A26B19236B3}"/>
              </a:ext>
            </a:extLst>
          </p:cNvPr>
          <p:cNvSpPr txBox="1">
            <a:spLocks/>
          </p:cNvSpPr>
          <p:nvPr/>
        </p:nvSpPr>
        <p:spPr>
          <a:xfrm>
            <a:off x="6444687" y="1634097"/>
            <a:ext cx="5493323" cy="46831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bg2"/>
              </a:buClr>
              <a:buFont typeface="Arial" panose="020B0604020202020204" pitchFamily="34" charset="0"/>
              <a:buNone/>
              <a:tabLst/>
              <a:defRPr lang="en-US" sz="2000" b="1" kern="1200">
                <a:solidFill>
                  <a:schemeClr val="bg2"/>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Arial" panose="020B0604020202020204" pitchFamily="34" charset="0"/>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91DF"/>
              </a:buClr>
              <a:buSzTx/>
              <a:buFont typeface="Arial" panose="020B0604020202020204" pitchFamily="34" charset="0"/>
              <a:buNone/>
              <a:tabLst/>
              <a:defRPr/>
            </a:pPr>
            <a:r>
              <a:rPr lang="ja-JP" altLang="en-US" sz="1800" dirty="0">
                <a:solidFill>
                  <a:srgbClr val="0091DF"/>
                </a:solidFill>
                <a:latin typeface="Arial" panose="020B0604020202020204"/>
                <a:ea typeface="ＭＳ Ｐゴシック" panose="020B0600070205080204" pitchFamily="34" charset="-128"/>
              </a:rPr>
              <a:t>性ホルモン受容体関連</a:t>
            </a:r>
            <a:r>
              <a:rPr kumimoji="0" lang="ja-JP" altLang="en-US" sz="1800" b="1" i="0" u="none" strike="noStrike" kern="1200" cap="none" spc="0" normalizeH="0" baseline="0" noProof="0" dirty="0">
                <a:ln>
                  <a:noFill/>
                </a:ln>
                <a:solidFill>
                  <a:srgbClr val="0091DF"/>
                </a:solidFill>
                <a:effectLst/>
                <a:uLnTx/>
                <a:uFillTx/>
                <a:latin typeface="Arial" panose="020B0604020202020204"/>
                <a:ea typeface="ＭＳ Ｐゴシック" panose="020B0600070205080204" pitchFamily="34" charset="-128"/>
                <a:cs typeface="+mn-cs"/>
              </a:rPr>
              <a:t>副作用</a:t>
            </a:r>
            <a:r>
              <a:rPr lang="ja-JP" altLang="en-US" sz="1800" dirty="0">
                <a:solidFill>
                  <a:srgbClr val="0091DF"/>
                </a:solidFill>
                <a:latin typeface="Arial" panose="020B0604020202020204"/>
                <a:ea typeface="ＭＳ Ｐゴシック" panose="020B0600070205080204" pitchFamily="34" charset="-128"/>
              </a:rPr>
              <a:t>への影響</a:t>
            </a:r>
            <a:endParaRPr kumimoji="0" lang="ja-JP" altLang="en-US" sz="1800" b="1" i="0" u="none" strike="noStrike" kern="1200" cap="none" spc="0" normalizeH="0" baseline="0" noProof="0" dirty="0">
              <a:ln>
                <a:noFill/>
              </a:ln>
              <a:solidFill>
                <a:srgbClr val="0091DF"/>
              </a:solidFill>
              <a:effectLst/>
              <a:uLnTx/>
              <a:uFillTx/>
              <a:latin typeface="Arial" panose="020B0604020202020204"/>
              <a:ea typeface="ＭＳ Ｐゴシック" panose="020B0600070205080204" pitchFamily="34" charset="-128"/>
            </a:endParaRPr>
          </a:p>
        </p:txBody>
      </p:sp>
      <p:sp>
        <p:nvSpPr>
          <p:cNvPr id="11" name="Text Placeholder 7">
            <a:extLst>
              <a:ext uri="{FF2B5EF4-FFF2-40B4-BE49-F238E27FC236}">
                <a16:creationId xmlns:a16="http://schemas.microsoft.com/office/drawing/2014/main" id="{768F0B80-9AEF-4164-B4A2-90E0B9607441}"/>
              </a:ext>
            </a:extLst>
          </p:cNvPr>
          <p:cNvSpPr txBox="1">
            <a:spLocks/>
          </p:cNvSpPr>
          <p:nvPr/>
        </p:nvSpPr>
        <p:spPr>
          <a:xfrm>
            <a:off x="3222614" y="4091169"/>
            <a:ext cx="5508625" cy="4335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bg2"/>
              </a:buClr>
              <a:buFont typeface="Arial" panose="020B0604020202020204" pitchFamily="34" charset="0"/>
              <a:buNone/>
              <a:tabLst/>
              <a:defRPr lang="en-US" sz="2000" b="1" kern="1200">
                <a:solidFill>
                  <a:schemeClr val="bg2"/>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Arial" panose="020B0604020202020204" pitchFamily="34" charset="0"/>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91DF"/>
              </a:buClr>
              <a:buSzTx/>
              <a:buFont typeface="Arial" panose="020B0604020202020204" pitchFamily="34" charset="0"/>
              <a:buNone/>
              <a:tabLst/>
              <a:defRPr/>
            </a:pPr>
            <a:r>
              <a:rPr kumimoji="0" lang="ja-JP" altLang="en-US" sz="1800" b="1" i="0" u="none" strike="noStrike" kern="1200" cap="none" spc="0" normalizeH="0" baseline="0" noProof="0" dirty="0">
                <a:ln>
                  <a:noFill/>
                </a:ln>
                <a:solidFill>
                  <a:srgbClr val="0091DF"/>
                </a:solidFill>
                <a:effectLst/>
                <a:uLnTx/>
                <a:uFillTx/>
                <a:latin typeface="Arial" panose="020B0604020202020204"/>
                <a:ea typeface="ＭＳ Ｐゴシック" panose="020B0600070205080204" pitchFamily="34" charset="-128"/>
                <a:cs typeface="+mn-cs"/>
              </a:rPr>
              <a:t>高カリウム血症</a:t>
            </a:r>
            <a:r>
              <a:rPr lang="ja-JP" altLang="en-US" sz="1800" dirty="0">
                <a:solidFill>
                  <a:srgbClr val="0091DF"/>
                </a:solidFill>
                <a:latin typeface="Arial" panose="020B0604020202020204"/>
                <a:ea typeface="ＭＳ Ｐゴシック" panose="020B0600070205080204" pitchFamily="34" charset="-128"/>
              </a:rPr>
              <a:t>への影響</a:t>
            </a:r>
            <a:endParaRPr kumimoji="0" lang="en-GB" sz="2000" b="1" i="0" u="none" strike="noStrike" kern="1200" cap="none" spc="0" normalizeH="0" baseline="0" noProof="0" dirty="0">
              <a:ln>
                <a:noFill/>
              </a:ln>
              <a:solidFill>
                <a:srgbClr val="0091DF"/>
              </a:solidFill>
              <a:effectLst/>
              <a:uLnTx/>
              <a:uFillTx/>
              <a:latin typeface="Arial" panose="020B0604020202020204"/>
            </a:endParaRPr>
          </a:p>
        </p:txBody>
      </p:sp>
      <p:sp>
        <p:nvSpPr>
          <p:cNvPr id="15" name="Placebo legend">
            <a:extLst>
              <a:ext uri="{FF2B5EF4-FFF2-40B4-BE49-F238E27FC236}">
                <a16:creationId xmlns:a16="http://schemas.microsoft.com/office/drawing/2014/main" id="{C6E8B47A-2932-4674-9704-72A60C978138}"/>
              </a:ext>
            </a:extLst>
          </p:cNvPr>
          <p:cNvSpPr>
            <a:spLocks noChangeArrowheads="1"/>
          </p:cNvSpPr>
          <p:nvPr/>
        </p:nvSpPr>
        <p:spPr bwMode="auto">
          <a:xfrm>
            <a:off x="9639272" y="4818890"/>
            <a:ext cx="16815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プラセボ </a:t>
            </a:r>
            <a:r>
              <a:rPr kumimoji="0" lang="en-US" altLang="ja-JP" sz="1600" b="1" i="0" u="none" strike="noStrike" kern="1200" cap="none" spc="0" normalizeH="0" baseline="0" noProof="0">
                <a:ln>
                  <a:noFill/>
                </a:ln>
                <a:solidFill>
                  <a:srgbClr val="53585A"/>
                </a:solidFill>
                <a:effectLst/>
                <a:uLnTx/>
                <a:uFillTx/>
                <a:latin typeface="Arial" panose="020B0604020202020204" pitchFamily="34" charset="0"/>
                <a:ea typeface="MS PGothic" charset="0"/>
                <a:cs typeface="+mn-cs"/>
              </a:rPr>
              <a:t>(n=6489)</a:t>
            </a:r>
          </a:p>
        </p:txBody>
      </p:sp>
      <p:sp>
        <p:nvSpPr>
          <p:cNvPr id="16" name="Finer legend">
            <a:extLst>
              <a:ext uri="{FF2B5EF4-FFF2-40B4-BE49-F238E27FC236}">
                <a16:creationId xmlns:a16="http://schemas.microsoft.com/office/drawing/2014/main" id="{707ABA05-0C61-40DE-BCE6-96ACBD89ED79}"/>
              </a:ext>
            </a:extLst>
          </p:cNvPr>
          <p:cNvSpPr>
            <a:spLocks noChangeArrowheads="1"/>
          </p:cNvSpPr>
          <p:nvPr/>
        </p:nvSpPr>
        <p:spPr bwMode="auto">
          <a:xfrm>
            <a:off x="9485949" y="4548695"/>
            <a:ext cx="20254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1600" b="1" dirty="0" err="1">
                <a:solidFill>
                  <a:srgbClr val="669BD2"/>
                </a:solidFill>
                <a:latin typeface="Arial" panose="020B0604020202020204" pitchFamily="34" charset="0"/>
                <a:ea typeface="MS PGothic" charset="0"/>
              </a:rPr>
              <a:t>Finerenone</a:t>
            </a:r>
            <a:r>
              <a:rPr kumimoji="0" lang="ja-JP" altLang="en-US" sz="1600" b="1" i="0" u="none" strike="noStrike" kern="1200" cap="none" spc="0" normalizeH="0" baseline="0" noProof="0" dirty="0">
                <a:ln>
                  <a:noFill/>
                </a:ln>
                <a:solidFill>
                  <a:srgbClr val="669BD2"/>
                </a:solidFill>
                <a:effectLst/>
                <a:uLnTx/>
                <a:uFillTx/>
                <a:latin typeface="Arial" panose="020B0604020202020204" pitchFamily="34" charset="0"/>
                <a:ea typeface="MS PGothic" charset="0"/>
                <a:cs typeface="+mn-cs"/>
              </a:rPr>
              <a:t> </a:t>
            </a:r>
            <a:r>
              <a:rPr kumimoji="0" lang="en-US" altLang="ja-JP" sz="1600" b="1" i="0" u="none" strike="noStrike" kern="1200" cap="none" spc="0" normalizeH="0" baseline="0" noProof="0" dirty="0">
                <a:ln>
                  <a:noFill/>
                </a:ln>
                <a:solidFill>
                  <a:srgbClr val="669BD2"/>
                </a:solidFill>
                <a:effectLst/>
                <a:uLnTx/>
                <a:uFillTx/>
                <a:latin typeface="Arial" panose="020B0604020202020204" pitchFamily="34" charset="0"/>
                <a:ea typeface="MS PGothic" charset="0"/>
                <a:cs typeface="+mn-cs"/>
              </a:rPr>
              <a:t>(n=6510)</a:t>
            </a:r>
          </a:p>
        </p:txBody>
      </p:sp>
      <p:sp>
        <p:nvSpPr>
          <p:cNvPr id="18" name="TextBox 17">
            <a:extLst>
              <a:ext uri="{FF2B5EF4-FFF2-40B4-BE49-F238E27FC236}">
                <a16:creationId xmlns:a16="http://schemas.microsoft.com/office/drawing/2014/main" id="{07741845-7BB3-4987-AB88-70F1AC7695F8}"/>
              </a:ext>
            </a:extLst>
          </p:cNvPr>
          <p:cNvSpPr txBox="1"/>
          <p:nvPr/>
        </p:nvSpPr>
        <p:spPr>
          <a:xfrm>
            <a:off x="8280488" y="3017426"/>
            <a:ext cx="304800" cy="308952"/>
          </a:xfrm>
          <a:prstGeom prst="rect">
            <a:avLst/>
          </a:prstGeom>
        </p:spPr>
        <p:txBody>
          <a:bodyPr vert="horz" wrap="none" lIns="91440" tIns="45720" rIns="91440" bIns="45720"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ja-JP" sz="1350" b="0" i="0" u="none" strike="noStrike" kern="1200" cap="none" spc="0" normalizeH="0" baseline="0" noProof="0">
                <a:ln>
                  <a:noFill/>
                </a:ln>
                <a:solidFill>
                  <a:srgbClr val="53585A"/>
                </a:solidFill>
                <a:effectLst/>
                <a:uLnTx/>
                <a:uFillTx/>
                <a:latin typeface="Arial" panose="020B0604020202020204"/>
                <a:ea typeface="ＭＳ Ｐゴシック" panose="020B0600070205080204" pitchFamily="34" charset="-128"/>
                <a:cs typeface="+mn-cs"/>
              </a:rPr>
              <a:t>&lt;</a:t>
            </a:r>
          </a:p>
        </p:txBody>
      </p:sp>
      <p:sp>
        <p:nvSpPr>
          <p:cNvPr id="20" name="Rectangle 19">
            <a:extLst>
              <a:ext uri="{FF2B5EF4-FFF2-40B4-BE49-F238E27FC236}">
                <a16:creationId xmlns:a16="http://schemas.microsoft.com/office/drawing/2014/main" id="{79BD1258-A3CE-4678-B461-1D197A412543}"/>
              </a:ext>
            </a:extLst>
          </p:cNvPr>
          <p:cNvSpPr/>
          <p:nvPr/>
        </p:nvSpPr>
        <p:spPr>
          <a:xfrm>
            <a:off x="2144041" y="2101433"/>
            <a:ext cx="3013200" cy="143069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1F4E6D"/>
                </a:solidFill>
                <a:effectLst/>
                <a:uLnTx/>
                <a:uFillTx/>
                <a:latin typeface="Arial" panose="020B0604020202020204"/>
                <a:ea typeface="ＭＳ Ｐゴシック" panose="020B0600070205080204" pitchFamily="34" charset="-128"/>
                <a:cs typeface="+mn-cs"/>
              </a:rPr>
              <a:t>プラセボ</a:t>
            </a:r>
            <a:r>
              <a:rPr lang="ja-JP" altLang="en-US" sz="2000" dirty="0">
                <a:solidFill>
                  <a:srgbClr val="1F4E6D"/>
                </a:solidFill>
                <a:latin typeface="Arial" panose="020B0604020202020204"/>
                <a:ea typeface="ＭＳ Ｐゴシック" panose="020B0600070205080204" pitchFamily="34" charset="-128"/>
              </a:rPr>
              <a:t>で</a:t>
            </a:r>
            <a:r>
              <a:rPr kumimoji="0" lang="ja-JP" altLang="en-US" sz="2000" b="0" i="0" u="none" strike="noStrike" kern="1200" cap="none" spc="0" normalizeH="0" baseline="0" noProof="0" dirty="0">
                <a:ln>
                  <a:noFill/>
                </a:ln>
                <a:solidFill>
                  <a:srgbClr val="1F4E6D"/>
                </a:solidFill>
                <a:effectLst/>
                <a:uLnTx/>
                <a:uFillTx/>
                <a:latin typeface="Arial" panose="020B0604020202020204"/>
                <a:ea typeface="ＭＳ Ｐゴシック" panose="020B0600070205080204" pitchFamily="34" charset="-128"/>
                <a:cs typeface="+mn-cs"/>
              </a:rPr>
              <a:t>補正した</a:t>
            </a:r>
            <a:endParaRPr kumimoji="0" lang="en-US" altLang="ja-JP" sz="2000" b="0" i="0" u="none" strike="noStrike" kern="1200" cap="none" spc="0" normalizeH="0" baseline="0" noProof="0" dirty="0">
              <a:ln>
                <a:noFill/>
              </a:ln>
              <a:solidFill>
                <a:srgbClr val="1F4E6D"/>
              </a:solidFill>
              <a:effectLst/>
              <a:uLnTx/>
              <a:uFillTx/>
              <a:latin typeface="Arial" panose="020B0604020202020204"/>
              <a:ea typeface="ＭＳ Ｐゴシック" panose="020B0600070205080204" pitchFamily="34" charset="-128"/>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1F4E6D"/>
                </a:solidFill>
                <a:effectLst/>
                <a:uLnTx/>
                <a:uFillTx/>
                <a:latin typeface="Arial" panose="020B0604020202020204"/>
                <a:ea typeface="ＭＳ Ｐゴシック" panose="020B0600070205080204" pitchFamily="34" charset="-128"/>
                <a:cs typeface="+mn-cs"/>
              </a:rPr>
              <a:t>平均変化量</a:t>
            </a:r>
            <a:br>
              <a:rPr kumimoji="0" lang="en-GB" sz="2000" b="0" i="0" u="none" strike="noStrike" kern="1200" cap="none" spc="0" normalizeH="0" baseline="0" noProof="0" dirty="0">
                <a:ln>
                  <a:noFill/>
                </a:ln>
                <a:solidFill>
                  <a:srgbClr val="1F4E6D"/>
                </a:solidFill>
                <a:effectLst/>
                <a:uLnTx/>
                <a:uFillTx/>
                <a:latin typeface="Arial" panose="020B0604020202020204"/>
                <a:ea typeface="+mn-ea"/>
                <a:cs typeface="+mn-cs"/>
              </a:rPr>
            </a:br>
            <a:r>
              <a:rPr kumimoji="0" lang="ja-JP" altLang="en-US" sz="2000" b="1" i="0" u="none" strike="noStrike" kern="1200" cap="none" spc="0" normalizeH="0" baseline="0" noProof="0" dirty="0">
                <a:ln>
                  <a:noFill/>
                </a:ln>
                <a:solidFill>
                  <a:srgbClr val="1F4E6D"/>
                </a:solidFill>
                <a:effectLst/>
                <a:uLnTx/>
                <a:uFillTx/>
                <a:latin typeface="Arial" panose="020B0604020202020204"/>
                <a:ea typeface="ＭＳ Ｐゴシック" panose="020B0600070205080204" pitchFamily="34" charset="-128"/>
                <a:cs typeface="+mn-cs"/>
              </a:rPr>
              <a:t> </a:t>
            </a:r>
            <a:r>
              <a:rPr kumimoji="0" lang="en-US" altLang="ja-JP" sz="2000" b="1" i="0" u="none" strike="noStrike" kern="1200" cap="none" spc="0" normalizeH="0" baseline="0" noProof="0" dirty="0">
                <a:ln>
                  <a:noFill/>
                </a:ln>
                <a:solidFill>
                  <a:srgbClr val="1F4E6D"/>
                </a:solidFill>
                <a:effectLst/>
                <a:uLnTx/>
                <a:uFillTx/>
                <a:latin typeface="Arial" panose="020B0604020202020204"/>
                <a:ea typeface="ＭＳ Ｐゴシック" panose="020B0600070205080204" pitchFamily="34" charset="-128"/>
                <a:cs typeface="+mn-cs"/>
              </a:rPr>
              <a:t>-3.7 mmHg </a:t>
            </a:r>
            <a:r>
              <a:rPr kumimoji="0" lang="en-US" altLang="ja-JP" sz="2000" b="0" i="0" u="none" strike="noStrike" kern="1200" cap="none" spc="0" normalizeH="0" baseline="0" noProof="0" dirty="0">
                <a:ln>
                  <a:noFill/>
                </a:ln>
                <a:solidFill>
                  <a:srgbClr val="1F4E6D"/>
                </a:solidFill>
                <a:effectLst/>
                <a:uLnTx/>
                <a:uFillTx/>
                <a:latin typeface="Arial" panose="020B0604020202020204"/>
                <a:ea typeface="ＭＳ Ｐゴシック" panose="020B0600070205080204" pitchFamily="34" charset="-128"/>
                <a:cs typeface="+mn-cs"/>
              </a:rPr>
              <a:t>4</a:t>
            </a:r>
            <a:r>
              <a:rPr lang="ja-JP" altLang="en-US" sz="2000" dirty="0">
                <a:solidFill>
                  <a:srgbClr val="1F4E6D"/>
                </a:solidFill>
                <a:latin typeface="Arial" panose="020B0604020202020204"/>
                <a:ea typeface="ＭＳ Ｐゴシック" panose="020B0600070205080204" pitchFamily="34" charset="-128"/>
              </a:rPr>
              <a:t>か月時点</a:t>
            </a:r>
            <a:endParaRPr kumimoji="0" lang="ja-JP" altLang="en-US" sz="2000" b="0" i="0" u="none" strike="noStrike" kern="1200" cap="none" spc="0" normalizeH="0" baseline="0" noProof="0" dirty="0">
              <a:ln>
                <a:noFill/>
              </a:ln>
              <a:solidFill>
                <a:srgbClr val="1F4E6D"/>
              </a:solidFill>
              <a:effectLst/>
              <a:uLnTx/>
              <a:uFillTx/>
              <a:latin typeface="Arial" panose="020B0604020202020204"/>
              <a:ea typeface="ＭＳ Ｐゴシック" panose="020B0600070205080204" pitchFamily="34" charset="-128"/>
            </a:endParaRPr>
          </a:p>
        </p:txBody>
      </p:sp>
      <p:sp>
        <p:nvSpPr>
          <p:cNvPr id="4" name="Arrow: Down 3">
            <a:extLst>
              <a:ext uri="{FF2B5EF4-FFF2-40B4-BE49-F238E27FC236}">
                <a16:creationId xmlns:a16="http://schemas.microsoft.com/office/drawing/2014/main" id="{EF8128AA-37DD-4E34-9AA0-FEEA0BD56988}"/>
              </a:ext>
            </a:extLst>
          </p:cNvPr>
          <p:cNvSpPr/>
          <p:nvPr/>
        </p:nvSpPr>
        <p:spPr>
          <a:xfrm>
            <a:off x="829381" y="2181525"/>
            <a:ext cx="1285311" cy="1325785"/>
          </a:xfrm>
          <a:prstGeom prst="downArrow">
            <a:avLst/>
          </a:prstGeom>
          <a:solidFill>
            <a:srgbClr val="004E7F"/>
          </a:solidFill>
          <a:ln>
            <a:solidFill>
              <a:srgbClr val="004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Slide Number Placeholder 5">
            <a:extLst>
              <a:ext uri="{FF2B5EF4-FFF2-40B4-BE49-F238E27FC236}">
                <a16:creationId xmlns:a16="http://schemas.microsoft.com/office/drawing/2014/main" id="{4129223E-CCAE-4574-B9F0-8A3ADBEA3C2F}"/>
              </a:ext>
            </a:extLst>
          </p:cNvPr>
          <p:cNvSpPr txBox="1">
            <a:spLocks/>
          </p:cNvSpPr>
          <p:nvPr/>
        </p:nvSpPr>
        <p:spPr>
          <a:xfrm>
            <a:off x="146368" y="6610389"/>
            <a:ext cx="373987" cy="230832"/>
          </a:xfrm>
          <a:prstGeom prst="rect">
            <a:avLst/>
          </a:prstGeom>
        </p:spPr>
        <p:txBody>
          <a:bodyPr lIns="0" anchor="b"/>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sz="900" b="0" i="0" u="none" strike="noStrike" kern="1200" cap="none" spc="0" normalizeH="0" baseline="0" noProof="0">
                <a:ln>
                  <a:noFill/>
                </a:ln>
                <a:solidFill>
                  <a:srgbClr val="FFFFFF"/>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12</a:t>
            </a:fld>
            <a:endParaRPr kumimoji="0" sz="900" b="0" i="0" u="none" strike="noStrike" kern="1200" cap="none" spc="0" normalizeH="0" baseline="0" noProof="0">
              <a:ln>
                <a:noFill/>
              </a:ln>
              <a:solidFill>
                <a:srgbClr val="FFFFFF"/>
              </a:solidFill>
              <a:effectLst/>
              <a:uLnTx/>
              <a:uFillTx/>
              <a:latin typeface="Arial" panose="020B0604020202020204"/>
              <a:ea typeface="MS PGothic" charset="0"/>
            </a:endParaRPr>
          </a:p>
        </p:txBody>
      </p:sp>
      <p:sp>
        <p:nvSpPr>
          <p:cNvPr id="23" name="Title 2">
            <a:extLst>
              <a:ext uri="{FF2B5EF4-FFF2-40B4-BE49-F238E27FC236}">
                <a16:creationId xmlns:a16="http://schemas.microsoft.com/office/drawing/2014/main" id="{ABA3DE0C-C714-4DA2-AFC4-6B9D79075EEC}"/>
              </a:ext>
            </a:extLst>
          </p:cNvPr>
          <p:cNvSpPr txBox="1">
            <a:spLocks/>
          </p:cNvSpPr>
          <p:nvPr/>
        </p:nvSpPr>
        <p:spPr>
          <a:xfrm>
            <a:off x="623888" y="333375"/>
            <a:ext cx="11093451" cy="9623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a:lstStyle>
          <a:p>
            <a:pPr fontAlgn="auto">
              <a:spcAft>
                <a:spcPts val="0"/>
              </a:spcAft>
            </a:pPr>
            <a:r>
              <a:rPr lang="en-US" altLang="ja-JP" sz="2400" dirty="0" err="1">
                <a:solidFill>
                  <a:srgbClr val="16374D"/>
                </a:solidFill>
              </a:rPr>
              <a:t>Finerenone</a:t>
            </a:r>
            <a:r>
              <a:rPr lang="ja-JP" altLang="en-US" sz="2400" dirty="0">
                <a:solidFill>
                  <a:srgbClr val="16374D"/>
                </a:solidFill>
              </a:rPr>
              <a:t>の収縮期血圧に対する影響はわずか、性ホルモン受容体関連副作用は認められず、高カリウム血症は増加したが、臨床的影響を伴う頻度は低かった</a:t>
            </a:r>
            <a:endParaRPr lang="en-US" altLang="ja-JP" sz="2400" dirty="0">
              <a:solidFill>
                <a:srgbClr val="16374D"/>
              </a:solidFill>
            </a:endParaRPr>
          </a:p>
        </p:txBody>
      </p:sp>
      <p:pic>
        <p:nvPicPr>
          <p:cNvPr id="2" name="Picture 1">
            <a:extLst>
              <a:ext uri="{FF2B5EF4-FFF2-40B4-BE49-F238E27FC236}">
                <a16:creationId xmlns:a16="http://schemas.microsoft.com/office/drawing/2014/main" id="{E3DE3FB0-1051-45F9-B186-39988BCDA7A9}"/>
              </a:ext>
            </a:extLst>
          </p:cNvPr>
          <p:cNvPicPr>
            <a:picLocks noChangeAspect="1"/>
          </p:cNvPicPr>
          <p:nvPr/>
        </p:nvPicPr>
        <p:blipFill>
          <a:blip r:embed="rId3"/>
          <a:stretch>
            <a:fillRect/>
          </a:stretch>
        </p:blipFill>
        <p:spPr>
          <a:xfrm>
            <a:off x="2927648" y="4363171"/>
            <a:ext cx="5511262" cy="2292295"/>
          </a:xfrm>
          <a:prstGeom prst="rect">
            <a:avLst/>
          </a:prstGeom>
        </p:spPr>
      </p:pic>
      <p:pic>
        <p:nvPicPr>
          <p:cNvPr id="3" name="Picture 2">
            <a:extLst>
              <a:ext uri="{FF2B5EF4-FFF2-40B4-BE49-F238E27FC236}">
                <a16:creationId xmlns:a16="http://schemas.microsoft.com/office/drawing/2014/main" id="{76AD6F71-7471-47C5-B7E2-03B66DCBE5B0}"/>
              </a:ext>
            </a:extLst>
          </p:cNvPr>
          <p:cNvPicPr>
            <a:picLocks noChangeAspect="1"/>
          </p:cNvPicPr>
          <p:nvPr/>
        </p:nvPicPr>
        <p:blipFill>
          <a:blip r:embed="rId4"/>
          <a:stretch>
            <a:fillRect/>
          </a:stretch>
        </p:blipFill>
        <p:spPr>
          <a:xfrm>
            <a:off x="6198323" y="1910303"/>
            <a:ext cx="5511262" cy="1780186"/>
          </a:xfrm>
          <a:prstGeom prst="rect">
            <a:avLst/>
          </a:prstGeom>
        </p:spPr>
      </p:pic>
    </p:spTree>
    <p:extLst>
      <p:ext uri="{BB962C8B-B14F-4D97-AF65-F5344CB8AC3E}">
        <p14:creationId xmlns:p14="http://schemas.microsoft.com/office/powerpoint/2010/main" val="421211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452916B-08E9-47CD-8994-C07541F16068}"/>
              </a:ext>
            </a:extLst>
          </p:cNvPr>
          <p:cNvSpPr>
            <a:spLocks noGrp="1"/>
          </p:cNvSpPr>
          <p:nvPr>
            <p:ph sz="quarter" idx="16"/>
          </p:nvPr>
        </p:nvSpPr>
        <p:spPr>
          <a:xfrm>
            <a:off x="77399" y="1412874"/>
            <a:ext cx="11998800" cy="4536000"/>
          </a:xfrm>
        </p:spPr>
        <p:txBody>
          <a:bodyPr>
            <a:normAutofit/>
          </a:bodyPr>
          <a:lstStyle/>
          <a:p>
            <a:pPr marL="0" indent="0" algn="ctr" rtl="0">
              <a:buNone/>
            </a:pPr>
            <a:r>
              <a:rPr lang="ja-JP" sz="2000" dirty="0">
                <a:solidFill>
                  <a:srgbClr val="16374D"/>
                </a:solidFill>
              </a:rPr>
              <a:t>中等度から高度のアルブミン尿</a:t>
            </a:r>
            <a:r>
              <a:rPr lang="ja-JP" altLang="en-US" sz="2000" dirty="0">
                <a:solidFill>
                  <a:srgbClr val="16374D"/>
                </a:solidFill>
              </a:rPr>
              <a:t>（</a:t>
            </a:r>
            <a:r>
              <a:rPr lang="en-US" altLang="ja-JP" sz="2000" dirty="0">
                <a:solidFill>
                  <a:srgbClr val="16374D"/>
                </a:solidFill>
              </a:rPr>
              <a:t>UACR ≥30 mg/g</a:t>
            </a:r>
            <a:r>
              <a:rPr lang="ja-JP" altLang="en-US" sz="2000" dirty="0">
                <a:solidFill>
                  <a:srgbClr val="16374D"/>
                </a:solidFill>
              </a:rPr>
              <a:t>）を伴う</a:t>
            </a:r>
            <a:r>
              <a:rPr lang="en-US" altLang="ja-JP" sz="2000" dirty="0">
                <a:solidFill>
                  <a:srgbClr val="16374D"/>
                </a:solidFill>
              </a:rPr>
              <a:t>2</a:t>
            </a:r>
            <a:r>
              <a:rPr lang="ja-JP" altLang="en-US" sz="2000" dirty="0">
                <a:solidFill>
                  <a:srgbClr val="16374D"/>
                </a:solidFill>
              </a:rPr>
              <a:t>型糖尿病</a:t>
            </a:r>
            <a:r>
              <a:rPr lang="ja-JP" sz="2000" dirty="0">
                <a:solidFill>
                  <a:srgbClr val="16374D"/>
                </a:solidFill>
              </a:rPr>
              <a:t>を合併するステージ1～4のCKD</a:t>
            </a:r>
            <a:r>
              <a:rPr lang="ja-JP" altLang="en-US" sz="2000" dirty="0">
                <a:solidFill>
                  <a:srgbClr val="16374D"/>
                </a:solidFill>
              </a:rPr>
              <a:t>で、</a:t>
            </a:r>
            <a:r>
              <a:rPr lang="ja-JP" sz="2000" dirty="0">
                <a:solidFill>
                  <a:srgbClr val="16374D"/>
                </a:solidFill>
              </a:rPr>
              <a:t> </a:t>
            </a:r>
            <a:br>
              <a:rPr lang="en-GB" sz="2000" dirty="0">
                <a:solidFill>
                  <a:srgbClr val="16374D"/>
                </a:solidFill>
              </a:rPr>
            </a:br>
            <a:r>
              <a:rPr lang="ja-JP" sz="2000" dirty="0">
                <a:solidFill>
                  <a:srgbClr val="16374D"/>
                </a:solidFill>
              </a:rPr>
              <a:t>血圧および</a:t>
            </a:r>
            <a:r>
              <a:rPr lang="ja-JP" altLang="en-US" sz="2000" dirty="0">
                <a:solidFill>
                  <a:srgbClr val="16374D"/>
                </a:solidFill>
              </a:rPr>
              <a:t>血糖値</a:t>
            </a:r>
            <a:r>
              <a:rPr lang="ja-JP" sz="2000" dirty="0">
                <a:solidFill>
                  <a:srgbClr val="16374D"/>
                </a:solidFill>
              </a:rPr>
              <a:t>のコントロールが良好、 症候性HFrEFを有さない、</a:t>
            </a:r>
            <a:r>
              <a:rPr lang="ja-JP" altLang="en-US" sz="2000" dirty="0">
                <a:solidFill>
                  <a:srgbClr val="16374D"/>
                </a:solidFill>
              </a:rPr>
              <a:t>　　　　　　　　　　　　　　　　　　　　　　　　　　　　　　　　　　　　</a:t>
            </a:r>
            <a:r>
              <a:rPr lang="ja-JP" sz="2000" dirty="0">
                <a:solidFill>
                  <a:srgbClr val="16374D"/>
                </a:solidFill>
              </a:rPr>
              <a:t>かつ</a:t>
            </a:r>
            <a:r>
              <a:rPr lang="ja-JP" altLang="en-US" sz="2000" dirty="0">
                <a:solidFill>
                  <a:srgbClr val="16374D"/>
                </a:solidFill>
              </a:rPr>
              <a:t>適切な</a:t>
            </a:r>
            <a:r>
              <a:rPr lang="ja-JP" sz="2000" dirty="0">
                <a:solidFill>
                  <a:srgbClr val="16374D"/>
                </a:solidFill>
              </a:rPr>
              <a:t>RAS阻害薬</a:t>
            </a:r>
            <a:r>
              <a:rPr lang="ja-JP" altLang="en-US" sz="2000" dirty="0">
                <a:solidFill>
                  <a:srgbClr val="16374D"/>
                </a:solidFill>
              </a:rPr>
              <a:t>を服用する</a:t>
            </a:r>
            <a:r>
              <a:rPr lang="ja-JP" sz="2000" dirty="0">
                <a:solidFill>
                  <a:srgbClr val="16374D"/>
                </a:solidFill>
              </a:rPr>
              <a:t>患者において、</a:t>
            </a:r>
            <a:r>
              <a:rPr lang="en-US" altLang="ja-JP" sz="2000" dirty="0" err="1">
                <a:solidFill>
                  <a:srgbClr val="16374D"/>
                </a:solidFill>
              </a:rPr>
              <a:t>finerenone</a:t>
            </a:r>
            <a:r>
              <a:rPr lang="ja-JP" sz="2000" dirty="0">
                <a:solidFill>
                  <a:srgbClr val="16374D"/>
                </a:solidFill>
              </a:rPr>
              <a:t>により:</a:t>
            </a:r>
          </a:p>
          <a:p>
            <a:endParaRPr lang="en-GB" sz="1400" dirty="0"/>
          </a:p>
        </p:txBody>
      </p:sp>
      <p:sp>
        <p:nvSpPr>
          <p:cNvPr id="5" name="Title 4">
            <a:extLst>
              <a:ext uri="{FF2B5EF4-FFF2-40B4-BE49-F238E27FC236}">
                <a16:creationId xmlns:a16="http://schemas.microsoft.com/office/drawing/2014/main" id="{F814A6FA-23EE-459F-8FD9-5EA130DC23B8}"/>
              </a:ext>
            </a:extLst>
          </p:cNvPr>
          <p:cNvSpPr>
            <a:spLocks noGrp="1"/>
          </p:cNvSpPr>
          <p:nvPr>
            <p:ph type="title"/>
          </p:nvPr>
        </p:nvSpPr>
        <p:spPr>
          <a:xfrm>
            <a:off x="623888" y="333375"/>
            <a:ext cx="10909299" cy="962377"/>
          </a:xfrm>
        </p:spPr>
        <p:txBody>
          <a:bodyPr/>
          <a:lstStyle/>
          <a:p>
            <a:pPr rtl="0"/>
            <a:r>
              <a:rPr lang="ja-JP" dirty="0">
                <a:solidFill>
                  <a:srgbClr val="16374D"/>
                </a:solidFill>
              </a:rPr>
              <a:t>FIDELITYの概要</a:t>
            </a:r>
            <a:r>
              <a:rPr lang="ja-JP" altLang="en-US" dirty="0">
                <a:solidFill>
                  <a:srgbClr val="16374D"/>
                </a:solidFill>
              </a:rPr>
              <a:t>と</a:t>
            </a:r>
            <a:r>
              <a:rPr lang="ja-JP" dirty="0">
                <a:solidFill>
                  <a:srgbClr val="16374D"/>
                </a:solidFill>
              </a:rPr>
              <a:t>結論</a:t>
            </a:r>
          </a:p>
        </p:txBody>
      </p:sp>
      <p:sp>
        <p:nvSpPr>
          <p:cNvPr id="4" name="Slide Number Placeholder 3">
            <a:extLst>
              <a:ext uri="{FF2B5EF4-FFF2-40B4-BE49-F238E27FC236}">
                <a16:creationId xmlns:a16="http://schemas.microsoft.com/office/drawing/2014/main" id="{4776436F-1C6A-4870-AB44-9DF7048BD1FA}"/>
              </a:ext>
            </a:extLst>
          </p:cNvPr>
          <p:cNvSpPr>
            <a:spLocks noGrp="1"/>
          </p:cNvSpPr>
          <p:nvPr>
            <p:ph type="sldNum" sz="quarter" idx="17"/>
          </p:nvPr>
        </p:nvSpPr>
        <p:spPr>
          <a:xfrm>
            <a:off x="146368" y="6610389"/>
            <a:ext cx="373987" cy="230832"/>
          </a:xfrm>
        </p:spPr>
        <p:txBody>
          <a:bodyPr/>
          <a:lstStyle/>
          <a:p>
            <a:pPr rtl="0"/>
            <a:fld id="{7AF8E309-D608-654D-B811-6A2C46C88181}" type="slidenum">
              <a:rPr/>
              <a:pPr rtl="0"/>
              <a:t>13</a:t>
            </a:fld>
            <a:endParaRPr/>
          </a:p>
        </p:txBody>
      </p:sp>
      <p:sp>
        <p:nvSpPr>
          <p:cNvPr id="3" name="Rectangle 2">
            <a:extLst>
              <a:ext uri="{FF2B5EF4-FFF2-40B4-BE49-F238E27FC236}">
                <a16:creationId xmlns:a16="http://schemas.microsoft.com/office/drawing/2014/main" id="{32CB96FD-3305-408E-8644-04231AD0A293}"/>
              </a:ext>
            </a:extLst>
          </p:cNvPr>
          <p:cNvSpPr/>
          <p:nvPr/>
        </p:nvSpPr>
        <p:spPr>
          <a:xfrm>
            <a:off x="0" y="2570115"/>
            <a:ext cx="6549887" cy="2052000"/>
          </a:xfrm>
          <a:prstGeom prst="rect">
            <a:avLst/>
          </a:prstGeom>
          <a:solidFill>
            <a:srgbClr val="DFEDF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rtlCol="0" anchor="t"/>
          <a:lstStyle/>
          <a:p>
            <a:pPr algn="ctr" rtl="0">
              <a:lnSpc>
                <a:spcPct val="90000"/>
              </a:lnSpc>
            </a:pPr>
            <a:r>
              <a:rPr lang="ja-JP" sz="2200" b="1" dirty="0">
                <a:solidFill>
                  <a:srgbClr val="16374D"/>
                </a:solidFill>
              </a:rPr>
              <a:t>CV罹患率および</a:t>
            </a:r>
            <a:r>
              <a:rPr lang="ja-JP" altLang="en-US" sz="2200" b="1" dirty="0">
                <a:solidFill>
                  <a:srgbClr val="16374D"/>
                </a:solidFill>
              </a:rPr>
              <a:t>死亡率</a:t>
            </a:r>
            <a:r>
              <a:rPr lang="ja-JP" sz="2200" b="1" dirty="0">
                <a:solidFill>
                  <a:srgbClr val="16374D"/>
                </a:solidFill>
              </a:rPr>
              <a:t>の </a:t>
            </a:r>
            <a:br>
              <a:rPr lang="en-GB" sz="2200" b="1" dirty="0">
                <a:solidFill>
                  <a:srgbClr val="16374D"/>
                </a:solidFill>
              </a:rPr>
            </a:br>
            <a:r>
              <a:rPr lang="ja-JP" sz="2200" b="1" dirty="0">
                <a:solidFill>
                  <a:srgbClr val="16374D"/>
                </a:solidFill>
              </a:rPr>
              <a:t>リスクが14%低下した (NNT 46) </a:t>
            </a:r>
          </a:p>
          <a:p>
            <a:pPr lvl="0" algn="ctr" defTabSz="912200" rtl="0">
              <a:spcBef>
                <a:spcPts val="300"/>
              </a:spcBef>
              <a:spcAft>
                <a:spcPts val="300"/>
              </a:spcAft>
              <a:defRPr/>
            </a:pPr>
            <a:r>
              <a:rPr lang="en-US" altLang="ja-JP" sz="1600" dirty="0" err="1">
                <a:solidFill>
                  <a:srgbClr val="16374D"/>
                </a:solidFill>
              </a:rPr>
              <a:t>Finerenone</a:t>
            </a:r>
            <a:r>
              <a:rPr lang="ja-JP" sz="1600" dirty="0">
                <a:solidFill>
                  <a:srgbClr val="16374D"/>
                </a:solidFill>
              </a:rPr>
              <a:t>のCV</a:t>
            </a:r>
            <a:r>
              <a:rPr lang="ja-JP" altLang="en-US" sz="1600" dirty="0">
                <a:solidFill>
                  <a:srgbClr val="16374D"/>
                </a:solidFill>
              </a:rPr>
              <a:t>ベネフィット</a:t>
            </a:r>
            <a:r>
              <a:rPr lang="ja-JP" sz="1600" dirty="0">
                <a:solidFill>
                  <a:srgbClr val="16374D"/>
                </a:solidFill>
              </a:rPr>
              <a:t>は、主に</a:t>
            </a:r>
            <a:r>
              <a:rPr lang="ja-JP" altLang="en-US" sz="1600" dirty="0">
                <a:solidFill>
                  <a:srgbClr val="16374D"/>
                </a:solidFill>
              </a:rPr>
              <a:t>早期</a:t>
            </a:r>
            <a:r>
              <a:rPr lang="ja-JP" sz="1600" dirty="0">
                <a:solidFill>
                  <a:srgbClr val="16374D"/>
                </a:solidFill>
              </a:rPr>
              <a:t>かつ一貫した</a:t>
            </a:r>
            <a:r>
              <a:rPr lang="ja-JP" altLang="en-US" sz="1600" dirty="0">
                <a:solidFill>
                  <a:srgbClr val="16374D"/>
                </a:solidFill>
              </a:rPr>
              <a:t>　　　　　　　　　　　　　　　　　　　　　　　心不全による入院</a:t>
            </a:r>
            <a:r>
              <a:rPr lang="ja-JP" sz="1600" dirty="0">
                <a:solidFill>
                  <a:srgbClr val="16374D"/>
                </a:solidFill>
              </a:rPr>
              <a:t>の22%低下に起因したものであり、</a:t>
            </a:r>
            <a:br>
              <a:rPr lang="en-GB" sz="1600" dirty="0">
                <a:solidFill>
                  <a:srgbClr val="16374D"/>
                </a:solidFill>
              </a:rPr>
            </a:br>
            <a:r>
              <a:rPr lang="ja-JP" sz="1600" dirty="0">
                <a:solidFill>
                  <a:srgbClr val="16374D"/>
                </a:solidFill>
              </a:rPr>
              <a:t>ベースライン</a:t>
            </a:r>
            <a:r>
              <a:rPr lang="ja-JP" altLang="en-US" sz="1600" dirty="0">
                <a:solidFill>
                  <a:srgbClr val="16374D"/>
                </a:solidFill>
              </a:rPr>
              <a:t>時</a:t>
            </a:r>
            <a:r>
              <a:rPr lang="ja-JP" sz="1600" dirty="0">
                <a:solidFill>
                  <a:srgbClr val="16374D"/>
                </a:solidFill>
              </a:rPr>
              <a:t>のeGFRまたはUACR、およびSGLT-2阻害薬またはGLP-1RA の使用の有無にかかわらず一貫していた </a:t>
            </a:r>
            <a:endParaRPr lang="en-GB" sz="1600" dirty="0">
              <a:solidFill>
                <a:srgbClr val="16374D"/>
              </a:solidFill>
              <a:ea typeface="MS PGothic" charset="0"/>
            </a:endParaRPr>
          </a:p>
        </p:txBody>
      </p:sp>
      <p:sp>
        <p:nvSpPr>
          <p:cNvPr id="42" name="Rectangle 41">
            <a:extLst>
              <a:ext uri="{FF2B5EF4-FFF2-40B4-BE49-F238E27FC236}">
                <a16:creationId xmlns:a16="http://schemas.microsoft.com/office/drawing/2014/main" id="{63EE6112-CC3E-475D-ABEA-6DBC94B91E95}"/>
              </a:ext>
            </a:extLst>
          </p:cNvPr>
          <p:cNvSpPr/>
          <p:nvPr/>
        </p:nvSpPr>
        <p:spPr>
          <a:xfrm>
            <a:off x="6549887" y="2570115"/>
            <a:ext cx="5642113" cy="205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rtlCol="0" anchor="t"/>
          <a:lstStyle/>
          <a:p>
            <a:pPr algn="ctr" rtl="0">
              <a:lnSpc>
                <a:spcPct val="90000"/>
              </a:lnSpc>
            </a:pPr>
            <a:r>
              <a:rPr lang="ja-JP" sz="2200" b="1" dirty="0">
                <a:solidFill>
                  <a:srgbClr val="4B610F"/>
                </a:solidFill>
              </a:rPr>
              <a:t>CKD進行のリスクが</a:t>
            </a:r>
            <a:endParaRPr lang="en-US" altLang="ja-JP" sz="2200" b="1" dirty="0">
              <a:solidFill>
                <a:srgbClr val="4B610F"/>
              </a:solidFill>
            </a:endParaRPr>
          </a:p>
          <a:p>
            <a:pPr algn="ctr" rtl="0">
              <a:lnSpc>
                <a:spcPct val="90000"/>
              </a:lnSpc>
            </a:pPr>
            <a:r>
              <a:rPr lang="ja-JP" sz="2200" b="1" dirty="0">
                <a:solidFill>
                  <a:srgbClr val="4B610F"/>
                </a:solidFill>
              </a:rPr>
              <a:t>23%低下した (NNT </a:t>
            </a:r>
            <a:r>
              <a:rPr lang="en-US" altLang="ja-JP" sz="2200" b="1" dirty="0">
                <a:solidFill>
                  <a:srgbClr val="4B610F"/>
                </a:solidFill>
              </a:rPr>
              <a:t>60</a:t>
            </a:r>
            <a:r>
              <a:rPr lang="ja-JP" sz="2200" b="1" dirty="0">
                <a:solidFill>
                  <a:srgbClr val="4B610F"/>
                </a:solidFill>
              </a:rPr>
              <a:t>)</a:t>
            </a:r>
          </a:p>
          <a:p>
            <a:pPr algn="ctr" rtl="0">
              <a:spcBef>
                <a:spcPts val="300"/>
              </a:spcBef>
            </a:pPr>
            <a:r>
              <a:rPr lang="en-US" altLang="ja-JP" sz="1600" dirty="0" err="1">
                <a:solidFill>
                  <a:srgbClr val="4B610F"/>
                </a:solidFill>
              </a:rPr>
              <a:t>Finerenone</a:t>
            </a:r>
            <a:r>
              <a:rPr lang="ja-JP" sz="1600" dirty="0">
                <a:solidFill>
                  <a:srgbClr val="4B610F"/>
                </a:solidFill>
              </a:rPr>
              <a:t>により、</a:t>
            </a:r>
            <a:r>
              <a:rPr lang="ja-JP" altLang="en-US" sz="1600" dirty="0">
                <a:solidFill>
                  <a:srgbClr val="4B610F"/>
                </a:solidFill>
              </a:rPr>
              <a:t>末期腎不全</a:t>
            </a:r>
            <a:r>
              <a:rPr lang="ja-JP" sz="1600" dirty="0">
                <a:solidFill>
                  <a:srgbClr val="4B610F"/>
                </a:solidFill>
              </a:rPr>
              <a:t>の20%低下を含む</a:t>
            </a:r>
            <a:r>
              <a:rPr lang="ja-JP" altLang="en-US" sz="1600" dirty="0">
                <a:solidFill>
                  <a:srgbClr val="4B610F"/>
                </a:solidFill>
              </a:rPr>
              <a:t>　　　　　　　　　　　　　　</a:t>
            </a:r>
            <a:r>
              <a:rPr lang="ja-JP" sz="1600" dirty="0">
                <a:solidFill>
                  <a:srgbClr val="4B610F"/>
                </a:solidFill>
              </a:rPr>
              <a:t>腎臓</a:t>
            </a:r>
            <a:r>
              <a:rPr lang="ja-JP" altLang="en-US" sz="1600" dirty="0">
                <a:solidFill>
                  <a:srgbClr val="4B610F"/>
                </a:solidFill>
              </a:rPr>
              <a:t>複合</a:t>
            </a:r>
            <a:r>
              <a:rPr lang="ja-JP" sz="1600" dirty="0">
                <a:solidFill>
                  <a:srgbClr val="4B610F"/>
                </a:solidFill>
              </a:rPr>
              <a:t>評価項目のすべての非致死性項目 </a:t>
            </a:r>
            <a:br>
              <a:rPr lang="en-GB" sz="1600" dirty="0">
                <a:solidFill>
                  <a:srgbClr val="4B610F"/>
                </a:solidFill>
              </a:rPr>
            </a:br>
            <a:r>
              <a:rPr lang="ja-JP" sz="1600" dirty="0">
                <a:solidFill>
                  <a:srgbClr val="4B610F"/>
                </a:solidFill>
              </a:rPr>
              <a:t>の</a:t>
            </a:r>
            <a:r>
              <a:rPr lang="ja-JP" altLang="en-US" sz="1600" dirty="0">
                <a:solidFill>
                  <a:srgbClr val="4B610F"/>
                </a:solidFill>
              </a:rPr>
              <a:t>発現</a:t>
            </a:r>
            <a:r>
              <a:rPr lang="ja-JP" sz="1600" dirty="0">
                <a:solidFill>
                  <a:srgbClr val="4B610F"/>
                </a:solidFill>
              </a:rPr>
              <a:t>率が有意に低下した</a:t>
            </a:r>
            <a:endParaRPr lang="en-GB" sz="1600" dirty="0">
              <a:solidFill>
                <a:srgbClr val="4B610F"/>
              </a:solidFill>
            </a:endParaRPr>
          </a:p>
        </p:txBody>
      </p:sp>
      <p:sp>
        <p:nvSpPr>
          <p:cNvPr id="45" name="Rectangle 44">
            <a:extLst>
              <a:ext uri="{FF2B5EF4-FFF2-40B4-BE49-F238E27FC236}">
                <a16:creationId xmlns:a16="http://schemas.microsoft.com/office/drawing/2014/main" id="{74A8A438-F542-4B8D-A503-197FEC31CFE9}"/>
              </a:ext>
            </a:extLst>
          </p:cNvPr>
          <p:cNvSpPr/>
          <p:nvPr/>
        </p:nvSpPr>
        <p:spPr>
          <a:xfrm>
            <a:off x="0" y="4710185"/>
            <a:ext cx="12192000" cy="14295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360000" rtlCol="0" anchor="t"/>
          <a:lstStyle/>
          <a:p>
            <a:pPr algn="ctr" rtl="0">
              <a:lnSpc>
                <a:spcPct val="90000"/>
              </a:lnSpc>
            </a:pPr>
            <a:r>
              <a:rPr lang="en-US" altLang="ja-JP" sz="2200" b="1" dirty="0" err="1">
                <a:solidFill>
                  <a:srgbClr val="4D4440"/>
                </a:solidFill>
              </a:rPr>
              <a:t>Finerenone</a:t>
            </a:r>
            <a:r>
              <a:rPr lang="ja-JP" sz="2200" b="1" dirty="0">
                <a:solidFill>
                  <a:srgbClr val="4D4440"/>
                </a:solidFill>
              </a:rPr>
              <a:t>の安全性プロファイルは </a:t>
            </a:r>
            <a:br>
              <a:rPr lang="en-GB" sz="2200" b="1" dirty="0">
                <a:solidFill>
                  <a:srgbClr val="4D4440"/>
                </a:solidFill>
              </a:rPr>
            </a:br>
            <a:r>
              <a:rPr lang="ja-JP" sz="2200" b="1" dirty="0">
                <a:solidFill>
                  <a:srgbClr val="4D4440"/>
                </a:solidFill>
              </a:rPr>
              <a:t>FIDELIO-DKD試験</a:t>
            </a:r>
            <a:r>
              <a:rPr lang="ja-JP" sz="2200" b="1" baseline="30000" dirty="0">
                <a:solidFill>
                  <a:srgbClr val="4D4440"/>
                </a:solidFill>
              </a:rPr>
              <a:t>1</a:t>
            </a:r>
            <a:r>
              <a:rPr lang="ja-JP" sz="2200" b="1" dirty="0">
                <a:solidFill>
                  <a:srgbClr val="4D4440"/>
                </a:solidFill>
              </a:rPr>
              <a:t> およびFIGARO-DKD試験</a:t>
            </a:r>
            <a:r>
              <a:rPr lang="ja-JP" sz="2200" b="1" baseline="30000" dirty="0">
                <a:solidFill>
                  <a:srgbClr val="4D4440"/>
                </a:solidFill>
              </a:rPr>
              <a:t>2</a:t>
            </a:r>
            <a:r>
              <a:rPr lang="ja-JP" sz="2200" b="1" dirty="0">
                <a:solidFill>
                  <a:srgbClr val="4D4440"/>
                </a:solidFill>
              </a:rPr>
              <a:t>の所見と一致していた</a:t>
            </a:r>
          </a:p>
          <a:p>
            <a:pPr algn="ctr" rtl="0">
              <a:spcBef>
                <a:spcPts val="300"/>
              </a:spcBef>
            </a:pPr>
            <a:r>
              <a:rPr lang="en-US" altLang="ja-JP" dirty="0" err="1">
                <a:solidFill>
                  <a:srgbClr val="4D4440"/>
                </a:solidFill>
              </a:rPr>
              <a:t>Finerenone</a:t>
            </a:r>
            <a:r>
              <a:rPr lang="ja-JP" dirty="0">
                <a:solidFill>
                  <a:srgbClr val="4D4440"/>
                </a:solidFill>
              </a:rPr>
              <a:t>による高カリウム血症の増加は管理可能であり、</a:t>
            </a:r>
            <a:br>
              <a:rPr lang="en-GB" dirty="0">
                <a:solidFill>
                  <a:srgbClr val="4D4440"/>
                </a:solidFill>
              </a:rPr>
            </a:br>
            <a:r>
              <a:rPr lang="ja-JP" dirty="0">
                <a:solidFill>
                  <a:srgbClr val="4D4440"/>
                </a:solidFill>
              </a:rPr>
              <a:t>定期的なカリウムモニタリングにより臨床的影響</a:t>
            </a:r>
            <a:r>
              <a:rPr lang="ja-JP" altLang="en-US" dirty="0">
                <a:solidFill>
                  <a:srgbClr val="4D4440"/>
                </a:solidFill>
              </a:rPr>
              <a:t>を伴う頻度は</a:t>
            </a:r>
            <a:r>
              <a:rPr lang="ja-JP" dirty="0">
                <a:solidFill>
                  <a:srgbClr val="4D4440"/>
                </a:solidFill>
              </a:rPr>
              <a:t>最小限</a:t>
            </a:r>
            <a:r>
              <a:rPr lang="ja-JP" altLang="en-US" dirty="0">
                <a:solidFill>
                  <a:srgbClr val="4D4440"/>
                </a:solidFill>
              </a:rPr>
              <a:t>であった</a:t>
            </a:r>
            <a:endParaRPr lang="ja-JP" dirty="0">
              <a:solidFill>
                <a:srgbClr val="4D4440"/>
              </a:solidFill>
            </a:endParaRPr>
          </a:p>
        </p:txBody>
      </p:sp>
      <p:sp>
        <p:nvSpPr>
          <p:cNvPr id="2" name="Footer Placeholder 1">
            <a:extLst>
              <a:ext uri="{FF2B5EF4-FFF2-40B4-BE49-F238E27FC236}">
                <a16:creationId xmlns:a16="http://schemas.microsoft.com/office/drawing/2014/main" id="{F4185FAC-086D-4C24-BFB5-B9DAE015B7E7}"/>
              </a:ext>
            </a:extLst>
          </p:cNvPr>
          <p:cNvSpPr>
            <a:spLocks noGrp="1"/>
          </p:cNvSpPr>
          <p:nvPr>
            <p:ph type="ftr" sz="quarter" idx="3"/>
          </p:nvPr>
        </p:nvSpPr>
        <p:spPr/>
        <p:txBody>
          <a:bodyPr/>
          <a:lstStyle/>
          <a:p>
            <a:pPr rtl="0"/>
            <a:r>
              <a:rPr kumimoji="0" lang="ja-JP" b="0" i="0" u="none" kern="0" cap="none" normalizeH="0" baseline="0">
                <a:ln>
                  <a:noFill/>
                </a:ln>
                <a:effectLst/>
                <a:uLnTx/>
                <a:uFillTx/>
                <a:ea typeface="ＭＳ Ｐゴシック" pitchFamily="34" charset="-128"/>
                <a:cs typeface="Arial" panose="020B0604020202020204" pitchFamily="34" charset="0"/>
              </a:rPr>
              <a:t>1. </a:t>
            </a:r>
            <a:r>
              <a:rPr lang="ja-JP">
                <a:solidFill>
                  <a:srgbClr val="53585A"/>
                </a:solidFill>
              </a:rPr>
              <a:t>Bakris GB, </a:t>
            </a:r>
            <a:r>
              <a:rPr lang="ja-JP" i="1">
                <a:solidFill>
                  <a:srgbClr val="53585A"/>
                </a:solidFill>
              </a:rPr>
              <a:t>et al. N Engl J Med </a:t>
            </a:r>
            <a:r>
              <a:rPr lang="ja-JP">
                <a:solidFill>
                  <a:srgbClr val="53585A"/>
                </a:solidFill>
              </a:rPr>
              <a:t>2020;383:2219–2229; 2. Pitt B, presented at ESC congress 2021</a:t>
            </a:r>
          </a:p>
        </p:txBody>
      </p:sp>
      <p:sp>
        <p:nvSpPr>
          <p:cNvPr id="15" name="Rounded Rectangle 3">
            <a:extLst>
              <a:ext uri="{FF2B5EF4-FFF2-40B4-BE49-F238E27FC236}">
                <a16:creationId xmlns:a16="http://schemas.microsoft.com/office/drawing/2014/main" id="{C2DE315C-AB9A-4445-994C-61CBA04D9118}"/>
              </a:ext>
            </a:extLst>
          </p:cNvPr>
          <p:cNvSpPr>
            <a:spLocks noChangeArrowheads="1"/>
          </p:cNvSpPr>
          <p:nvPr/>
        </p:nvSpPr>
        <p:spPr bwMode="auto">
          <a:xfrm>
            <a:off x="-4687" y="1309626"/>
            <a:ext cx="12192000" cy="3297310"/>
          </a:xfrm>
          <a:prstGeom prst="roundRect">
            <a:avLst>
              <a:gd name="adj" fmla="val 0"/>
            </a:avLst>
          </a:prstGeom>
          <a:solidFill>
            <a:schemeClr val="accent3">
              <a:lumMod val="75000"/>
              <a:lumOff val="25000"/>
            </a:schemeClr>
          </a:solidFill>
          <a:ln w="19050">
            <a:noFill/>
            <a:round/>
            <a:headEnd/>
            <a:tailEnd/>
          </a:ln>
          <a:effectLst/>
        </p:spPr>
        <p:txBody>
          <a:bodyPr lIns="91216" tIns="45607" rIns="91216" bIns="45607" anchor="ctr"/>
          <a:lstStyle>
            <a:lvl1pPr marL="179388" indent="-179388" algn="l">
              <a:spcBef>
                <a:spcPct val="20000"/>
              </a:spcBef>
              <a:spcAft>
                <a:spcPts val="200"/>
              </a:spcAft>
              <a:buClr>
                <a:srgbClr val="0099FF"/>
              </a:buClr>
              <a:buSzPct val="100000"/>
              <a:buBlip>
                <a:blip r:embed="rId3"/>
              </a:buBlip>
              <a:defRPr sz="1900">
                <a:solidFill>
                  <a:schemeClr val="tx1"/>
                </a:solidFill>
                <a:latin typeface="Arial" pitchFamily="34" charset="0"/>
                <a:ea typeface="ＭＳ Ｐゴシック" pitchFamily="34" charset="-128"/>
              </a:defRPr>
            </a:lvl1pPr>
            <a:lvl2pPr marL="742950" indent="-285750" algn="l">
              <a:spcBef>
                <a:spcPct val="20000"/>
              </a:spcBef>
              <a:buClr>
                <a:srgbClr val="FF0000"/>
              </a:buClr>
              <a:buFont typeface="Arial" pitchFamily="34" charset="0"/>
              <a:buChar char="–"/>
              <a:defRPr>
                <a:solidFill>
                  <a:schemeClr val="tx1"/>
                </a:solidFill>
                <a:latin typeface="Arial" pitchFamily="34" charset="0"/>
                <a:ea typeface="ＭＳ Ｐゴシック" pitchFamily="34" charset="-128"/>
              </a:defRPr>
            </a:lvl2pPr>
            <a:lvl3pPr marL="1143000" indent="-228600" algn="l">
              <a:spcBef>
                <a:spcPct val="20000"/>
              </a:spcBef>
              <a:buClr>
                <a:srgbClr val="FF0000"/>
              </a:buClr>
              <a:buChar char="•"/>
              <a:defRPr sz="1600">
                <a:solidFill>
                  <a:schemeClr val="tx1"/>
                </a:solidFill>
                <a:latin typeface="Arial" pitchFamily="34" charset="0"/>
                <a:ea typeface="ヒラギノ角ゴ Pro W3" pitchFamily="-111" charset="-128"/>
              </a:defRPr>
            </a:lvl3pPr>
            <a:lvl4pPr marL="1600200" indent="-228600" algn="l">
              <a:spcBef>
                <a:spcPct val="20000"/>
              </a:spcBef>
              <a:buClr>
                <a:srgbClr val="FF0000"/>
              </a:buClr>
              <a:buChar char="–"/>
              <a:defRPr sz="1400">
                <a:solidFill>
                  <a:schemeClr val="tx1"/>
                </a:solidFill>
                <a:latin typeface="Arial" pitchFamily="34" charset="0"/>
                <a:ea typeface="ヒラギノ角ゴ Pro W3" pitchFamily="-111" charset="-128"/>
              </a:defRPr>
            </a:lvl4pPr>
            <a:lvl5pPr marL="2057400" indent="-228600" algn="l">
              <a:spcBef>
                <a:spcPct val="20000"/>
              </a:spcBef>
              <a:buClr>
                <a:srgbClr val="FF0000"/>
              </a:buClr>
              <a:buFont typeface="Wingdings" pitchFamily="2" charset="2"/>
              <a:buChar char="§"/>
              <a:defRPr sz="1200">
                <a:solidFill>
                  <a:schemeClr val="tx1"/>
                </a:solidFill>
                <a:latin typeface="Arial" pitchFamily="34" charset="0"/>
                <a:ea typeface="ヒラギノ角ゴ Pro W3" pitchFamily="-111" charset="-128"/>
              </a:defRPr>
            </a:lvl5pPr>
            <a:lvl6pPr marL="25146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6pPr>
            <a:lvl7pPr marL="29718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7pPr>
            <a:lvl8pPr marL="34290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8pPr>
            <a:lvl9pPr marL="3886200" indent="-228600" eaLnBrk="0" fontAlgn="base" hangingPunct="0">
              <a:spcBef>
                <a:spcPct val="20000"/>
              </a:spcBef>
              <a:spcAft>
                <a:spcPct val="0"/>
              </a:spcAft>
              <a:buClr>
                <a:srgbClr val="FF0000"/>
              </a:buClr>
              <a:buFont typeface="Wingdings" pitchFamily="2" charset="2"/>
              <a:buChar char="§"/>
              <a:defRPr sz="1200">
                <a:solidFill>
                  <a:schemeClr val="tx1"/>
                </a:solidFill>
                <a:latin typeface="Arial" pitchFamily="34" charset="0"/>
                <a:ea typeface="ヒラギノ角ゴ Pro W3" pitchFamily="-111" charset="-128"/>
              </a:defRPr>
            </a:lvl9pPr>
          </a:lstStyle>
          <a:p>
            <a:pPr marL="0" lvl="0" indent="0" algn="ctr" defTabSz="912200" rtl="0">
              <a:spcBef>
                <a:spcPts val="300"/>
              </a:spcBef>
              <a:spcAft>
                <a:spcPts val="398"/>
              </a:spcAft>
              <a:buClrTx/>
              <a:buSzTx/>
              <a:buNone/>
              <a:defRPr/>
            </a:pPr>
            <a:r>
              <a:rPr lang="en-US" altLang="ja-JP" sz="2400" b="1" kern="0" dirty="0" err="1">
                <a:solidFill>
                  <a:schemeClr val="bg1"/>
                </a:solidFill>
              </a:rPr>
              <a:t>Finerenone</a:t>
            </a:r>
            <a:r>
              <a:rPr kumimoji="0" lang="ja-JP" sz="2400" b="1" i="0" u="none" strike="noStrike" kern="1200" cap="none" normalizeH="0" baseline="0" dirty="0">
                <a:ln>
                  <a:noFill/>
                </a:ln>
                <a:solidFill>
                  <a:schemeClr val="bg1"/>
                </a:solidFill>
                <a:effectLst/>
                <a:uLnTx/>
                <a:uFillTx/>
              </a:rPr>
              <a:t>は</a:t>
            </a:r>
            <a:r>
              <a:rPr kumimoji="0" lang="ja-JP" altLang="en-US" sz="2400" b="1" i="0" u="none" strike="noStrike" kern="1200" cap="none" normalizeH="0" baseline="0" dirty="0">
                <a:ln>
                  <a:noFill/>
                </a:ln>
                <a:solidFill>
                  <a:schemeClr val="bg1"/>
                </a:solidFill>
                <a:effectLst/>
                <a:uLnTx/>
                <a:uFillTx/>
              </a:rPr>
              <a:t>中等度から高度</a:t>
            </a:r>
            <a:r>
              <a:rPr lang="ja-JP" sz="2400" b="1" dirty="0">
                <a:solidFill>
                  <a:schemeClr val="bg1"/>
                </a:solidFill>
              </a:rPr>
              <a:t>の</a:t>
            </a:r>
            <a:r>
              <a:rPr lang="en-US" altLang="ja-JP" sz="2400" b="1" dirty="0">
                <a:solidFill>
                  <a:schemeClr val="bg1"/>
                </a:solidFill>
              </a:rPr>
              <a:t>2</a:t>
            </a:r>
            <a:r>
              <a:rPr lang="ja-JP" altLang="en-US" sz="2400" b="1" dirty="0">
                <a:solidFill>
                  <a:schemeClr val="bg1"/>
                </a:solidFill>
              </a:rPr>
              <a:t>型糖尿病を合併する慢性腎臓病</a:t>
            </a:r>
            <a:r>
              <a:rPr kumimoji="0" lang="ja-JP" sz="2400" b="1" i="0" u="none" strike="noStrike" kern="0" cap="none" normalizeH="0" baseline="0" dirty="0">
                <a:ln>
                  <a:noFill/>
                </a:ln>
                <a:solidFill>
                  <a:schemeClr val="bg1"/>
                </a:solidFill>
                <a:effectLst/>
                <a:uLnTx/>
                <a:uFillTx/>
              </a:rPr>
              <a:t>患者における </a:t>
            </a:r>
            <a:br>
              <a:rPr kumimoji="0" lang="en-GB" altLang="en-US" sz="2400" b="1" i="0" u="none" strike="noStrike" kern="0" cap="none" spc="0" normalizeH="0" baseline="0" noProof="0" dirty="0">
                <a:ln>
                  <a:noFill/>
                </a:ln>
                <a:solidFill>
                  <a:schemeClr val="bg1"/>
                </a:solidFill>
                <a:effectLst/>
                <a:uLnTx/>
                <a:uFillTx/>
              </a:rPr>
            </a:br>
            <a:r>
              <a:rPr kumimoji="0" lang="ja-JP" altLang="en-US" sz="2400" b="1" i="0" u="none" strike="noStrike" kern="0" cap="none" spc="0" normalizeH="0" baseline="0" noProof="0" dirty="0">
                <a:ln>
                  <a:noFill/>
                </a:ln>
                <a:solidFill>
                  <a:schemeClr val="bg1"/>
                </a:solidFill>
                <a:effectLst/>
                <a:uLnTx/>
                <a:uFillTx/>
              </a:rPr>
              <a:t>心血管</a:t>
            </a:r>
            <a:r>
              <a:rPr lang="ja-JP" altLang="en-US" sz="2400" b="1" kern="0" noProof="0" dirty="0">
                <a:solidFill>
                  <a:schemeClr val="bg1"/>
                </a:solidFill>
              </a:rPr>
              <a:t>および</a:t>
            </a:r>
            <a:r>
              <a:rPr kumimoji="0" lang="ja-JP" sz="2400" b="1" i="0" u="none" strike="noStrike" kern="0" cap="none" normalizeH="0" baseline="0" dirty="0">
                <a:ln>
                  <a:noFill/>
                </a:ln>
                <a:solidFill>
                  <a:schemeClr val="bg1"/>
                </a:solidFill>
                <a:effectLst/>
                <a:uLnTx/>
                <a:uFillTx/>
              </a:rPr>
              <a:t>腎臓保護のため</a:t>
            </a:r>
            <a:r>
              <a:rPr kumimoji="0" lang="ja-JP" altLang="en-US" sz="2400" b="1" i="0" u="none" strike="noStrike" kern="0" cap="none" normalizeH="0" baseline="0" dirty="0">
                <a:ln>
                  <a:noFill/>
                </a:ln>
                <a:solidFill>
                  <a:schemeClr val="bg1"/>
                </a:solidFill>
                <a:effectLst/>
                <a:uLnTx/>
                <a:uFillTx/>
              </a:rPr>
              <a:t>の</a:t>
            </a:r>
            <a:r>
              <a:rPr kumimoji="0" lang="ja-JP" sz="2400" b="1" i="0" u="none" strike="noStrike" kern="0" cap="none" normalizeH="0" baseline="0" dirty="0">
                <a:ln>
                  <a:noFill/>
                </a:ln>
                <a:solidFill>
                  <a:schemeClr val="bg1"/>
                </a:solidFill>
                <a:effectLst/>
                <a:uLnTx/>
                <a:uFillTx/>
              </a:rPr>
              <a:t>効果的な治療選択肢</a:t>
            </a:r>
            <a:r>
              <a:rPr lang="ja-JP" altLang="en-US" sz="2400" b="1" kern="0" dirty="0">
                <a:solidFill>
                  <a:schemeClr val="bg1"/>
                </a:solidFill>
              </a:rPr>
              <a:t>となりうる</a:t>
            </a:r>
            <a:endParaRPr kumimoji="0" lang="ja-JP" sz="2400" b="1" i="0" u="none" strike="noStrike" kern="0" cap="none" normalizeH="0" baseline="0" dirty="0">
              <a:ln>
                <a:noFill/>
              </a:ln>
              <a:solidFill>
                <a:schemeClr val="bg1"/>
              </a:solidFill>
              <a:effectLst/>
              <a:uLnTx/>
              <a:uFillTx/>
            </a:endParaRPr>
          </a:p>
          <a:p>
            <a:pPr marL="0" lvl="0" indent="0" algn="ctr" defTabSz="912200" rtl="0">
              <a:spcBef>
                <a:spcPts val="1800"/>
              </a:spcBef>
              <a:spcAft>
                <a:spcPts val="398"/>
              </a:spcAft>
              <a:buClrTx/>
              <a:buSzTx/>
              <a:buNone/>
              <a:defRPr/>
            </a:pPr>
            <a:r>
              <a:rPr lang="en-US" altLang="ja-JP" sz="2400" b="1" kern="0" dirty="0">
                <a:solidFill>
                  <a:schemeClr val="bg1"/>
                </a:solidFill>
              </a:rPr>
              <a:t>2</a:t>
            </a:r>
            <a:r>
              <a:rPr lang="ja-JP" altLang="en-US" sz="2400" b="1" kern="0" dirty="0">
                <a:solidFill>
                  <a:schemeClr val="bg1"/>
                </a:solidFill>
              </a:rPr>
              <a:t>型糖尿病</a:t>
            </a:r>
            <a:r>
              <a:rPr kumimoji="0" lang="ja-JP" sz="2400" b="1" i="0" u="none" strike="noStrike" kern="0" cap="none" normalizeH="0" baseline="0" dirty="0">
                <a:ln>
                  <a:noFill/>
                </a:ln>
                <a:solidFill>
                  <a:schemeClr val="bg1"/>
                </a:solidFill>
                <a:effectLst/>
                <a:uLnTx/>
                <a:uFillTx/>
              </a:rPr>
              <a:t>患者のUACRモニタリングは、</a:t>
            </a:r>
            <a:r>
              <a:rPr kumimoji="0" lang="ja-JP" sz="2400" b="1" i="0" u="none" strike="noStrike" kern="0" cap="none" normalizeH="0" dirty="0">
                <a:ln>
                  <a:noFill/>
                </a:ln>
                <a:solidFill>
                  <a:schemeClr val="bg1"/>
                </a:solidFill>
                <a:effectLst/>
                <a:uLnTx/>
                <a:uFillTx/>
              </a:rPr>
              <a:t> eGFRに関係なく</a:t>
            </a:r>
            <a:r>
              <a:rPr kumimoji="0" lang="ja-JP" sz="2400" b="1" i="0" u="none" strike="noStrike" kern="0" cap="none" normalizeH="0" baseline="0" dirty="0">
                <a:ln>
                  <a:noFill/>
                </a:ln>
                <a:solidFill>
                  <a:schemeClr val="bg1"/>
                </a:solidFill>
                <a:effectLst/>
                <a:uLnTx/>
                <a:uFillTx/>
              </a:rPr>
              <a:t> </a:t>
            </a:r>
            <a:br>
              <a:rPr kumimoji="0" lang="en-GB" altLang="en-US" sz="2400" b="1" i="0" u="none" strike="noStrike" kern="0" cap="none" spc="0" normalizeH="0" baseline="0" noProof="0" dirty="0">
                <a:ln>
                  <a:noFill/>
                </a:ln>
                <a:solidFill>
                  <a:schemeClr val="bg1"/>
                </a:solidFill>
                <a:effectLst/>
                <a:uLnTx/>
                <a:uFillTx/>
              </a:rPr>
            </a:br>
            <a:r>
              <a:rPr lang="en-US" altLang="en-US" sz="2400" b="1" kern="0" noProof="0" dirty="0" err="1">
                <a:solidFill>
                  <a:schemeClr val="bg1"/>
                </a:solidFill>
              </a:rPr>
              <a:t>finerenone</a:t>
            </a:r>
            <a:r>
              <a:rPr kumimoji="0" lang="ja-JP" sz="2400" b="1" i="0" u="none" strike="noStrike" kern="0" cap="none" normalizeH="0" dirty="0">
                <a:ln>
                  <a:noFill/>
                </a:ln>
                <a:solidFill>
                  <a:schemeClr val="bg1"/>
                </a:solidFill>
                <a:effectLst/>
                <a:uLnTx/>
                <a:uFillTx/>
              </a:rPr>
              <a:t>による治療効果が見込まれる </a:t>
            </a:r>
            <a:br>
              <a:rPr lang="en-GB" altLang="en-US" sz="2400" b="1" kern="0" dirty="0">
                <a:solidFill>
                  <a:schemeClr val="bg1"/>
                </a:solidFill>
              </a:rPr>
            </a:br>
            <a:r>
              <a:rPr kumimoji="0" lang="ja-JP" sz="2400" b="1" i="0" u="none" strike="noStrike" kern="0" cap="none" normalizeH="0" dirty="0">
                <a:ln>
                  <a:noFill/>
                </a:ln>
                <a:solidFill>
                  <a:schemeClr val="bg1"/>
                </a:solidFill>
                <a:effectLst/>
                <a:uLnTx/>
                <a:uFillTx/>
              </a:rPr>
              <a:t>患者を特定するために重要である</a:t>
            </a:r>
          </a:p>
        </p:txBody>
      </p:sp>
    </p:spTree>
    <p:extLst>
      <p:ext uri="{BB962C8B-B14F-4D97-AF65-F5344CB8AC3E}">
        <p14:creationId xmlns:p14="http://schemas.microsoft.com/office/powerpoint/2010/main" val="161142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animBg="1"/>
      <p:bldP spid="42" grpId="0" animBg="1"/>
      <p:bldP spid="45"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5C974-0589-436A-A4FB-77B07F39BCDA}"/>
              </a:ext>
            </a:extLst>
          </p:cNvPr>
          <p:cNvSpPr>
            <a:spLocks noGrp="1"/>
          </p:cNvSpPr>
          <p:nvPr>
            <p:ph type="sldNum" sz="quarter" idx="10"/>
          </p:nvPr>
        </p:nvSpPr>
        <p:spPr/>
        <p:txBody>
          <a:bodyPr/>
          <a:lstStyle/>
          <a:p>
            <a:pPr rtl="0"/>
            <a:fld id="{7AF8E309-D608-654D-B811-6A2C46C88181}" type="slidenum">
              <a:rPr/>
              <a:pPr rtl="0"/>
              <a:t>14</a:t>
            </a:fld>
            <a:endParaRPr/>
          </a:p>
        </p:txBody>
      </p:sp>
      <p:sp>
        <p:nvSpPr>
          <p:cNvPr id="16" name="Text Placeholder 6">
            <a:extLst>
              <a:ext uri="{FF2B5EF4-FFF2-40B4-BE49-F238E27FC236}">
                <a16:creationId xmlns:a16="http://schemas.microsoft.com/office/drawing/2014/main" id="{3E40798C-EED7-44C6-9DAF-690170FF7FB0}"/>
              </a:ext>
            </a:extLst>
          </p:cNvPr>
          <p:cNvSpPr txBox="1">
            <a:spLocks/>
          </p:cNvSpPr>
          <p:nvPr/>
        </p:nvSpPr>
        <p:spPr>
          <a:xfrm>
            <a:off x="599494" y="1268760"/>
            <a:ext cx="10925392" cy="4683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bg2"/>
              </a:buClr>
              <a:buFont typeface="Arial" panose="020B0604020202020204" pitchFamily="34" charset="0"/>
              <a:buNone/>
              <a:tabLst/>
              <a:defRPr lang="en-US" sz="2000" b="1" kern="1200">
                <a:solidFill>
                  <a:schemeClr val="bg2"/>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System Font"/>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System Font"/>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91DF"/>
              </a:buClr>
              <a:buSzTx/>
              <a:buFont typeface="Arial" panose="020B0604020202020204" pitchFamily="34" charset="0"/>
              <a:buNone/>
              <a:tabLst>
                <a:tab pos="92075" algn="l"/>
              </a:tabLst>
              <a:defRPr/>
            </a:pPr>
            <a:r>
              <a:rPr kumimoji="0" lang="ja-JP" sz="2400" b="1" i="0" u="none" strike="noStrike" kern="1200" cap="none" normalizeH="0" baseline="0">
                <a:ln>
                  <a:noFill/>
                </a:ln>
                <a:solidFill>
                  <a:srgbClr val="0091DF"/>
                </a:solidFill>
                <a:effectLst/>
                <a:uLnTx/>
                <a:uFillTx/>
                <a:latin typeface="Arial" panose="020B0604020202020204"/>
                <a:ea typeface="+mn-ea"/>
                <a:cs typeface="+mn-cs"/>
              </a:rPr>
              <a:t>48ヵ国、患者 </a:t>
            </a:r>
            <a:r>
              <a:rPr lang="ja-JP" sz="2400">
                <a:solidFill>
                  <a:srgbClr val="0091DF"/>
                </a:solidFill>
                <a:latin typeface="Arial" panose="020B0604020202020204"/>
              </a:rPr>
              <a:t>33</a:t>
            </a:r>
            <a:r>
              <a:rPr kumimoji="0" lang="ja-JP" sz="2400" b="1" i="0" u="none" strike="noStrike" kern="1200" cap="none" normalizeH="0" baseline="0">
                <a:ln>
                  <a:noFill/>
                </a:ln>
                <a:solidFill>
                  <a:srgbClr val="0091DF"/>
                </a:solidFill>
                <a:effectLst/>
                <a:uLnTx/>
                <a:uFillTx/>
                <a:latin typeface="Arial" panose="020B0604020202020204"/>
                <a:ea typeface="+mn-ea"/>
                <a:cs typeface="+mn-cs"/>
              </a:rPr>
              <a:t>,292例が登録、 </a:t>
            </a:r>
            <a:r>
              <a:rPr lang="ja-JP" sz="2400">
                <a:solidFill>
                  <a:srgbClr val="0091DF"/>
                </a:solidFill>
                <a:latin typeface="Arial" panose="020B0604020202020204"/>
              </a:rPr>
              <a:t>13,171</a:t>
            </a:r>
            <a:r>
              <a:rPr kumimoji="0" lang="ja-JP" sz="2400" b="1" i="0" u="none" strike="noStrike" kern="1200" cap="none" normalizeH="0" baseline="0">
                <a:ln>
                  <a:noFill/>
                </a:ln>
                <a:solidFill>
                  <a:srgbClr val="0091DF"/>
                </a:solidFill>
                <a:effectLst/>
                <a:uLnTx/>
                <a:uFillTx/>
                <a:latin typeface="Arial" panose="020B0604020202020204"/>
                <a:ea typeface="+mn-ea"/>
                <a:cs typeface="+mn-cs"/>
              </a:rPr>
              <a:t> 例を無作為に割り付け</a:t>
            </a:r>
          </a:p>
        </p:txBody>
      </p:sp>
      <p:sp>
        <p:nvSpPr>
          <p:cNvPr id="17" name="Content Placeholder 7">
            <a:extLst>
              <a:ext uri="{FF2B5EF4-FFF2-40B4-BE49-F238E27FC236}">
                <a16:creationId xmlns:a16="http://schemas.microsoft.com/office/drawing/2014/main" id="{33820067-41D6-49C9-801B-8827B8AB03DC}"/>
              </a:ext>
            </a:extLst>
          </p:cNvPr>
          <p:cNvSpPr txBox="1">
            <a:spLocks/>
          </p:cNvSpPr>
          <p:nvPr/>
        </p:nvSpPr>
        <p:spPr>
          <a:xfrm>
            <a:off x="3698697" y="5644174"/>
            <a:ext cx="7824558" cy="711846"/>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1000"/>
              </a:spcBef>
              <a:buClr>
                <a:schemeClr val="bg2"/>
              </a:buClr>
              <a:buFont typeface="Arial" panose="020B0604020202020204" pitchFamily="34" charset="0"/>
              <a:buChar char="•"/>
              <a:tabLst>
                <a:tab pos="1828800" algn="l"/>
              </a:tabLst>
              <a:defRPr lang="en-US" sz="1600" kern="1200">
                <a:solidFill>
                  <a:schemeClr val="accent3"/>
                </a:solidFill>
                <a:latin typeface="+mn-lt"/>
                <a:ea typeface="+mn-ea"/>
                <a:cs typeface="+mn-cs"/>
              </a:defRPr>
            </a:lvl1pPr>
            <a:lvl2pPr marL="533400" indent="-249238" algn="l" defTabSz="914400" rtl="0" eaLnBrk="1" latinLnBrk="0" hangingPunct="1">
              <a:lnSpc>
                <a:spcPct val="100000"/>
              </a:lnSpc>
              <a:spcBef>
                <a:spcPts val="600"/>
              </a:spcBef>
              <a:buClr>
                <a:schemeClr val="bg2"/>
              </a:buClr>
              <a:buFont typeface="System Font"/>
              <a:buChar char="–"/>
              <a:tabLst/>
              <a:defRPr lang="en-US" sz="1600" kern="1200" dirty="0">
                <a:solidFill>
                  <a:schemeClr val="accent3"/>
                </a:solidFill>
                <a:latin typeface="+mn-lt"/>
                <a:ea typeface="+mn-ea"/>
                <a:cs typeface="+mn-cs"/>
              </a:defRPr>
            </a:lvl2pPr>
            <a:lvl3pPr marL="800100" indent="-266700" algn="l" defTabSz="914400" rtl="0" eaLnBrk="1" latinLnBrk="0" hangingPunct="1">
              <a:lnSpc>
                <a:spcPct val="100000"/>
              </a:lnSpc>
              <a:spcBef>
                <a:spcPts val="600"/>
              </a:spcBef>
              <a:buClr>
                <a:schemeClr val="bg2"/>
              </a:buClr>
              <a:buFont typeface="Arial" panose="020B0604020202020204" pitchFamily="34" charset="0"/>
              <a:buChar char="•"/>
              <a:tabLst/>
              <a:defRPr lang="en-US" sz="1400" kern="1200" dirty="0">
                <a:solidFill>
                  <a:schemeClr val="accent3"/>
                </a:solidFill>
                <a:latin typeface="+mn-lt"/>
                <a:ea typeface="+mn-ea"/>
                <a:cs typeface="+mn-cs"/>
              </a:defRPr>
            </a:lvl3pPr>
            <a:lvl4pPr marL="1016000" indent="-215900" algn="l" defTabSz="914400" rtl="0" eaLnBrk="1" latinLnBrk="0" hangingPunct="1">
              <a:lnSpc>
                <a:spcPct val="100000"/>
              </a:lnSpc>
              <a:spcBef>
                <a:spcPts val="600"/>
              </a:spcBef>
              <a:buClr>
                <a:schemeClr val="bg2"/>
              </a:buClr>
              <a:buFont typeface="System Font"/>
              <a:buChar char="–"/>
              <a:tabLst/>
              <a:defRPr lang="en-US" sz="1200" kern="1200" dirty="0">
                <a:solidFill>
                  <a:schemeClr val="accent3"/>
                </a:solidFill>
                <a:latin typeface="+mn-lt"/>
                <a:ea typeface="+mn-ea"/>
                <a:cs typeface="+mn-cs"/>
              </a:defRPr>
            </a:lvl4pPr>
            <a:lvl5pPr marL="1244600" indent="-228600" algn="l" defTabSz="914400" rtl="0" eaLnBrk="1" latinLnBrk="0" hangingPunct="1">
              <a:lnSpc>
                <a:spcPct val="100000"/>
              </a:lnSpc>
              <a:spcBef>
                <a:spcPts val="600"/>
              </a:spcBef>
              <a:buClr>
                <a:schemeClr val="bg2"/>
              </a:buClr>
              <a:buFont typeface="Arial" panose="020B0604020202020204" pitchFamily="34" charset="0"/>
              <a:buChar char="•"/>
              <a:tabLst/>
              <a:defRPr lang="en-US" sz="1200" kern="1200" dirty="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91DF"/>
              </a:buClr>
              <a:buSzTx/>
              <a:buFont typeface="Arial" panose="020B0604020202020204" pitchFamily="34" charset="0"/>
              <a:buNone/>
              <a:tabLst>
                <a:tab pos="1828800" algn="l"/>
              </a:tabLst>
              <a:defRPr/>
            </a:pPr>
            <a:r>
              <a:rPr kumimoji="0" lang="ja-JP" sz="1800" b="1" i="0" u="none" strike="noStrike" kern="1200" cap="none" normalizeH="0" baseline="0" dirty="0">
                <a:ln>
                  <a:noFill/>
                </a:ln>
                <a:solidFill>
                  <a:srgbClr val="16374D"/>
                </a:solidFill>
                <a:effectLst/>
                <a:uLnTx/>
                <a:uFillTx/>
                <a:latin typeface="Arial" panose="020B0604020202020204"/>
                <a:ea typeface="+mn-ea"/>
                <a:cs typeface="+mn-cs"/>
              </a:rPr>
              <a:t>FIDELIO-DKD試験およびFIGARO-DKD試験チームは、ご協力くださった</a:t>
            </a:r>
            <a:r>
              <a:rPr lang="ja-JP" altLang="en-US" sz="1800" b="1" dirty="0">
                <a:solidFill>
                  <a:srgbClr val="16374D"/>
                </a:solidFill>
                <a:latin typeface="Arial" panose="020B0604020202020204"/>
              </a:rPr>
              <a:t>　　　　　</a:t>
            </a:r>
            <a:r>
              <a:rPr kumimoji="0" lang="ja-JP" sz="1800" b="1" i="0" u="none" strike="noStrike" kern="1200" cap="none" normalizeH="0" baseline="0" dirty="0">
                <a:ln>
                  <a:noFill/>
                </a:ln>
                <a:solidFill>
                  <a:srgbClr val="16374D"/>
                </a:solidFill>
                <a:effectLst/>
                <a:uLnTx/>
                <a:uFillTx/>
                <a:latin typeface="Arial" panose="020B0604020202020204"/>
                <a:ea typeface="+mn-ea"/>
                <a:cs typeface="+mn-cs"/>
              </a:rPr>
              <a:t>治験責任医師、</a:t>
            </a:r>
            <a:r>
              <a:rPr lang="ja-JP" altLang="en-US" sz="1800" b="1" dirty="0">
                <a:solidFill>
                  <a:srgbClr val="16374D"/>
                </a:solidFill>
                <a:latin typeface="Arial" panose="020B0604020202020204"/>
              </a:rPr>
              <a:t>医療機関</a:t>
            </a:r>
            <a:r>
              <a:rPr kumimoji="0" lang="ja-JP" sz="1800" b="1" i="0" u="none" strike="noStrike" kern="1200" cap="none" normalizeH="0" baseline="0" dirty="0">
                <a:ln>
                  <a:noFill/>
                </a:ln>
                <a:solidFill>
                  <a:srgbClr val="16374D"/>
                </a:solidFill>
                <a:effectLst/>
                <a:uLnTx/>
                <a:uFillTx/>
                <a:latin typeface="Arial" panose="020B0604020202020204"/>
                <a:ea typeface="+mn-ea"/>
                <a:cs typeface="+mn-cs"/>
              </a:rPr>
              <a:t>、患者さんとそのご家族の皆様にお礼申し上げます</a:t>
            </a:r>
          </a:p>
        </p:txBody>
      </p:sp>
      <p:sp>
        <p:nvSpPr>
          <p:cNvPr id="18" name="Title 1">
            <a:extLst>
              <a:ext uri="{FF2B5EF4-FFF2-40B4-BE49-F238E27FC236}">
                <a16:creationId xmlns:a16="http://schemas.microsoft.com/office/drawing/2014/main" id="{86692355-1BA0-4062-BAA9-55FC142E6D91}"/>
              </a:ext>
            </a:extLst>
          </p:cNvPr>
          <p:cNvSpPr txBox="1">
            <a:spLocks/>
          </p:cNvSpPr>
          <p:nvPr/>
        </p:nvSpPr>
        <p:spPr>
          <a:xfrm>
            <a:off x="623888" y="333375"/>
            <a:ext cx="10909299" cy="96237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800" b="1" i="0" u="none" kern="1200">
                <a:solidFill>
                  <a:schemeClr val="accent3"/>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ja-JP" altLang="en-US" sz="4800" b="1" i="0" u="none" strike="noStrike" kern="1200" cap="none" normalizeH="0" baseline="0" dirty="0">
                <a:ln>
                  <a:noFill/>
                </a:ln>
                <a:solidFill>
                  <a:srgbClr val="16374D"/>
                </a:solidFill>
                <a:effectLst/>
                <a:uLnTx/>
                <a:uFillTx/>
                <a:latin typeface="Arial" panose="020B0604020202020204"/>
                <a:ea typeface="+mj-ea"/>
                <a:cs typeface="+mj-cs"/>
              </a:rPr>
              <a:t>謝辞</a:t>
            </a:r>
            <a:endParaRPr kumimoji="0" lang="ja-JP" sz="4800" b="1" i="0" u="none" strike="noStrike" kern="1200" cap="none" normalizeH="0" baseline="0" dirty="0">
              <a:ln>
                <a:noFill/>
              </a:ln>
              <a:solidFill>
                <a:srgbClr val="16374D"/>
              </a:solidFill>
              <a:effectLst/>
              <a:uLnTx/>
              <a:uFillTx/>
              <a:latin typeface="Arial" panose="020B0604020202020204"/>
              <a:ea typeface="+mj-ea"/>
              <a:cs typeface="+mj-cs"/>
            </a:endParaRPr>
          </a:p>
        </p:txBody>
      </p:sp>
      <p:sp>
        <p:nvSpPr>
          <p:cNvPr id="19" name="TextBox 18">
            <a:extLst>
              <a:ext uri="{FF2B5EF4-FFF2-40B4-BE49-F238E27FC236}">
                <a16:creationId xmlns:a16="http://schemas.microsoft.com/office/drawing/2014/main" id="{3A58148C-FE4E-42CD-9ACC-9BD3987750BF}"/>
              </a:ext>
            </a:extLst>
          </p:cNvPr>
          <p:cNvSpPr txBox="1"/>
          <p:nvPr/>
        </p:nvSpPr>
        <p:spPr>
          <a:xfrm>
            <a:off x="614498" y="1736812"/>
            <a:ext cx="10910388" cy="511118"/>
          </a:xfrm>
          <a:prstGeom prst="rect">
            <a:avLst/>
          </a:prstGeom>
          <a:solidFill>
            <a:srgbClr val="669BD2">
              <a:lumMod val="20000"/>
              <a:lumOff val="80000"/>
            </a:srgbClr>
          </a:solidFill>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sz="1300" b="1" kern="0" dirty="0">
                <a:solidFill>
                  <a:srgbClr val="000000"/>
                </a:solidFill>
                <a:latin typeface="Arial" panose="020B0604020202020204"/>
                <a:cs typeface="+mn-cs"/>
              </a:rPr>
              <a:t>運営</a:t>
            </a:r>
            <a:r>
              <a:rPr kumimoji="0" lang="ja-JP" sz="1300" b="1" i="0" u="none" strike="noStrike" kern="0" cap="none" normalizeH="0" baseline="0" dirty="0">
                <a:ln>
                  <a:noFill/>
                </a:ln>
                <a:solidFill>
                  <a:srgbClr val="000000"/>
                </a:solidFill>
                <a:effectLst/>
                <a:uLnTx/>
                <a:uFillTx/>
                <a:latin typeface="Arial" panose="020B0604020202020204"/>
                <a:cs typeface="+mn-cs"/>
              </a:rPr>
              <a:t>委員会</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kern="0" cap="none" normalizeH="0" baseline="0" dirty="0">
                <a:ln>
                  <a:noFill/>
                </a:ln>
                <a:solidFill>
                  <a:srgbClr val="000000"/>
                </a:solidFill>
                <a:effectLst/>
                <a:uLnTx/>
                <a:uFillTx/>
                <a:latin typeface="Arial" panose="020B0604020202020204"/>
                <a:cs typeface="+mn-cs"/>
              </a:rPr>
              <a:t>George L. Bakris; Gerasimos Filippatos; Rajiv Agarwal; Stefan D. Anker; Luis M. Ruilope; Bertram Pitt</a:t>
            </a:r>
          </a:p>
        </p:txBody>
      </p:sp>
      <p:sp>
        <p:nvSpPr>
          <p:cNvPr id="20" name="TextBox 19">
            <a:extLst>
              <a:ext uri="{FF2B5EF4-FFF2-40B4-BE49-F238E27FC236}">
                <a16:creationId xmlns:a16="http://schemas.microsoft.com/office/drawing/2014/main" id="{061157C6-7C5C-43A1-9F38-5D49AB4175FD}"/>
              </a:ext>
            </a:extLst>
          </p:cNvPr>
          <p:cNvSpPr txBox="1"/>
          <p:nvPr/>
        </p:nvSpPr>
        <p:spPr>
          <a:xfrm>
            <a:off x="614498" y="2293034"/>
            <a:ext cx="10910388" cy="460222"/>
          </a:xfrm>
          <a:prstGeom prst="rect">
            <a:avLst/>
          </a:prstGeom>
          <a:solidFill>
            <a:srgbClr val="66B512">
              <a:lumMod val="20000"/>
              <a:lumOff val="80000"/>
            </a:srgbClr>
          </a:solidFill>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ja-JP" sz="1300" b="1" i="0" u="none" strike="noStrike" kern="0" cap="none" normalizeH="0" baseline="0">
                <a:ln>
                  <a:noFill/>
                </a:ln>
                <a:solidFill>
                  <a:srgbClr val="000000"/>
                </a:solidFill>
                <a:effectLst/>
                <a:uLnTx/>
                <a:uFillTx/>
                <a:latin typeface="Arial" panose="020B0604020202020204"/>
                <a:cs typeface="+mn-cs"/>
              </a:rPr>
              <a:t>独立データモニタリング委員会</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kern="0" cap="none" normalizeH="0" baseline="0">
                <a:ln>
                  <a:noFill/>
                </a:ln>
                <a:solidFill>
                  <a:srgbClr val="000000"/>
                </a:solidFill>
                <a:effectLst/>
                <a:uLnTx/>
                <a:uFillTx/>
                <a:latin typeface="Arial" panose="020B0604020202020204"/>
                <a:cs typeface="+mn-cs"/>
              </a:rPr>
              <a:t>Murray Epstein; Aldo Maggioni; Glenn Chertow; Gerald DiBona; Tim Friede; Jose Lopez-Sendon; Jean Rouleau</a:t>
            </a:r>
          </a:p>
        </p:txBody>
      </p:sp>
      <p:sp>
        <p:nvSpPr>
          <p:cNvPr id="21" name="TextBox 20">
            <a:extLst>
              <a:ext uri="{FF2B5EF4-FFF2-40B4-BE49-F238E27FC236}">
                <a16:creationId xmlns:a16="http://schemas.microsoft.com/office/drawing/2014/main" id="{484F2ACE-8855-4B3A-8DC3-B254FA9FC55F}"/>
              </a:ext>
            </a:extLst>
          </p:cNvPr>
          <p:cNvSpPr txBox="1"/>
          <p:nvPr/>
        </p:nvSpPr>
        <p:spPr>
          <a:xfrm>
            <a:off x="614498" y="2798360"/>
            <a:ext cx="10911600" cy="876600"/>
          </a:xfrm>
          <a:prstGeom prst="rect">
            <a:avLst/>
          </a:prstGeom>
          <a:solidFill>
            <a:srgbClr val="8F3685">
              <a:lumMod val="20000"/>
              <a:lumOff val="80000"/>
            </a:srgbClr>
          </a:solidFill>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ja-JP" sz="1300" b="1" i="0" u="none" strike="noStrike" kern="0" cap="none" normalizeH="0" baseline="0" dirty="0">
                <a:ln>
                  <a:noFill/>
                </a:ln>
                <a:solidFill>
                  <a:srgbClr val="000000"/>
                </a:solidFill>
                <a:effectLst/>
                <a:uLnTx/>
                <a:uFillTx/>
                <a:latin typeface="Arial" panose="020B0604020202020204"/>
                <a:cs typeface="+mn-cs"/>
              </a:rPr>
              <a:t>臨床</a:t>
            </a:r>
            <a:r>
              <a:rPr kumimoji="0" lang="ja-JP" altLang="en-US" sz="1300" b="1" i="0" u="none" strike="noStrike" kern="0" cap="none" normalizeH="0" baseline="0" dirty="0">
                <a:ln>
                  <a:noFill/>
                </a:ln>
                <a:solidFill>
                  <a:srgbClr val="000000"/>
                </a:solidFill>
                <a:effectLst/>
                <a:uLnTx/>
                <a:uFillTx/>
                <a:latin typeface="Arial" panose="020B0604020202020204"/>
                <a:cs typeface="+mn-cs"/>
              </a:rPr>
              <a:t>イベント</a:t>
            </a:r>
            <a:r>
              <a:rPr kumimoji="0" lang="ja-JP" sz="1300" b="1" i="0" u="none" strike="noStrike" kern="0" cap="none" normalizeH="0" baseline="0" dirty="0">
                <a:ln>
                  <a:noFill/>
                </a:ln>
                <a:solidFill>
                  <a:srgbClr val="000000"/>
                </a:solidFill>
                <a:effectLst/>
                <a:uLnTx/>
                <a:uFillTx/>
                <a:latin typeface="Arial" panose="020B0604020202020204"/>
                <a:cs typeface="+mn-cs"/>
              </a:rPr>
              <a:t>判定委員会</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300" kern="0" dirty="0">
                <a:solidFill>
                  <a:srgbClr val="000000"/>
                </a:solidFill>
                <a:latin typeface="Arial" panose="020B0604020202020204"/>
                <a:cs typeface="+mn-cs"/>
              </a:rPr>
              <a:t>Rajiv Agarwal; Stefan Anker; Phyllis August; Andrew Coats; Hans Diener; Wolfram Döhner; Barry Greenberg; </a:t>
            </a:r>
            <a:br>
              <a:rPr lang="en-GB" sz="1300" kern="0" dirty="0">
                <a:solidFill>
                  <a:srgbClr val="000000"/>
                </a:solidFill>
                <a:latin typeface="Arial" panose="020B0604020202020204"/>
                <a:cs typeface="+mn-cs"/>
              </a:rPr>
            </a:br>
            <a:r>
              <a:rPr lang="ja-JP" sz="1300" kern="0" dirty="0">
                <a:solidFill>
                  <a:srgbClr val="000000"/>
                </a:solidFill>
                <a:latin typeface="Arial" panose="020B0604020202020204"/>
                <a:cs typeface="+mn-cs"/>
              </a:rPr>
              <a:t>Stephan von Haehling; James Januzzi; Alan Jardine; Carlos Kase; Sankar Navaneethan; Lauren Phillips; </a:t>
            </a:r>
            <a:br>
              <a:rPr lang="en-GB" sz="1300" kern="0" dirty="0">
                <a:solidFill>
                  <a:srgbClr val="000000"/>
                </a:solidFill>
                <a:latin typeface="Arial" panose="020B0604020202020204"/>
                <a:cs typeface="+mn-cs"/>
              </a:rPr>
            </a:br>
            <a:r>
              <a:rPr lang="ja-JP" sz="1300" kern="0" dirty="0">
                <a:solidFill>
                  <a:srgbClr val="000000"/>
                </a:solidFill>
                <a:latin typeface="Arial" panose="020B0604020202020204"/>
                <a:cs typeface="+mn-cs"/>
              </a:rPr>
              <a:t>Piotr Ponikowski; Pantelis Sarafidis; Titte Srinivas; Turgut Tatlisumak; John Teerlink.</a:t>
            </a:r>
          </a:p>
        </p:txBody>
      </p:sp>
      <p:sp>
        <p:nvSpPr>
          <p:cNvPr id="23" name="Footer Placeholder 5">
            <a:extLst>
              <a:ext uri="{FF2B5EF4-FFF2-40B4-BE49-F238E27FC236}">
                <a16:creationId xmlns:a16="http://schemas.microsoft.com/office/drawing/2014/main" id="{60F15AD1-7851-44CF-8E13-E005ACC2D879}"/>
              </a:ext>
            </a:extLst>
          </p:cNvPr>
          <p:cNvSpPr txBox="1">
            <a:spLocks/>
          </p:cNvSpPr>
          <p:nvPr/>
        </p:nvSpPr>
        <p:spPr>
          <a:xfrm>
            <a:off x="623887" y="6013459"/>
            <a:ext cx="7993063" cy="506124"/>
          </a:xfrm>
          <a:prstGeom prst="rect">
            <a:avLst/>
          </a:prstGeom>
        </p:spPr>
        <p:txBody>
          <a:bodyPr vert="horz" lIns="91440" tIns="45720" rIns="91440" bIns="45720" rtlCol="0" anchor="b"/>
          <a:lstStyle>
            <a:defPPr>
              <a:defRPr lang="en-US"/>
            </a:defPPr>
            <a:lvl1pPr marL="0" algn="l" defTabSz="914400" rtl="0" eaLnBrk="1" latinLnBrk="0" hangingPunct="1">
              <a:defRPr sz="1000" b="0" i="0" u="none"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3BED9B48-AF38-49EE-A6BD-BBAF59386461}"/>
              </a:ext>
            </a:extLst>
          </p:cNvPr>
          <p:cNvSpPr txBox="1"/>
          <p:nvPr/>
        </p:nvSpPr>
        <p:spPr>
          <a:xfrm>
            <a:off x="611655" y="3720064"/>
            <a:ext cx="10911600" cy="1908000"/>
          </a:xfrm>
          <a:prstGeom prst="rect">
            <a:avLst/>
          </a:prstGeom>
          <a:solidFill>
            <a:srgbClr val="988983">
              <a:lumMod val="20000"/>
              <a:lumOff val="80000"/>
            </a:srgbClr>
          </a:solidFill>
        </p:spPr>
        <p:txBody>
          <a:bodyPr vert="horz" wrap="square" lIns="360000" tIns="45720" rIns="360000" bIns="45720" rtlCol="0">
            <a:noAutofit/>
          </a:bodyPr>
          <a:lstStyle/>
          <a:p>
            <a:pPr lvl="0" algn="ctr" defTabSz="914400" eaLnBrk="1" fontAlgn="auto" hangingPunct="1">
              <a:spcBef>
                <a:spcPts val="600"/>
              </a:spcBef>
              <a:spcAft>
                <a:spcPts val="0"/>
              </a:spcAft>
              <a:defRPr/>
            </a:pPr>
            <a:r>
              <a:rPr lang="ja-JP" altLang="en-US" sz="1300" b="1" kern="0" dirty="0">
                <a:solidFill>
                  <a:srgbClr val="000000"/>
                </a:solidFill>
                <a:latin typeface="Arial" panose="020B0604020202020204"/>
              </a:rPr>
              <a:t>各国の治験責任医師の代表</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300" kern="0" dirty="0">
                <a:solidFill>
                  <a:srgbClr val="000000"/>
                </a:solidFill>
                <a:latin typeface="Arial" panose="020B0604020202020204"/>
                <a:cs typeface="+mn-cs"/>
              </a:rPr>
              <a:t>Augusto Vallejos; Richard MacIsaac; Guntram Schernthaner; Pieter Gillard; Maria Eugenia F. Canziani; Theodora Temelkova‑Kurktschiev; </a:t>
            </a:r>
            <a:br>
              <a:rPr lang="en-US" sz="1300" kern="0" dirty="0">
                <a:solidFill>
                  <a:srgbClr val="000000"/>
                </a:solidFill>
                <a:latin typeface="Arial" panose="020B0604020202020204"/>
                <a:cs typeface="+mn-cs"/>
              </a:rPr>
            </a:br>
            <a:r>
              <a:rPr lang="ja-JP" sz="1300" kern="0" dirty="0">
                <a:solidFill>
                  <a:srgbClr val="000000"/>
                </a:solidFill>
                <a:latin typeface="Arial" panose="020B0604020202020204"/>
                <a:cs typeface="+mn-cs"/>
              </a:rPr>
              <a:t>Ellen Burgess and Sheldon Tobe; Fernando González; Zhi-Hong Liu; Andrés Ángelo Cadena Bonfanti and Carlos Francisco Jaramillo; </a:t>
            </a:r>
            <a:br>
              <a:rPr lang="en-US" sz="1300" kern="0" dirty="0">
                <a:solidFill>
                  <a:srgbClr val="000000"/>
                </a:solidFill>
                <a:latin typeface="Arial" panose="020B0604020202020204"/>
                <a:cs typeface="+mn-cs"/>
              </a:rPr>
            </a:br>
            <a:r>
              <a:rPr lang="ja-JP" sz="1300" kern="0" dirty="0">
                <a:solidFill>
                  <a:srgbClr val="000000"/>
                </a:solidFill>
                <a:latin typeface="Arial" panose="020B0604020202020204"/>
                <a:cs typeface="+mn-cs"/>
              </a:rPr>
              <a:t>Martin Prazny; Peter Rossing; Jorma Strand; Michel Marre; Roland Schmieder and Christoph Wanner; Pantelis A. Sarafidis; Juliana Chan; </a:t>
            </a:r>
            <a:br>
              <a:rPr lang="en-US" sz="1300" kern="0" dirty="0">
                <a:solidFill>
                  <a:srgbClr val="000000"/>
                </a:solidFill>
                <a:latin typeface="Arial" panose="020B0604020202020204"/>
                <a:cs typeface="+mn-cs"/>
              </a:rPr>
            </a:br>
            <a:r>
              <a:rPr lang="ja-JP" sz="1300" kern="0" dirty="0">
                <a:solidFill>
                  <a:srgbClr val="000000"/>
                </a:solidFill>
                <a:latin typeface="Arial" panose="020B0604020202020204"/>
                <a:cs typeface="+mn-cs"/>
              </a:rPr>
              <a:t>László Rosivall; Joseph Eustace; Ehud Grossman and Yoram Yagil; Giuseppe Remuzzi; Daisuke Koya and Takashi Wada; </a:t>
            </a:r>
            <a:br>
              <a:rPr lang="en-US" sz="1300" kern="0" dirty="0">
                <a:solidFill>
                  <a:srgbClr val="000000"/>
                </a:solidFill>
                <a:latin typeface="Arial" panose="020B0604020202020204"/>
                <a:cs typeface="+mn-cs"/>
              </a:rPr>
            </a:br>
            <a:r>
              <a:rPr lang="ja-JP" sz="1300" kern="0" dirty="0">
                <a:solidFill>
                  <a:srgbClr val="000000"/>
                </a:solidFill>
                <a:latin typeface="Arial" panose="020B0604020202020204"/>
                <a:cs typeface="+mn-cs"/>
              </a:rPr>
              <a:t>Luis Alejandro Nevarez Ruiz; Ron Gansevoort and Adriaan Kooy; Trine Finnes; Froilan De Leon; Janusz Gumprecht; </a:t>
            </a:r>
            <a:br>
              <a:rPr lang="en-US" sz="1300" kern="0" dirty="0">
                <a:solidFill>
                  <a:srgbClr val="000000"/>
                </a:solidFill>
                <a:latin typeface="Arial" panose="020B0604020202020204"/>
                <a:cs typeface="+mn-cs"/>
              </a:rPr>
            </a:br>
            <a:r>
              <a:rPr lang="ja-JP" sz="1300" kern="0" dirty="0">
                <a:solidFill>
                  <a:srgbClr val="000000"/>
                </a:solidFill>
                <a:latin typeface="Arial" panose="020B0604020202020204"/>
                <a:cs typeface="+mn-cs"/>
              </a:rPr>
              <a:t>Fernando Teixeira e Costa; Alexander Dreval; Anantharaman Vathsala; Aslam Amod; Sin Gon Kim and Byung Wan Lee; </a:t>
            </a:r>
            <a:br>
              <a:rPr lang="en-US" sz="1300" kern="0" dirty="0">
                <a:solidFill>
                  <a:srgbClr val="000000"/>
                </a:solidFill>
                <a:latin typeface="Arial" panose="020B0604020202020204"/>
                <a:cs typeface="+mn-cs"/>
              </a:rPr>
            </a:br>
            <a:r>
              <a:rPr lang="ja-JP" sz="1300" kern="0" dirty="0">
                <a:solidFill>
                  <a:srgbClr val="000000"/>
                </a:solidFill>
                <a:latin typeface="Arial" panose="020B0604020202020204"/>
                <a:cs typeface="+mn-cs"/>
              </a:rPr>
              <a:t>Julio Pascual Santos; Bengt-Olov Tengmark; Michel Burnier; Chien-Te Lee; Sukit Yamwong; Ramazan Sari; Kieran McCafferty; </a:t>
            </a:r>
            <a:br>
              <a:rPr lang="en-US" sz="1300" kern="0" dirty="0">
                <a:solidFill>
                  <a:srgbClr val="000000"/>
                </a:solidFill>
                <a:latin typeface="Arial" panose="020B0604020202020204"/>
                <a:cs typeface="+mn-cs"/>
              </a:rPr>
            </a:br>
            <a:r>
              <a:rPr lang="ja-JP" sz="1300" kern="0" dirty="0">
                <a:solidFill>
                  <a:srgbClr val="000000"/>
                </a:solidFill>
                <a:latin typeface="Arial" panose="020B0604020202020204"/>
                <a:cs typeface="+mn-cs"/>
              </a:rPr>
              <a:t>Borys Mankovsky; Sharon Adler, Linda Fried, Robert Toto, and Mark Williams; Tran Quang Khanh</a:t>
            </a:r>
          </a:p>
        </p:txBody>
      </p:sp>
      <p:pic>
        <p:nvPicPr>
          <p:cNvPr id="7" name="Picture 6" descr="Logo&#10;&#10;Description automatically generated">
            <a:extLst>
              <a:ext uri="{FF2B5EF4-FFF2-40B4-BE49-F238E27FC236}">
                <a16:creationId xmlns:a16="http://schemas.microsoft.com/office/drawing/2014/main" id="{CEE5AA7B-DE24-40CF-9B6D-AD49403BEB7B}"/>
              </a:ext>
            </a:extLst>
          </p:cNvPr>
          <p:cNvPicPr>
            <a:picLocks noChangeAspect="1"/>
          </p:cNvPicPr>
          <p:nvPr/>
        </p:nvPicPr>
        <p:blipFill>
          <a:blip r:embed="rId3"/>
          <a:stretch>
            <a:fillRect/>
          </a:stretch>
        </p:blipFill>
        <p:spPr>
          <a:xfrm>
            <a:off x="611655" y="5673168"/>
            <a:ext cx="3024052" cy="834353"/>
          </a:xfrm>
          <a:prstGeom prst="rect">
            <a:avLst/>
          </a:prstGeom>
        </p:spPr>
      </p:pic>
    </p:spTree>
    <p:extLst>
      <p:ext uri="{BB962C8B-B14F-4D97-AF65-F5344CB8AC3E}">
        <p14:creationId xmlns:p14="http://schemas.microsoft.com/office/powerpoint/2010/main" val="287761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66BE85A-EFCE-4358-BC18-64F5E195AFA0}"/>
              </a:ext>
            </a:extLst>
          </p:cNvPr>
          <p:cNvSpPr>
            <a:spLocks noGrp="1"/>
          </p:cNvSpPr>
          <p:nvPr>
            <p:ph sz="quarter" idx="16"/>
          </p:nvPr>
        </p:nvSpPr>
        <p:spPr/>
        <p:txBody>
          <a:bodyPr/>
          <a:lstStyle/>
          <a:p>
            <a:pPr marL="0" indent="0">
              <a:buNone/>
            </a:pPr>
            <a:endParaRPr lang="en-GB" sz="2400" b="1" dirty="0">
              <a:solidFill>
                <a:schemeClr val="bg2"/>
              </a:solidFill>
              <a:latin typeface="Arial" panose="020B0604020202020204" pitchFamily="34" charset="0"/>
              <a:cs typeface="Arial" panose="020B0604020202020204" pitchFamily="34" charset="0"/>
            </a:endParaRPr>
          </a:p>
          <a:p>
            <a:pPr marL="0" indent="0">
              <a:buNone/>
            </a:pPr>
            <a:endParaRPr lang="en-GB" sz="2400" b="1" dirty="0">
              <a:solidFill>
                <a:schemeClr val="bg2"/>
              </a:solidFill>
              <a:latin typeface="Arial" panose="020B0604020202020204" pitchFamily="34" charset="0"/>
              <a:cs typeface="Arial" panose="020B0604020202020204" pitchFamily="34" charset="0"/>
            </a:endParaRPr>
          </a:p>
        </p:txBody>
      </p:sp>
      <p:sp>
        <p:nvSpPr>
          <p:cNvPr id="283" name="Rectangle: Rounded Corners 282">
            <a:extLst>
              <a:ext uri="{FF2B5EF4-FFF2-40B4-BE49-F238E27FC236}">
                <a16:creationId xmlns:a16="http://schemas.microsoft.com/office/drawing/2014/main" id="{6C0AEC88-282B-4A27-8FC1-30343D5D8396}"/>
              </a:ext>
            </a:extLst>
          </p:cNvPr>
          <p:cNvSpPr/>
          <p:nvPr/>
        </p:nvSpPr>
        <p:spPr>
          <a:xfrm>
            <a:off x="7104483" y="1533440"/>
            <a:ext cx="4612349" cy="679746"/>
          </a:xfrm>
          <a:prstGeom prst="roundRect">
            <a:avLst/>
          </a:prstGeom>
          <a:solidFill>
            <a:schemeClr val="accent2">
              <a:lumMod val="20000"/>
              <a:lumOff val="80000"/>
              <a:alpha val="2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rtl="0"/>
            <a:r>
              <a:rPr lang="ja-JP" sz="2000" b="1">
                <a:solidFill>
                  <a:schemeClr val="accent2">
                    <a:lumMod val="75000"/>
                  </a:schemeClr>
                </a:solidFill>
              </a:rPr>
              <a:t>CKD = アルブミン尿 </a:t>
            </a:r>
            <a:br>
              <a:rPr lang="en-GB" sz="2000" b="1" dirty="0">
                <a:solidFill>
                  <a:schemeClr val="accent2">
                    <a:lumMod val="75000"/>
                  </a:schemeClr>
                </a:solidFill>
              </a:rPr>
            </a:br>
            <a:r>
              <a:rPr lang="ja-JP" sz="2000" b="1">
                <a:solidFill>
                  <a:schemeClr val="accent2">
                    <a:lumMod val="75000"/>
                  </a:schemeClr>
                </a:solidFill>
              </a:rPr>
              <a:t>UACR &gt;30 mg/g </a:t>
            </a:r>
            <a:r>
              <a:rPr lang="ja-JP" sz="2000">
                <a:solidFill>
                  <a:schemeClr val="accent2">
                    <a:lumMod val="75000"/>
                  </a:schemeClr>
                </a:solidFill>
              </a:rPr>
              <a:t>が3ヶ月以上</a:t>
            </a:r>
            <a:r>
              <a:rPr lang="ja-JP" sz="2000" baseline="30000">
                <a:solidFill>
                  <a:schemeClr val="accent2">
                    <a:lumMod val="75000"/>
                  </a:schemeClr>
                </a:solidFill>
              </a:rPr>
              <a:t>1</a:t>
            </a:r>
          </a:p>
        </p:txBody>
      </p:sp>
      <p:sp>
        <p:nvSpPr>
          <p:cNvPr id="281" name="Rectangle: Rounded Corners 280">
            <a:extLst>
              <a:ext uri="{FF2B5EF4-FFF2-40B4-BE49-F238E27FC236}">
                <a16:creationId xmlns:a16="http://schemas.microsoft.com/office/drawing/2014/main" id="{8E14BF0C-9B0F-4A3C-9C78-A83D18867E80}"/>
              </a:ext>
            </a:extLst>
          </p:cNvPr>
          <p:cNvSpPr/>
          <p:nvPr/>
        </p:nvSpPr>
        <p:spPr>
          <a:xfrm>
            <a:off x="1108770" y="1533440"/>
            <a:ext cx="4588701" cy="679746"/>
          </a:xfrm>
          <a:prstGeom prst="roundRect">
            <a:avLst/>
          </a:prstGeom>
          <a:solidFill>
            <a:schemeClr val="accent3">
              <a:lumMod val="10000"/>
              <a:lumOff val="90000"/>
              <a:alpha val="25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rtl="0"/>
            <a:r>
              <a:rPr lang="ja-JP" sz="2000" b="1">
                <a:solidFill>
                  <a:schemeClr val="accent3"/>
                </a:solidFill>
              </a:rPr>
              <a:t>CKD = eGFR &lt;60 ml/min/1.73 m</a:t>
            </a:r>
            <a:r>
              <a:rPr lang="ja-JP" sz="2000" b="1" baseline="30000">
                <a:solidFill>
                  <a:schemeClr val="accent3"/>
                </a:solidFill>
              </a:rPr>
              <a:t>2</a:t>
            </a:r>
            <a:r>
              <a:rPr lang="ja-JP" sz="2000" b="1">
                <a:solidFill>
                  <a:schemeClr val="accent3"/>
                </a:solidFill>
              </a:rPr>
              <a:t> </a:t>
            </a:r>
            <a:r>
              <a:rPr lang="ja-JP" sz="2000">
                <a:solidFill>
                  <a:schemeClr val="accent3"/>
                </a:solidFill>
              </a:rPr>
              <a:t>が3ヶ月以上</a:t>
            </a:r>
            <a:r>
              <a:rPr lang="ja-JP" sz="2000" baseline="30000">
                <a:solidFill>
                  <a:schemeClr val="accent3"/>
                </a:solidFill>
              </a:rPr>
              <a:t>1</a:t>
            </a:r>
          </a:p>
        </p:txBody>
      </p:sp>
      <p:sp>
        <p:nvSpPr>
          <p:cNvPr id="2" name="Title 1">
            <a:extLst>
              <a:ext uri="{FF2B5EF4-FFF2-40B4-BE49-F238E27FC236}">
                <a16:creationId xmlns:a16="http://schemas.microsoft.com/office/drawing/2014/main" id="{68AF18C7-3999-4A42-A25F-52CEE80CC0B8}"/>
              </a:ext>
            </a:extLst>
          </p:cNvPr>
          <p:cNvSpPr>
            <a:spLocks noGrp="1"/>
          </p:cNvSpPr>
          <p:nvPr>
            <p:ph type="title"/>
          </p:nvPr>
        </p:nvSpPr>
        <p:spPr/>
        <p:txBody>
          <a:bodyPr>
            <a:normAutofit/>
          </a:bodyPr>
          <a:lstStyle/>
          <a:p>
            <a:pPr rtl="0"/>
            <a:r>
              <a:rPr lang="en-US" altLang="ja-JP" dirty="0">
                <a:solidFill>
                  <a:srgbClr val="16374D"/>
                </a:solidFill>
              </a:rPr>
              <a:t>2</a:t>
            </a:r>
            <a:r>
              <a:rPr lang="ja-JP" altLang="en-US" dirty="0">
                <a:solidFill>
                  <a:srgbClr val="16374D"/>
                </a:solidFill>
              </a:rPr>
              <a:t>型糖尿病を合併する</a:t>
            </a:r>
            <a:r>
              <a:rPr lang="ja-JP" dirty="0">
                <a:solidFill>
                  <a:srgbClr val="16374D"/>
                </a:solidFill>
              </a:rPr>
              <a:t>慢性腎臓病患者の心血管リスクは、</a:t>
            </a:r>
            <a:br>
              <a:rPr lang="en-US" altLang="ja-JP" dirty="0">
                <a:solidFill>
                  <a:srgbClr val="16374D"/>
                </a:solidFill>
              </a:rPr>
            </a:br>
            <a:r>
              <a:rPr lang="en-US" altLang="ja-JP" dirty="0">
                <a:solidFill>
                  <a:srgbClr val="16374D"/>
                </a:solidFill>
              </a:rPr>
              <a:t>eGFR</a:t>
            </a:r>
            <a:r>
              <a:rPr lang="ja-JP" dirty="0">
                <a:solidFill>
                  <a:srgbClr val="16374D"/>
                </a:solidFill>
              </a:rPr>
              <a:t>の低下および</a:t>
            </a:r>
            <a:r>
              <a:rPr lang="en-US" altLang="ja-JP" dirty="0">
                <a:solidFill>
                  <a:srgbClr val="16374D"/>
                </a:solidFill>
              </a:rPr>
              <a:t>UACR</a:t>
            </a:r>
            <a:r>
              <a:rPr lang="ja-JP" dirty="0">
                <a:solidFill>
                  <a:srgbClr val="16374D"/>
                </a:solidFill>
              </a:rPr>
              <a:t>の上昇に伴い増加する</a:t>
            </a:r>
          </a:p>
        </p:txBody>
      </p:sp>
      <p:sp>
        <p:nvSpPr>
          <p:cNvPr id="3" name="Slide Number Placeholder 2">
            <a:extLst>
              <a:ext uri="{FF2B5EF4-FFF2-40B4-BE49-F238E27FC236}">
                <a16:creationId xmlns:a16="http://schemas.microsoft.com/office/drawing/2014/main" id="{AD0B0135-6E3C-40CF-9CDC-646F2F9355F9}"/>
              </a:ext>
            </a:extLst>
          </p:cNvPr>
          <p:cNvSpPr>
            <a:spLocks noGrp="1"/>
          </p:cNvSpPr>
          <p:nvPr>
            <p:ph type="sldNum" sz="quarter" idx="17"/>
          </p:nvPr>
        </p:nvSpPr>
        <p:spPr/>
        <p:txBody>
          <a:bodyPr/>
          <a:lstStyle/>
          <a:p>
            <a:pPr rtl="0"/>
            <a:fld id="{7AF8E309-D608-654D-B811-6A2C46C88181}" type="slidenum">
              <a:rPr/>
              <a:pPr/>
              <a:t>2</a:t>
            </a:fld>
            <a:endParaRPr/>
          </a:p>
        </p:txBody>
      </p:sp>
      <p:sp>
        <p:nvSpPr>
          <p:cNvPr id="284" name="Oval 283">
            <a:extLst>
              <a:ext uri="{FF2B5EF4-FFF2-40B4-BE49-F238E27FC236}">
                <a16:creationId xmlns:a16="http://schemas.microsoft.com/office/drawing/2014/main" id="{B3829BAE-FD8D-4C52-AF78-BE9523A0CA50}"/>
              </a:ext>
            </a:extLst>
          </p:cNvPr>
          <p:cNvSpPr/>
          <p:nvPr/>
        </p:nvSpPr>
        <p:spPr>
          <a:xfrm>
            <a:off x="6652926" y="1464205"/>
            <a:ext cx="818216" cy="818216"/>
          </a:xfrm>
          <a:prstGeom prst="ellipse">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7EA7C7B4-9589-416B-935B-D5C9AFA5403C}"/>
              </a:ext>
            </a:extLst>
          </p:cNvPr>
          <p:cNvGrpSpPr/>
          <p:nvPr/>
        </p:nvGrpSpPr>
        <p:grpSpPr>
          <a:xfrm>
            <a:off x="657213" y="1464205"/>
            <a:ext cx="818216" cy="818216"/>
            <a:chOff x="199620" y="1633666"/>
            <a:chExt cx="818216" cy="818216"/>
          </a:xfrm>
        </p:grpSpPr>
        <p:sp>
          <p:nvSpPr>
            <p:cNvPr id="12" name="Oval 11">
              <a:extLst>
                <a:ext uri="{FF2B5EF4-FFF2-40B4-BE49-F238E27FC236}">
                  <a16:creationId xmlns:a16="http://schemas.microsoft.com/office/drawing/2014/main" id="{A470F4B4-C4B6-4221-8E21-AE2E5C8775BE}"/>
                </a:ext>
              </a:extLst>
            </p:cNvPr>
            <p:cNvSpPr/>
            <p:nvPr/>
          </p:nvSpPr>
          <p:spPr>
            <a:xfrm>
              <a:off x="199620" y="1633666"/>
              <a:ext cx="818216" cy="818216"/>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2" name="Picture 271">
              <a:extLst>
                <a:ext uri="{FF2B5EF4-FFF2-40B4-BE49-F238E27FC236}">
                  <a16:creationId xmlns:a16="http://schemas.microsoft.com/office/drawing/2014/main" id="{BAB96A12-08EF-4BD3-A64F-BC5640A660D7}"/>
                </a:ext>
              </a:extLst>
            </p:cNvPr>
            <p:cNvPicPr>
              <a:picLocks noChangeAspect="1"/>
            </p:cNvPicPr>
            <p:nvPr/>
          </p:nvPicPr>
          <p:blipFill>
            <a:blip r:embed="rId3"/>
            <a:stretch>
              <a:fillRect/>
            </a:stretch>
          </p:blipFill>
          <p:spPr>
            <a:xfrm>
              <a:off x="326944" y="1739734"/>
              <a:ext cx="537836" cy="537836"/>
            </a:xfrm>
            <a:prstGeom prst="rect">
              <a:avLst/>
            </a:prstGeom>
          </p:spPr>
        </p:pic>
      </p:grpSp>
      <p:pic>
        <p:nvPicPr>
          <p:cNvPr id="291" name="Picture 290">
            <a:extLst>
              <a:ext uri="{FF2B5EF4-FFF2-40B4-BE49-F238E27FC236}">
                <a16:creationId xmlns:a16="http://schemas.microsoft.com/office/drawing/2014/main" id="{3AF6C74E-8518-4259-99A3-32054650F333}"/>
              </a:ext>
            </a:extLst>
          </p:cNvPr>
          <p:cNvPicPr>
            <a:picLocks noChangeAspect="1"/>
          </p:cNvPicPr>
          <p:nvPr/>
        </p:nvPicPr>
        <p:blipFill>
          <a:blip r:embed="rId4"/>
          <a:stretch>
            <a:fillRect/>
          </a:stretch>
        </p:blipFill>
        <p:spPr>
          <a:xfrm>
            <a:off x="6850170" y="1585443"/>
            <a:ext cx="441730" cy="563224"/>
          </a:xfrm>
          <a:prstGeom prst="rect">
            <a:avLst/>
          </a:prstGeom>
        </p:spPr>
      </p:pic>
      <p:sp>
        <p:nvSpPr>
          <p:cNvPr id="4" name="Footer Placeholder 3">
            <a:extLst>
              <a:ext uri="{FF2B5EF4-FFF2-40B4-BE49-F238E27FC236}">
                <a16:creationId xmlns:a16="http://schemas.microsoft.com/office/drawing/2014/main" id="{12315E62-81D5-41CD-B209-12BE5A80383E}"/>
              </a:ext>
            </a:extLst>
          </p:cNvPr>
          <p:cNvSpPr>
            <a:spLocks noGrp="1"/>
          </p:cNvSpPr>
          <p:nvPr>
            <p:ph type="ftr" sz="quarter" idx="3"/>
          </p:nvPr>
        </p:nvSpPr>
        <p:spPr>
          <a:xfrm>
            <a:off x="623888" y="6013459"/>
            <a:ext cx="11092944" cy="506124"/>
          </a:xfrm>
        </p:spPr>
        <p:txBody>
          <a:bodyPr/>
          <a:lstStyle/>
          <a:p>
            <a:pPr rtl="0"/>
            <a:r>
              <a:rPr lang="ja-JP" dirty="0"/>
              <a:t>*</a:t>
            </a:r>
            <a:r>
              <a:rPr lang="ja-JP" dirty="0">
                <a:solidFill>
                  <a:srgbClr val="53585A"/>
                </a:solidFill>
              </a:rPr>
              <a:t>必要に応じて</a:t>
            </a:r>
            <a:r>
              <a:rPr lang="ja-JP" dirty="0"/>
              <a:t>年齢、性別、人種もしくは民族、喫煙歴、収縮期血圧 、降圧薬、糖尿病、総コレステロール値および高比重リポタンパクコレステロール値、アルブミン尿 (UACRまたはディップスティック) もしくはeGFRについて補正; </a:t>
            </a:r>
            <a:br>
              <a:rPr lang="en-GB" dirty="0"/>
            </a:br>
            <a:r>
              <a:rPr lang="ja-JP" baseline="30000" dirty="0"/>
              <a:t>#</a:t>
            </a:r>
            <a:r>
              <a:rPr lang="ja-JP" dirty="0"/>
              <a:t>図表は </a:t>
            </a:r>
            <a:r>
              <a:rPr lang="ja-JP" dirty="0">
                <a:solidFill>
                  <a:srgbClr val="53585A"/>
                </a:solidFill>
              </a:rPr>
              <a:t>Matsushita K, </a:t>
            </a:r>
            <a:r>
              <a:rPr lang="ja-JP" i="1" dirty="0">
                <a:solidFill>
                  <a:srgbClr val="53585A"/>
                </a:solidFill>
              </a:rPr>
              <a:t>et al. </a:t>
            </a:r>
            <a:r>
              <a:rPr lang="ja-JP" dirty="0">
                <a:solidFill>
                  <a:srgbClr val="53585A"/>
                </a:solidFill>
              </a:rPr>
              <a:t>2015</a:t>
            </a:r>
            <a:r>
              <a:rPr lang="ja-JP" dirty="0"/>
              <a:t>より改変</a:t>
            </a:r>
          </a:p>
          <a:p>
            <a:pPr rtl="0"/>
            <a:r>
              <a:rPr lang="ja-JP" dirty="0"/>
              <a:t>CKD, 慢性腎臓病; CV, 心血管; eGFR, 推算糸球体濾過量; HR, ハザード比; T2D, 2型糖尿病; UACR, 尿中アルブミン／クレアチニン比</a:t>
            </a:r>
          </a:p>
          <a:p>
            <a:pPr rtl="0"/>
            <a:r>
              <a:rPr lang="ja-JP" dirty="0"/>
              <a:t>1. Kidney Disease Improving Global Outcomes. </a:t>
            </a:r>
            <a:r>
              <a:rPr lang="ja-JP" i="1" dirty="0"/>
              <a:t>Kidney Int </a:t>
            </a:r>
            <a:r>
              <a:rPr lang="ja-JP" dirty="0"/>
              <a:t>2013;3:1–150; 2. </a:t>
            </a:r>
            <a:r>
              <a:rPr lang="ja-JP" dirty="0">
                <a:solidFill>
                  <a:srgbClr val="53585A"/>
                </a:solidFill>
              </a:rPr>
              <a:t>Matsushita K, </a:t>
            </a:r>
            <a:r>
              <a:rPr lang="ja-JP" i="1" dirty="0">
                <a:solidFill>
                  <a:srgbClr val="53585A"/>
                </a:solidFill>
              </a:rPr>
              <a:t>et al. Lancet Diabetes Endocrinol</a:t>
            </a:r>
            <a:r>
              <a:rPr lang="ja-JP" dirty="0">
                <a:solidFill>
                  <a:srgbClr val="53585A"/>
                </a:solidFill>
              </a:rPr>
              <a:t> 2015;3:514–525</a:t>
            </a:r>
          </a:p>
        </p:txBody>
      </p:sp>
      <p:sp>
        <p:nvSpPr>
          <p:cNvPr id="256" name="Rectangle: Rounded Corners 255">
            <a:extLst>
              <a:ext uri="{FF2B5EF4-FFF2-40B4-BE49-F238E27FC236}">
                <a16:creationId xmlns:a16="http://schemas.microsoft.com/office/drawing/2014/main" id="{D5114D1F-DE9B-4996-B4C7-71A46FE36F04}"/>
              </a:ext>
            </a:extLst>
          </p:cNvPr>
          <p:cNvSpPr/>
          <p:nvPr/>
        </p:nvSpPr>
        <p:spPr>
          <a:xfrm>
            <a:off x="5810426" y="1666535"/>
            <a:ext cx="818216" cy="41190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600" b="1" u="sng" dirty="0">
                <a:solidFill>
                  <a:schemeClr val="tx1"/>
                </a:solidFill>
              </a:rPr>
              <a:t>および</a:t>
            </a:r>
            <a:br>
              <a:rPr lang="en-GB" sz="1600" b="1" dirty="0">
                <a:solidFill>
                  <a:schemeClr val="tx1"/>
                </a:solidFill>
              </a:rPr>
            </a:br>
            <a:r>
              <a:rPr lang="ja-JP" sz="1600" b="1" dirty="0">
                <a:solidFill>
                  <a:schemeClr val="tx1"/>
                </a:solidFill>
              </a:rPr>
              <a:t>または</a:t>
            </a:r>
          </a:p>
        </p:txBody>
      </p:sp>
      <p:pic>
        <p:nvPicPr>
          <p:cNvPr id="5" name="Picture 4">
            <a:extLst>
              <a:ext uri="{FF2B5EF4-FFF2-40B4-BE49-F238E27FC236}">
                <a16:creationId xmlns:a16="http://schemas.microsoft.com/office/drawing/2014/main" id="{B16FA568-6BBB-43B7-8761-89F212853C7B}"/>
              </a:ext>
            </a:extLst>
          </p:cNvPr>
          <p:cNvPicPr>
            <a:picLocks noChangeAspect="1"/>
          </p:cNvPicPr>
          <p:nvPr/>
        </p:nvPicPr>
        <p:blipFill>
          <a:blip r:embed="rId5"/>
          <a:stretch>
            <a:fillRect/>
          </a:stretch>
        </p:blipFill>
        <p:spPr>
          <a:xfrm>
            <a:off x="1043064" y="2424833"/>
            <a:ext cx="10504318" cy="3499407"/>
          </a:xfrm>
          <a:prstGeom prst="rect">
            <a:avLst/>
          </a:prstGeom>
        </p:spPr>
      </p:pic>
    </p:spTree>
    <p:extLst>
      <p:ext uri="{BB962C8B-B14F-4D97-AF65-F5344CB8AC3E}">
        <p14:creationId xmlns:p14="http://schemas.microsoft.com/office/powerpoint/2010/main" val="20211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p:bldP spid="281" grpId="0" animBg="1"/>
      <p:bldP spid="284" grpId="0" animBg="1"/>
      <p:bldP spid="2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66BE85A-EFCE-4358-BC18-64F5E195AFA0}"/>
              </a:ext>
            </a:extLst>
          </p:cNvPr>
          <p:cNvSpPr>
            <a:spLocks noGrp="1"/>
          </p:cNvSpPr>
          <p:nvPr>
            <p:ph sz="quarter" idx="16"/>
          </p:nvPr>
        </p:nvSpPr>
        <p:spPr/>
        <p:txBody>
          <a:bodyPr/>
          <a:lstStyle/>
          <a:p>
            <a:pPr marL="0" indent="0">
              <a:buNone/>
            </a:pPr>
            <a:endParaRPr lang="en-GB" sz="2400" b="1" dirty="0">
              <a:solidFill>
                <a:schemeClr val="bg2"/>
              </a:solidFill>
              <a:latin typeface="Arial" panose="020B0604020202020204" pitchFamily="34" charset="0"/>
              <a:cs typeface="Arial" panose="020B0604020202020204" pitchFamily="34" charset="0"/>
            </a:endParaRPr>
          </a:p>
          <a:p>
            <a:pPr marL="0" indent="0">
              <a:buNone/>
            </a:pPr>
            <a:endParaRPr lang="en-GB" sz="2400" b="1" dirty="0">
              <a:solidFill>
                <a:schemeClr val="bg2"/>
              </a:solidFill>
              <a:latin typeface="Arial" panose="020B0604020202020204" pitchFamily="34" charset="0"/>
              <a:cs typeface="Arial" panose="020B0604020202020204" pitchFamily="34" charset="0"/>
            </a:endParaRPr>
          </a:p>
        </p:txBody>
      </p:sp>
      <p:sp>
        <p:nvSpPr>
          <p:cNvPr id="283" name="Rectangle: Rounded Corners 282">
            <a:extLst>
              <a:ext uri="{FF2B5EF4-FFF2-40B4-BE49-F238E27FC236}">
                <a16:creationId xmlns:a16="http://schemas.microsoft.com/office/drawing/2014/main" id="{6C0AEC88-282B-4A27-8FC1-30343D5D8396}"/>
              </a:ext>
            </a:extLst>
          </p:cNvPr>
          <p:cNvSpPr/>
          <p:nvPr/>
        </p:nvSpPr>
        <p:spPr>
          <a:xfrm>
            <a:off x="7104483" y="1533440"/>
            <a:ext cx="4612349" cy="679746"/>
          </a:xfrm>
          <a:prstGeom prst="roundRect">
            <a:avLst/>
          </a:prstGeom>
          <a:solidFill>
            <a:schemeClr val="accent2">
              <a:lumMod val="20000"/>
              <a:lumOff val="80000"/>
              <a:alpha val="2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rtl="0"/>
            <a:r>
              <a:rPr lang="ja-JP" sz="2000" b="1">
                <a:solidFill>
                  <a:schemeClr val="accent2">
                    <a:lumMod val="75000"/>
                  </a:schemeClr>
                </a:solidFill>
              </a:rPr>
              <a:t>CKD = アルブミン尿 </a:t>
            </a:r>
            <a:br>
              <a:rPr lang="en-GB" sz="2000" b="1" dirty="0">
                <a:solidFill>
                  <a:schemeClr val="accent2">
                    <a:lumMod val="75000"/>
                  </a:schemeClr>
                </a:solidFill>
              </a:rPr>
            </a:br>
            <a:r>
              <a:rPr lang="ja-JP" sz="2000" b="1">
                <a:solidFill>
                  <a:schemeClr val="accent2">
                    <a:lumMod val="75000"/>
                  </a:schemeClr>
                </a:solidFill>
              </a:rPr>
              <a:t>UACR &gt;30 mg/g </a:t>
            </a:r>
            <a:r>
              <a:rPr lang="ja-JP" sz="2000">
                <a:solidFill>
                  <a:schemeClr val="accent2">
                    <a:lumMod val="75000"/>
                  </a:schemeClr>
                </a:solidFill>
              </a:rPr>
              <a:t>が3ヶ月以上</a:t>
            </a:r>
            <a:r>
              <a:rPr lang="ja-JP" sz="2000" baseline="30000">
                <a:solidFill>
                  <a:schemeClr val="accent2">
                    <a:lumMod val="75000"/>
                  </a:schemeClr>
                </a:solidFill>
              </a:rPr>
              <a:t>1</a:t>
            </a:r>
          </a:p>
        </p:txBody>
      </p:sp>
      <p:sp>
        <p:nvSpPr>
          <p:cNvPr id="281" name="Rectangle: Rounded Corners 280">
            <a:extLst>
              <a:ext uri="{FF2B5EF4-FFF2-40B4-BE49-F238E27FC236}">
                <a16:creationId xmlns:a16="http://schemas.microsoft.com/office/drawing/2014/main" id="{8E14BF0C-9B0F-4A3C-9C78-A83D18867E80}"/>
              </a:ext>
            </a:extLst>
          </p:cNvPr>
          <p:cNvSpPr/>
          <p:nvPr/>
        </p:nvSpPr>
        <p:spPr>
          <a:xfrm>
            <a:off x="1108770" y="1533440"/>
            <a:ext cx="4588701" cy="679746"/>
          </a:xfrm>
          <a:prstGeom prst="roundRect">
            <a:avLst/>
          </a:prstGeom>
          <a:solidFill>
            <a:schemeClr val="accent3">
              <a:lumMod val="10000"/>
              <a:lumOff val="90000"/>
              <a:alpha val="25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rtl="0"/>
            <a:r>
              <a:rPr lang="ja-JP" sz="2000" b="1">
                <a:solidFill>
                  <a:schemeClr val="accent3"/>
                </a:solidFill>
              </a:rPr>
              <a:t>CKD = eGFR &lt;60 ml/min/1.73 m</a:t>
            </a:r>
            <a:r>
              <a:rPr lang="ja-JP" sz="2000" b="1" baseline="30000">
                <a:solidFill>
                  <a:schemeClr val="accent3"/>
                </a:solidFill>
              </a:rPr>
              <a:t>2</a:t>
            </a:r>
            <a:r>
              <a:rPr lang="ja-JP" sz="2000" b="1">
                <a:solidFill>
                  <a:schemeClr val="accent3"/>
                </a:solidFill>
              </a:rPr>
              <a:t> </a:t>
            </a:r>
            <a:r>
              <a:rPr lang="ja-JP" sz="2000">
                <a:solidFill>
                  <a:schemeClr val="accent3"/>
                </a:solidFill>
              </a:rPr>
              <a:t>が3ヶ月以上</a:t>
            </a:r>
            <a:r>
              <a:rPr lang="ja-JP" sz="2000" baseline="30000">
                <a:solidFill>
                  <a:schemeClr val="accent3"/>
                </a:solidFill>
              </a:rPr>
              <a:t>1</a:t>
            </a:r>
          </a:p>
        </p:txBody>
      </p:sp>
      <p:sp>
        <p:nvSpPr>
          <p:cNvPr id="2" name="Title 1">
            <a:extLst>
              <a:ext uri="{FF2B5EF4-FFF2-40B4-BE49-F238E27FC236}">
                <a16:creationId xmlns:a16="http://schemas.microsoft.com/office/drawing/2014/main" id="{68AF18C7-3999-4A42-A25F-52CEE80CC0B8}"/>
              </a:ext>
            </a:extLst>
          </p:cNvPr>
          <p:cNvSpPr>
            <a:spLocks noGrp="1"/>
          </p:cNvSpPr>
          <p:nvPr>
            <p:ph type="title"/>
          </p:nvPr>
        </p:nvSpPr>
        <p:spPr/>
        <p:txBody>
          <a:bodyPr>
            <a:normAutofit/>
          </a:bodyPr>
          <a:lstStyle/>
          <a:p>
            <a:r>
              <a:rPr lang="en-US" altLang="ja-JP" dirty="0">
                <a:solidFill>
                  <a:srgbClr val="16374D"/>
                </a:solidFill>
              </a:rPr>
              <a:t>2</a:t>
            </a:r>
            <a:r>
              <a:rPr lang="ja-JP" altLang="en-US" dirty="0">
                <a:solidFill>
                  <a:srgbClr val="16374D"/>
                </a:solidFill>
              </a:rPr>
              <a:t>型糖尿病を合併する慢性腎臓病</a:t>
            </a:r>
            <a:r>
              <a:rPr lang="ja-JP" dirty="0">
                <a:solidFill>
                  <a:srgbClr val="16374D"/>
                </a:solidFill>
              </a:rPr>
              <a:t>患者の</a:t>
            </a:r>
            <a:r>
              <a:rPr lang="ja-JP" altLang="en-US" dirty="0">
                <a:solidFill>
                  <a:srgbClr val="16374D"/>
                </a:solidFill>
              </a:rPr>
              <a:t>有害な転帰のリスク</a:t>
            </a:r>
            <a:r>
              <a:rPr lang="ja-JP" dirty="0">
                <a:solidFill>
                  <a:srgbClr val="16374D"/>
                </a:solidFill>
              </a:rPr>
              <a:t>は、</a:t>
            </a:r>
            <a:br>
              <a:rPr lang="en-US" altLang="ja-JP" dirty="0">
                <a:solidFill>
                  <a:srgbClr val="16374D"/>
                </a:solidFill>
              </a:rPr>
            </a:br>
            <a:r>
              <a:rPr lang="ja-JP" dirty="0">
                <a:solidFill>
                  <a:srgbClr val="16374D"/>
                </a:solidFill>
              </a:rPr>
              <a:t>eGFRの低下およびUACRの上昇に伴い増加する</a:t>
            </a:r>
          </a:p>
        </p:txBody>
      </p:sp>
      <p:sp>
        <p:nvSpPr>
          <p:cNvPr id="3" name="Slide Number Placeholder 2">
            <a:extLst>
              <a:ext uri="{FF2B5EF4-FFF2-40B4-BE49-F238E27FC236}">
                <a16:creationId xmlns:a16="http://schemas.microsoft.com/office/drawing/2014/main" id="{AD0B0135-6E3C-40CF-9CDC-646F2F9355F9}"/>
              </a:ext>
            </a:extLst>
          </p:cNvPr>
          <p:cNvSpPr>
            <a:spLocks noGrp="1"/>
          </p:cNvSpPr>
          <p:nvPr>
            <p:ph type="sldNum" sz="quarter" idx="17"/>
          </p:nvPr>
        </p:nvSpPr>
        <p:spPr/>
        <p:txBody>
          <a:bodyPr/>
          <a:lstStyle/>
          <a:p>
            <a:pPr rtl="0"/>
            <a:fld id="{7AF8E309-D608-654D-B811-6A2C46C88181}" type="slidenum">
              <a:rPr/>
              <a:pPr rtl="0"/>
              <a:t>3</a:t>
            </a:fld>
            <a:endParaRPr/>
          </a:p>
        </p:txBody>
      </p:sp>
      <p:sp>
        <p:nvSpPr>
          <p:cNvPr id="284" name="Oval 283">
            <a:extLst>
              <a:ext uri="{FF2B5EF4-FFF2-40B4-BE49-F238E27FC236}">
                <a16:creationId xmlns:a16="http://schemas.microsoft.com/office/drawing/2014/main" id="{B3829BAE-FD8D-4C52-AF78-BE9523A0CA50}"/>
              </a:ext>
            </a:extLst>
          </p:cNvPr>
          <p:cNvSpPr/>
          <p:nvPr/>
        </p:nvSpPr>
        <p:spPr>
          <a:xfrm>
            <a:off x="6652926" y="1464205"/>
            <a:ext cx="818216" cy="818216"/>
          </a:xfrm>
          <a:prstGeom prst="ellipse">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28461BBF-FFB5-4412-A611-E2EADEB2D646}"/>
              </a:ext>
            </a:extLst>
          </p:cNvPr>
          <p:cNvSpPr/>
          <p:nvPr/>
        </p:nvSpPr>
        <p:spPr>
          <a:xfrm>
            <a:off x="2389996" y="2946408"/>
            <a:ext cx="1851025" cy="1020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lnSpc>
                <a:spcPct val="80000"/>
              </a:lnSpc>
              <a:buClr>
                <a:schemeClr val="bg2"/>
              </a:buClr>
            </a:pPr>
            <a:r>
              <a:rPr lang="ja-JP" sz="1600" b="1" dirty="0">
                <a:solidFill>
                  <a:schemeClr val="bg2"/>
                </a:solidFill>
              </a:rPr>
              <a:t>eGFRおよび </a:t>
            </a:r>
            <a:br>
              <a:rPr lang="en-US" sz="1600" b="1" dirty="0">
                <a:solidFill>
                  <a:schemeClr val="bg2"/>
                </a:solidFill>
              </a:rPr>
            </a:br>
            <a:r>
              <a:rPr lang="ja-JP" sz="1600" b="1" dirty="0">
                <a:solidFill>
                  <a:schemeClr val="bg2"/>
                </a:solidFill>
              </a:rPr>
              <a:t>UACRに基づくCKDの予後</a:t>
            </a:r>
          </a:p>
        </p:txBody>
      </p:sp>
      <p:sp>
        <p:nvSpPr>
          <p:cNvPr id="517" name="TextBox 516">
            <a:extLst>
              <a:ext uri="{FF2B5EF4-FFF2-40B4-BE49-F238E27FC236}">
                <a16:creationId xmlns:a16="http://schemas.microsoft.com/office/drawing/2014/main" id="{E1128963-01A8-4107-AA01-77C14C74B616}"/>
              </a:ext>
            </a:extLst>
          </p:cNvPr>
          <p:cNvSpPr txBox="1"/>
          <p:nvPr/>
        </p:nvSpPr>
        <p:spPr>
          <a:xfrm>
            <a:off x="5637211" y="5190999"/>
            <a:ext cx="852084" cy="314354"/>
          </a:xfrm>
          <a:prstGeom prst="rect">
            <a:avLst/>
          </a:prstGeom>
        </p:spPr>
        <p:txBody>
          <a:bodyPr vert="horz" wrap="none" lIns="91440" tIns="45720" rIns="91440" bIns="45720" rtlCol="0" anchor="ctr">
            <a:spAutoFit/>
          </a:bodyPr>
          <a:lstStyle/>
          <a:p>
            <a:pPr algn="ctr" rtl="0">
              <a:spcBef>
                <a:spcPts val="600"/>
              </a:spcBef>
            </a:pPr>
            <a:r>
              <a:rPr lang="ja-JP" sz="1200">
                <a:solidFill>
                  <a:schemeClr val="tx2"/>
                </a:solidFill>
                <a:latin typeface="+mn-lt"/>
              </a:rPr>
              <a:t>120</a:t>
            </a:r>
          </a:p>
        </p:txBody>
      </p:sp>
      <p:pic>
        <p:nvPicPr>
          <p:cNvPr id="291" name="Picture 290">
            <a:extLst>
              <a:ext uri="{FF2B5EF4-FFF2-40B4-BE49-F238E27FC236}">
                <a16:creationId xmlns:a16="http://schemas.microsoft.com/office/drawing/2014/main" id="{3AF6C74E-8518-4259-99A3-32054650F333}"/>
              </a:ext>
            </a:extLst>
          </p:cNvPr>
          <p:cNvPicPr>
            <a:picLocks noChangeAspect="1"/>
          </p:cNvPicPr>
          <p:nvPr/>
        </p:nvPicPr>
        <p:blipFill>
          <a:blip r:embed="rId3"/>
          <a:stretch>
            <a:fillRect/>
          </a:stretch>
        </p:blipFill>
        <p:spPr>
          <a:xfrm>
            <a:off x="6850170" y="1585443"/>
            <a:ext cx="441730" cy="563224"/>
          </a:xfrm>
          <a:prstGeom prst="rect">
            <a:avLst/>
          </a:prstGeom>
        </p:spPr>
      </p:pic>
      <p:sp>
        <p:nvSpPr>
          <p:cNvPr id="4" name="Footer Placeholder 3">
            <a:extLst>
              <a:ext uri="{FF2B5EF4-FFF2-40B4-BE49-F238E27FC236}">
                <a16:creationId xmlns:a16="http://schemas.microsoft.com/office/drawing/2014/main" id="{12315E62-81D5-41CD-B209-12BE5A80383E}"/>
              </a:ext>
            </a:extLst>
          </p:cNvPr>
          <p:cNvSpPr>
            <a:spLocks noGrp="1"/>
          </p:cNvSpPr>
          <p:nvPr>
            <p:ph type="ftr" sz="quarter" idx="3"/>
          </p:nvPr>
        </p:nvSpPr>
        <p:spPr/>
        <p:txBody>
          <a:bodyPr/>
          <a:lstStyle/>
          <a:p>
            <a:pPr rtl="0"/>
            <a:r>
              <a:rPr lang="ja-JP"/>
              <a:t>*他の腎臓病のマーカーはなく、CKDなしの場合</a:t>
            </a:r>
          </a:p>
          <a:p>
            <a:pPr rtl="0"/>
            <a:r>
              <a:rPr lang="ja-JP"/>
              <a:t>1. 国際腎臓病ガイドライン機構。 </a:t>
            </a:r>
            <a:r>
              <a:rPr lang="ja-JP" i="1"/>
              <a:t>Kidney Int </a:t>
            </a:r>
            <a:r>
              <a:rPr lang="ja-JP"/>
              <a:t>2013;3:1–150</a:t>
            </a:r>
          </a:p>
        </p:txBody>
      </p:sp>
      <p:sp>
        <p:nvSpPr>
          <p:cNvPr id="7" name="Rectangle 6">
            <a:extLst>
              <a:ext uri="{FF2B5EF4-FFF2-40B4-BE49-F238E27FC236}">
                <a16:creationId xmlns:a16="http://schemas.microsoft.com/office/drawing/2014/main" id="{D0156289-B93F-4B5C-A899-767C3291DEA2}"/>
              </a:ext>
            </a:extLst>
          </p:cNvPr>
          <p:cNvSpPr/>
          <p:nvPr/>
        </p:nvSpPr>
        <p:spPr>
          <a:xfrm>
            <a:off x="5284427" y="3643998"/>
            <a:ext cx="1008594" cy="1801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1" name="Rectangle: Rounded Corners 260">
            <a:extLst>
              <a:ext uri="{FF2B5EF4-FFF2-40B4-BE49-F238E27FC236}">
                <a16:creationId xmlns:a16="http://schemas.microsoft.com/office/drawing/2014/main" id="{6766BACB-E123-441C-9846-0B2503B55EC4}"/>
              </a:ext>
            </a:extLst>
          </p:cNvPr>
          <p:cNvSpPr/>
          <p:nvPr/>
        </p:nvSpPr>
        <p:spPr>
          <a:xfrm>
            <a:off x="5810426" y="1666535"/>
            <a:ext cx="818216" cy="41190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600" b="1" u="sng" dirty="0">
                <a:solidFill>
                  <a:schemeClr val="tx1"/>
                </a:solidFill>
              </a:rPr>
              <a:t>および</a:t>
            </a:r>
            <a:br>
              <a:rPr lang="en-GB" sz="1600" b="1" dirty="0">
                <a:solidFill>
                  <a:schemeClr val="tx1"/>
                </a:solidFill>
              </a:rPr>
            </a:br>
            <a:r>
              <a:rPr lang="ja-JP" sz="1600" b="1" dirty="0">
                <a:solidFill>
                  <a:schemeClr val="tx1"/>
                </a:solidFill>
              </a:rPr>
              <a:t>または</a:t>
            </a:r>
          </a:p>
        </p:txBody>
      </p:sp>
      <p:graphicFrame>
        <p:nvGraphicFramePr>
          <p:cNvPr id="262" name="Table 261">
            <a:extLst>
              <a:ext uri="{FF2B5EF4-FFF2-40B4-BE49-F238E27FC236}">
                <a16:creationId xmlns:a16="http://schemas.microsoft.com/office/drawing/2014/main" id="{67BCD5FE-B4D7-4545-816D-31B1A313708C}"/>
              </a:ext>
            </a:extLst>
          </p:cNvPr>
          <p:cNvGraphicFramePr>
            <a:graphicFrameLocks noGrp="1"/>
          </p:cNvGraphicFramePr>
          <p:nvPr>
            <p:extLst>
              <p:ext uri="{D42A27DB-BD31-4B8C-83A1-F6EECF244321}">
                <p14:modId xmlns:p14="http://schemas.microsoft.com/office/powerpoint/2010/main" val="3060741514"/>
              </p:ext>
            </p:extLst>
          </p:nvPr>
        </p:nvGraphicFramePr>
        <p:xfrm>
          <a:off x="4241021" y="2450874"/>
          <a:ext cx="4104000" cy="3315603"/>
        </p:xfrm>
        <a:graphic>
          <a:graphicData uri="http://schemas.openxmlformats.org/drawingml/2006/table">
            <a:tbl>
              <a:tblPr firstRow="1" bandRow="1">
                <a:tableStyleId>{073A0DAA-6AF3-43AB-8588-CEC1D06C72B9}</a:tableStyleId>
              </a:tblPr>
              <a:tblGrid>
                <a:gridCol w="1368000">
                  <a:extLst>
                    <a:ext uri="{9D8B030D-6E8A-4147-A177-3AD203B41FA5}">
                      <a16:colId xmlns:a16="http://schemas.microsoft.com/office/drawing/2014/main" val="4235160134"/>
                    </a:ext>
                  </a:extLst>
                </a:gridCol>
                <a:gridCol w="1368000">
                  <a:extLst>
                    <a:ext uri="{9D8B030D-6E8A-4147-A177-3AD203B41FA5}">
                      <a16:colId xmlns:a16="http://schemas.microsoft.com/office/drawing/2014/main" val="2157103453"/>
                    </a:ext>
                  </a:extLst>
                </a:gridCol>
                <a:gridCol w="1368000">
                  <a:extLst>
                    <a:ext uri="{9D8B030D-6E8A-4147-A177-3AD203B41FA5}">
                      <a16:colId xmlns:a16="http://schemas.microsoft.com/office/drawing/2014/main" val="885816617"/>
                    </a:ext>
                  </a:extLst>
                </a:gridCol>
              </a:tblGrid>
              <a:tr h="252000">
                <a:tc gridSpan="3">
                  <a:txBody>
                    <a:bodyPr/>
                    <a:lstStyle/>
                    <a:p>
                      <a:pPr algn="ctr" defTabSz="914012" rtl="0">
                        <a:defRPr/>
                      </a:pPr>
                      <a:r>
                        <a:rPr lang="ja-JP" sz="1800" b="0" kern="0">
                          <a:solidFill>
                            <a:schemeClr val="accent3"/>
                          </a:solidFill>
                          <a:latin typeface="+mn-lt"/>
                          <a:cs typeface="Arial"/>
                        </a:rPr>
                        <a:t>アルブミン尿区分 </a:t>
                      </a:r>
                      <a:br>
                        <a:rPr lang="en-US" sz="1600" b="0" kern="0" dirty="0">
                          <a:solidFill>
                            <a:schemeClr val="accent3"/>
                          </a:solidFill>
                          <a:latin typeface="+mn-lt"/>
                          <a:cs typeface="Arial"/>
                        </a:rPr>
                      </a:br>
                      <a:r>
                        <a:rPr lang="ja-JP" sz="1400" b="0" kern="0">
                          <a:solidFill>
                            <a:schemeClr val="accent3"/>
                          </a:solidFill>
                          <a:latin typeface="+mn-lt"/>
                          <a:cs typeface="Arial"/>
                        </a:rPr>
                        <a:t>(UACR, mg/g)</a:t>
                      </a:r>
                    </a:p>
                  </a:txBody>
                  <a:tcPr marT="0" marB="0">
                    <a:no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069931608"/>
                  </a:ext>
                </a:extLst>
              </a:tr>
              <a:tr h="667923">
                <a:tc>
                  <a:txBody>
                    <a:bodyPr/>
                    <a:lstStyle/>
                    <a:p>
                      <a:pPr algn="ctr" defTabSz="914012" rtl="0">
                        <a:lnSpc>
                          <a:spcPct val="80000"/>
                        </a:lnSpc>
                        <a:defRPr/>
                      </a:pPr>
                      <a:r>
                        <a:rPr lang="ja-JP" sz="1800" b="1" kern="0" dirty="0">
                          <a:solidFill>
                            <a:schemeClr val="bg1"/>
                          </a:solidFill>
                          <a:latin typeface="+mn-lt"/>
                          <a:cs typeface="Arial"/>
                        </a:rPr>
                        <a:t>A1</a:t>
                      </a:r>
                    </a:p>
                    <a:p>
                      <a:pPr algn="ctr" defTabSz="914012" rtl="0">
                        <a:lnSpc>
                          <a:spcPct val="80000"/>
                        </a:lnSpc>
                        <a:defRPr/>
                      </a:pPr>
                      <a:r>
                        <a:rPr lang="ja-JP" altLang="en-US" sz="1400" kern="0" dirty="0">
                          <a:solidFill>
                            <a:schemeClr val="bg1"/>
                          </a:solidFill>
                          <a:latin typeface="+mn-lt"/>
                          <a:cs typeface="Arial"/>
                        </a:rPr>
                        <a:t>正常から軽度に上昇</a:t>
                      </a:r>
                      <a:endParaRPr lang="ja-JP" sz="1400" kern="0" dirty="0">
                        <a:solidFill>
                          <a:schemeClr val="bg1"/>
                        </a:solidFill>
                        <a:latin typeface="+mn-lt"/>
                        <a:cs typeface="Arial"/>
                      </a:endParaRPr>
                    </a:p>
                  </a:txBody>
                  <a:tcPr marL="36000" marR="36000" marT="72000" marB="0">
                    <a:solidFill>
                      <a:schemeClr val="accent3"/>
                    </a:solidFill>
                  </a:tcPr>
                </a:tc>
                <a:tc>
                  <a:txBody>
                    <a:bodyPr/>
                    <a:lstStyle/>
                    <a:p>
                      <a:pPr algn="ctr" defTabSz="914012" rtl="0">
                        <a:lnSpc>
                          <a:spcPct val="80000"/>
                        </a:lnSpc>
                        <a:defRPr/>
                      </a:pPr>
                      <a:r>
                        <a:rPr lang="ja-JP" sz="1800" b="1" kern="0" dirty="0">
                          <a:solidFill>
                            <a:schemeClr val="bg1"/>
                          </a:solidFill>
                          <a:latin typeface="+mn-lt"/>
                          <a:cs typeface="Arial"/>
                        </a:rPr>
                        <a:t>A2</a:t>
                      </a:r>
                    </a:p>
                    <a:p>
                      <a:pPr algn="ctr" defTabSz="914012" rtl="0">
                        <a:lnSpc>
                          <a:spcPct val="80000"/>
                        </a:lnSpc>
                        <a:defRPr/>
                      </a:pPr>
                      <a:r>
                        <a:rPr lang="ja-JP" altLang="en-US" sz="1400" kern="0" dirty="0">
                          <a:solidFill>
                            <a:schemeClr val="bg1"/>
                          </a:solidFill>
                          <a:latin typeface="+mn-lt"/>
                          <a:cs typeface="Arial"/>
                        </a:rPr>
                        <a:t>中等度に上昇</a:t>
                      </a:r>
                      <a:endParaRPr lang="ja-JP" sz="1400" kern="0" dirty="0">
                        <a:solidFill>
                          <a:schemeClr val="bg1"/>
                        </a:solidFill>
                        <a:latin typeface="+mn-lt"/>
                        <a:cs typeface="Arial"/>
                      </a:endParaRPr>
                    </a:p>
                  </a:txBody>
                  <a:tcPr marL="36000" marR="36000" marT="72000" marB="0">
                    <a:solidFill>
                      <a:schemeClr val="accent3"/>
                    </a:solidFill>
                  </a:tcPr>
                </a:tc>
                <a:tc>
                  <a:txBody>
                    <a:bodyPr/>
                    <a:lstStyle/>
                    <a:p>
                      <a:pPr algn="ctr" defTabSz="914012" rtl="0">
                        <a:lnSpc>
                          <a:spcPct val="80000"/>
                        </a:lnSpc>
                        <a:defRPr/>
                      </a:pPr>
                      <a:r>
                        <a:rPr lang="ja-JP" sz="1800" b="1" kern="0" dirty="0">
                          <a:solidFill>
                            <a:schemeClr val="bg1"/>
                          </a:solidFill>
                          <a:latin typeface="+mn-lt"/>
                          <a:cs typeface="Arial"/>
                        </a:rPr>
                        <a:t>A3</a:t>
                      </a:r>
                    </a:p>
                    <a:p>
                      <a:pPr algn="ctr" defTabSz="914012" rtl="0">
                        <a:lnSpc>
                          <a:spcPct val="80000"/>
                        </a:lnSpc>
                        <a:defRPr/>
                      </a:pPr>
                      <a:r>
                        <a:rPr lang="ja-JP" altLang="en-US" sz="1400" kern="0" dirty="0">
                          <a:solidFill>
                            <a:schemeClr val="bg1"/>
                          </a:solidFill>
                          <a:latin typeface="+mn-lt"/>
                          <a:cs typeface="Arial"/>
                        </a:rPr>
                        <a:t>重度に上昇</a:t>
                      </a:r>
                      <a:endParaRPr lang="ja-JP" sz="1400" kern="0" dirty="0">
                        <a:solidFill>
                          <a:schemeClr val="bg1"/>
                        </a:solidFill>
                        <a:latin typeface="+mn-lt"/>
                        <a:cs typeface="Arial"/>
                      </a:endParaRPr>
                    </a:p>
                  </a:txBody>
                  <a:tcPr marL="36000" marR="36000" marT="72000" marB="0">
                    <a:solidFill>
                      <a:schemeClr val="accent3"/>
                    </a:solidFill>
                  </a:tcPr>
                </a:tc>
                <a:extLst>
                  <a:ext uri="{0D108BD9-81ED-4DB2-BD59-A6C34878D82A}">
                    <a16:rowId xmlns:a16="http://schemas.microsoft.com/office/drawing/2014/main" val="2395512810"/>
                  </a:ext>
                </a:extLst>
              </a:tr>
              <a:tr h="360000">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800" b="0" kern="0">
                          <a:solidFill>
                            <a:schemeClr val="bg1"/>
                          </a:solidFill>
                          <a:latin typeface="+mn-lt"/>
                          <a:cs typeface="Arial"/>
                        </a:rPr>
                        <a:t>&lt;30</a:t>
                      </a:r>
                    </a:p>
                  </a:txBody>
                  <a:tcPr marL="36000" marR="36000" marT="0" marB="0" anchor="ctr">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800" b="0" kern="0" dirty="0">
                          <a:solidFill>
                            <a:schemeClr val="bg1"/>
                          </a:solidFill>
                          <a:latin typeface="+mn-lt"/>
                          <a:cs typeface="Arial"/>
                        </a:rPr>
                        <a:t>30</a:t>
                      </a:r>
                      <a:r>
                        <a:rPr lang="en-US" altLang="ja-JP" sz="1800" b="0" kern="0" dirty="0">
                          <a:solidFill>
                            <a:schemeClr val="bg1"/>
                          </a:solidFill>
                          <a:latin typeface="+mn-lt"/>
                          <a:cs typeface="Arial"/>
                        </a:rPr>
                        <a:t>-</a:t>
                      </a:r>
                      <a:r>
                        <a:rPr lang="ja-JP" sz="1800" b="0" kern="0" dirty="0">
                          <a:solidFill>
                            <a:schemeClr val="bg1"/>
                          </a:solidFill>
                          <a:latin typeface="+mn-lt"/>
                          <a:cs typeface="Arial"/>
                        </a:rPr>
                        <a:t>300</a:t>
                      </a:r>
                    </a:p>
                  </a:txBody>
                  <a:tcPr marL="36000" marR="36000" marT="0" marB="0" anchor="ctr">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altLang="ja-JP" sz="1800" b="0" kern="0" dirty="0">
                          <a:solidFill>
                            <a:schemeClr val="bg1"/>
                          </a:solidFill>
                          <a:latin typeface="+mn-lt"/>
                          <a:cs typeface="Arial"/>
                        </a:rPr>
                        <a:t>&gt;</a:t>
                      </a:r>
                      <a:r>
                        <a:rPr lang="ja-JP" sz="1800" b="0" kern="0" dirty="0">
                          <a:solidFill>
                            <a:schemeClr val="bg1"/>
                          </a:solidFill>
                          <a:latin typeface="+mn-lt"/>
                          <a:cs typeface="Arial"/>
                        </a:rPr>
                        <a:t>300</a:t>
                      </a:r>
                    </a:p>
                  </a:txBody>
                  <a:tcPr marL="36000" marR="36000" marT="0" marB="0" anchor="ctr">
                    <a:solidFill>
                      <a:schemeClr val="accent3"/>
                    </a:solidFill>
                  </a:tcPr>
                </a:tc>
                <a:extLst>
                  <a:ext uri="{0D108BD9-81ED-4DB2-BD59-A6C34878D82A}">
                    <a16:rowId xmlns:a16="http://schemas.microsoft.com/office/drawing/2014/main" val="486514904"/>
                  </a:ext>
                </a:extLst>
              </a:tr>
              <a:tr h="360000">
                <a:tc>
                  <a:txBody>
                    <a:bodyPr/>
                    <a:lstStyle/>
                    <a:p>
                      <a:pPr algn="ctr"/>
                      <a:endParaRPr lang="en-AU" sz="1800" b="1" dirty="0">
                        <a:solidFill>
                          <a:schemeClr val="tx2"/>
                        </a:solidFill>
                      </a:endParaRPr>
                    </a:p>
                  </a:txBody>
                  <a:tcPr marL="36000" marR="36000" marT="0" marB="0" anchor="ctr">
                    <a:solidFill>
                      <a:schemeClr val="accent2">
                        <a:alpha val="60000"/>
                      </a:schemeClr>
                    </a:solidFill>
                  </a:tcPr>
                </a:tc>
                <a:tc>
                  <a:txBody>
                    <a:bodyPr/>
                    <a:lstStyle/>
                    <a:p>
                      <a:pPr algn="ctr"/>
                      <a:endParaRPr lang="en-AU" sz="1800" b="1" dirty="0">
                        <a:solidFill>
                          <a:schemeClr val="tx2"/>
                        </a:solidFill>
                      </a:endParaRPr>
                    </a:p>
                  </a:txBody>
                  <a:tcPr marL="36000" marR="36000" marT="36000" marB="36000" anchor="ctr">
                    <a:solidFill>
                      <a:srgbClr val="FFFF00">
                        <a:alpha val="60000"/>
                      </a:srgbClr>
                    </a:solidFill>
                  </a:tcPr>
                </a:tc>
                <a:tc>
                  <a:txBody>
                    <a:bodyPr/>
                    <a:lstStyle/>
                    <a:p>
                      <a:pPr algn="ctr"/>
                      <a:endParaRPr lang="en-AU" sz="1800" b="1" dirty="0">
                        <a:solidFill>
                          <a:schemeClr val="tx2"/>
                        </a:solidFill>
                      </a:endParaRPr>
                    </a:p>
                  </a:txBody>
                  <a:tcPr marL="36000" marR="36000" marT="36000" marB="36000" anchor="ctr">
                    <a:solidFill>
                      <a:srgbClr val="FF8001">
                        <a:alpha val="60000"/>
                      </a:srgbClr>
                    </a:solidFill>
                  </a:tcPr>
                </a:tc>
                <a:extLst>
                  <a:ext uri="{0D108BD9-81ED-4DB2-BD59-A6C34878D82A}">
                    <a16:rowId xmlns:a16="http://schemas.microsoft.com/office/drawing/2014/main" val="2254146330"/>
                  </a:ext>
                </a:extLst>
              </a:tr>
              <a:tr h="360000">
                <a:tc>
                  <a:txBody>
                    <a:bodyPr/>
                    <a:lstStyle/>
                    <a:p>
                      <a:pPr algn="ctr"/>
                      <a:endParaRPr lang="en-AU" sz="1800" b="1" dirty="0">
                        <a:solidFill>
                          <a:schemeClr val="tx2"/>
                        </a:solidFill>
                      </a:endParaRPr>
                    </a:p>
                  </a:txBody>
                  <a:tcPr marL="36000" marR="36000" marT="36000" marB="36000" anchor="ctr">
                    <a:solidFill>
                      <a:schemeClr val="accent2">
                        <a:alpha val="60000"/>
                      </a:schemeClr>
                    </a:solidFill>
                  </a:tcPr>
                </a:tc>
                <a:tc>
                  <a:txBody>
                    <a:bodyPr/>
                    <a:lstStyle/>
                    <a:p>
                      <a:pPr algn="ctr"/>
                      <a:endParaRPr lang="en-AU" sz="1800" b="1" dirty="0">
                        <a:solidFill>
                          <a:schemeClr val="tx2"/>
                        </a:solidFill>
                      </a:endParaRPr>
                    </a:p>
                  </a:txBody>
                  <a:tcPr marL="36000" marR="36000" marT="36000" marB="36000" anchor="ctr">
                    <a:solidFill>
                      <a:srgbClr val="FFFF00">
                        <a:alpha val="60000"/>
                      </a:srgbClr>
                    </a:solidFill>
                  </a:tcPr>
                </a:tc>
                <a:tc>
                  <a:txBody>
                    <a:bodyPr/>
                    <a:lstStyle/>
                    <a:p>
                      <a:pPr algn="ctr"/>
                      <a:endParaRPr lang="en-AU" sz="1800" b="1" dirty="0">
                        <a:solidFill>
                          <a:schemeClr val="tx2"/>
                        </a:solidFill>
                      </a:endParaRPr>
                    </a:p>
                  </a:txBody>
                  <a:tcPr marL="36000" marR="36000" marT="36000" marB="36000" anchor="ctr">
                    <a:solidFill>
                      <a:srgbClr val="FF8001">
                        <a:alpha val="60000"/>
                      </a:srgbClr>
                    </a:solidFill>
                  </a:tcPr>
                </a:tc>
                <a:extLst>
                  <a:ext uri="{0D108BD9-81ED-4DB2-BD59-A6C34878D82A}">
                    <a16:rowId xmlns:a16="http://schemas.microsoft.com/office/drawing/2014/main" val="543262853"/>
                  </a:ext>
                </a:extLst>
              </a:tr>
              <a:tr h="360000">
                <a:tc>
                  <a:txBody>
                    <a:bodyPr/>
                    <a:lstStyle/>
                    <a:p>
                      <a:pPr algn="ctr"/>
                      <a:endParaRPr lang="en-AU" sz="1800" dirty="0">
                        <a:solidFill>
                          <a:schemeClr val="tx2"/>
                        </a:solidFill>
                      </a:endParaRPr>
                    </a:p>
                  </a:txBody>
                  <a:tcPr marL="36000" marR="36000" marT="36000" marB="36000" anchor="ctr">
                    <a:solidFill>
                      <a:srgbClr val="FFFF00">
                        <a:alpha val="60000"/>
                      </a:srgbClr>
                    </a:solidFill>
                  </a:tcPr>
                </a:tc>
                <a:tc>
                  <a:txBody>
                    <a:bodyPr/>
                    <a:lstStyle/>
                    <a:p>
                      <a:pPr algn="ctr"/>
                      <a:endParaRPr lang="en-AU" sz="1800" dirty="0">
                        <a:solidFill>
                          <a:schemeClr val="tx2"/>
                        </a:solidFill>
                      </a:endParaRPr>
                    </a:p>
                  </a:txBody>
                  <a:tcPr marL="36000" marR="36000" marT="36000" marB="36000" anchor="ctr">
                    <a:solidFill>
                      <a:srgbClr val="FF8001">
                        <a:alpha val="60000"/>
                      </a:srgbClr>
                    </a:solidFill>
                  </a:tcPr>
                </a:tc>
                <a:tc>
                  <a:txBody>
                    <a:bodyPr/>
                    <a:lstStyle/>
                    <a:p>
                      <a:pPr algn="ctr"/>
                      <a:endParaRPr lang="en-AU" sz="1800" dirty="0">
                        <a:solidFill>
                          <a:schemeClr val="tx2"/>
                        </a:solidFill>
                      </a:endParaRPr>
                    </a:p>
                  </a:txBody>
                  <a:tcPr marL="36000" marR="36000" marT="36000" marB="36000" anchor="ctr">
                    <a:solidFill>
                      <a:srgbClr val="FF0000">
                        <a:alpha val="60000"/>
                      </a:srgbClr>
                    </a:solidFill>
                  </a:tcPr>
                </a:tc>
                <a:extLst>
                  <a:ext uri="{0D108BD9-81ED-4DB2-BD59-A6C34878D82A}">
                    <a16:rowId xmlns:a16="http://schemas.microsoft.com/office/drawing/2014/main" val="210041945"/>
                  </a:ext>
                </a:extLst>
              </a:tr>
              <a:tr h="360000">
                <a:tc>
                  <a:txBody>
                    <a:bodyPr/>
                    <a:lstStyle/>
                    <a:p>
                      <a:pPr algn="ctr"/>
                      <a:endParaRPr lang="en-AU" sz="1800" dirty="0">
                        <a:solidFill>
                          <a:schemeClr val="tx2"/>
                        </a:solidFill>
                      </a:endParaRPr>
                    </a:p>
                  </a:txBody>
                  <a:tcPr marL="36000" marR="36000" marT="36000" marB="36000" anchor="ctr">
                    <a:solidFill>
                      <a:srgbClr val="FF8001">
                        <a:alpha val="60000"/>
                      </a:srgbClr>
                    </a:solidFill>
                  </a:tcPr>
                </a:tc>
                <a:tc>
                  <a:txBody>
                    <a:bodyPr/>
                    <a:lstStyle/>
                    <a:p>
                      <a:pPr algn="ctr"/>
                      <a:endParaRPr lang="en-AU" sz="1800" dirty="0">
                        <a:solidFill>
                          <a:schemeClr val="tx2"/>
                        </a:solidFill>
                      </a:endParaRPr>
                    </a:p>
                  </a:txBody>
                  <a:tcPr marL="36000" marR="36000" marT="36000" marB="36000" anchor="ctr">
                    <a:solidFill>
                      <a:srgbClr val="FF0000">
                        <a:alpha val="60000"/>
                      </a:srgbClr>
                    </a:solidFill>
                  </a:tcPr>
                </a:tc>
                <a:tc>
                  <a:txBody>
                    <a:bodyPr/>
                    <a:lstStyle/>
                    <a:p>
                      <a:pPr algn="ctr"/>
                      <a:endParaRPr lang="en-AU" sz="1800" dirty="0">
                        <a:solidFill>
                          <a:schemeClr val="tx2"/>
                        </a:solidFill>
                      </a:endParaRPr>
                    </a:p>
                  </a:txBody>
                  <a:tcPr marL="36000" marR="36000" marT="36000" marB="36000" anchor="ctr">
                    <a:solidFill>
                      <a:srgbClr val="FF0000">
                        <a:alpha val="60000"/>
                      </a:srgbClr>
                    </a:solidFill>
                  </a:tcPr>
                </a:tc>
                <a:extLst>
                  <a:ext uri="{0D108BD9-81ED-4DB2-BD59-A6C34878D82A}">
                    <a16:rowId xmlns:a16="http://schemas.microsoft.com/office/drawing/2014/main" val="1609516177"/>
                  </a:ext>
                </a:extLst>
              </a:tr>
              <a:tr h="360000">
                <a:tc>
                  <a:txBody>
                    <a:bodyPr/>
                    <a:lstStyle/>
                    <a:p>
                      <a:pPr algn="ctr"/>
                      <a:endParaRPr lang="en-AU" sz="1800" dirty="0">
                        <a:solidFill>
                          <a:schemeClr val="tx2"/>
                        </a:solidFill>
                      </a:endParaRPr>
                    </a:p>
                  </a:txBody>
                  <a:tcPr marL="36000" marR="36000" marT="36000" marB="36000" anchor="ctr">
                    <a:solidFill>
                      <a:srgbClr val="FF0000">
                        <a:alpha val="60000"/>
                      </a:srgbClr>
                    </a:solidFill>
                  </a:tcPr>
                </a:tc>
                <a:tc>
                  <a:txBody>
                    <a:bodyPr/>
                    <a:lstStyle/>
                    <a:p>
                      <a:pPr algn="ctr"/>
                      <a:endParaRPr lang="en-AU" sz="1800" dirty="0">
                        <a:solidFill>
                          <a:schemeClr val="tx2"/>
                        </a:solidFill>
                      </a:endParaRPr>
                    </a:p>
                  </a:txBody>
                  <a:tcPr marL="36000" marR="36000" marT="36000" marB="36000" anchor="ctr">
                    <a:solidFill>
                      <a:srgbClr val="FF0000">
                        <a:alpha val="60000"/>
                      </a:srgbClr>
                    </a:solidFill>
                  </a:tcPr>
                </a:tc>
                <a:tc>
                  <a:txBody>
                    <a:bodyPr/>
                    <a:lstStyle/>
                    <a:p>
                      <a:pPr algn="ctr"/>
                      <a:endParaRPr lang="en-AU" sz="1800" dirty="0">
                        <a:solidFill>
                          <a:schemeClr val="tx2"/>
                        </a:solidFill>
                      </a:endParaRPr>
                    </a:p>
                  </a:txBody>
                  <a:tcPr marL="36000" marR="36000" marT="36000" marB="36000" anchor="ctr">
                    <a:solidFill>
                      <a:srgbClr val="FF0000">
                        <a:alpha val="60000"/>
                      </a:srgbClr>
                    </a:solidFill>
                  </a:tcPr>
                </a:tc>
                <a:extLst>
                  <a:ext uri="{0D108BD9-81ED-4DB2-BD59-A6C34878D82A}">
                    <a16:rowId xmlns:a16="http://schemas.microsoft.com/office/drawing/2014/main" val="4000403617"/>
                  </a:ext>
                </a:extLst>
              </a:tr>
            </a:tbl>
          </a:graphicData>
        </a:graphic>
      </p:graphicFrame>
      <p:sp>
        <p:nvSpPr>
          <p:cNvPr id="22" name="Rectangle 21">
            <a:extLst>
              <a:ext uri="{FF2B5EF4-FFF2-40B4-BE49-F238E27FC236}">
                <a16:creationId xmlns:a16="http://schemas.microsoft.com/office/drawing/2014/main" id="{F86FFCE8-F9E4-43AE-A1A2-DB4227D82DCF}"/>
              </a:ext>
            </a:extLst>
          </p:cNvPr>
          <p:cNvSpPr/>
          <p:nvPr/>
        </p:nvSpPr>
        <p:spPr>
          <a:xfrm>
            <a:off x="8650008" y="4365513"/>
            <a:ext cx="271559" cy="194724"/>
          </a:xfrm>
          <a:prstGeom prst="rect">
            <a:avLst/>
          </a:prstGeom>
          <a:solidFill>
            <a:srgbClr val="C1D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74D50E6-56FE-4BEF-B4DB-011E2B0E9818}"/>
              </a:ext>
            </a:extLst>
          </p:cNvPr>
          <p:cNvSpPr/>
          <p:nvPr/>
        </p:nvSpPr>
        <p:spPr>
          <a:xfrm>
            <a:off x="8650007" y="4767688"/>
            <a:ext cx="271559" cy="1947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83814EEA-DBDD-49E7-971B-DEC68214E297}"/>
              </a:ext>
            </a:extLst>
          </p:cNvPr>
          <p:cNvSpPr/>
          <p:nvPr/>
        </p:nvSpPr>
        <p:spPr>
          <a:xfrm>
            <a:off x="8650008" y="5169498"/>
            <a:ext cx="271559" cy="194724"/>
          </a:xfrm>
          <a:prstGeom prst="rect">
            <a:avLst/>
          </a:prstGeom>
          <a:solidFill>
            <a:srgbClr val="FFB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29BA5EE2-CE1B-47DF-A8DE-06733F7C7CAE}"/>
              </a:ext>
            </a:extLst>
          </p:cNvPr>
          <p:cNvSpPr/>
          <p:nvPr/>
        </p:nvSpPr>
        <p:spPr>
          <a:xfrm>
            <a:off x="8650007" y="5571673"/>
            <a:ext cx="271559" cy="194724"/>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C67AC44E-6505-4883-A0A7-71A4421F4847}"/>
              </a:ext>
            </a:extLst>
          </p:cNvPr>
          <p:cNvSpPr/>
          <p:nvPr/>
        </p:nvSpPr>
        <p:spPr>
          <a:xfrm>
            <a:off x="8921567" y="4365513"/>
            <a:ext cx="1953612" cy="194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sz="1600">
                <a:solidFill>
                  <a:schemeClr val="tx1"/>
                </a:solidFill>
              </a:rPr>
              <a:t>低リスク*</a:t>
            </a:r>
          </a:p>
        </p:txBody>
      </p:sp>
      <p:sp>
        <p:nvSpPr>
          <p:cNvPr id="31" name="Rectangle 30">
            <a:extLst>
              <a:ext uri="{FF2B5EF4-FFF2-40B4-BE49-F238E27FC236}">
                <a16:creationId xmlns:a16="http://schemas.microsoft.com/office/drawing/2014/main" id="{372F9EA0-A839-46AB-B8B6-D825602D3D16}"/>
              </a:ext>
            </a:extLst>
          </p:cNvPr>
          <p:cNvSpPr/>
          <p:nvPr/>
        </p:nvSpPr>
        <p:spPr>
          <a:xfrm>
            <a:off x="8921566" y="4767322"/>
            <a:ext cx="2970257" cy="195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altLang="en-US" sz="1600" dirty="0">
                <a:solidFill>
                  <a:srgbClr val="53585A"/>
                </a:solidFill>
              </a:rPr>
              <a:t>中等</a:t>
            </a:r>
            <a:r>
              <a:rPr lang="ja-JP" sz="1600" dirty="0">
                <a:solidFill>
                  <a:srgbClr val="53585A"/>
                </a:solidFill>
              </a:rPr>
              <a:t>度のリスク増大</a:t>
            </a:r>
          </a:p>
        </p:txBody>
      </p:sp>
      <p:sp>
        <p:nvSpPr>
          <p:cNvPr id="32" name="Rectangle 31">
            <a:extLst>
              <a:ext uri="{FF2B5EF4-FFF2-40B4-BE49-F238E27FC236}">
                <a16:creationId xmlns:a16="http://schemas.microsoft.com/office/drawing/2014/main" id="{1A635E05-D8BE-47AC-A2C0-97AC56485BA6}"/>
              </a:ext>
            </a:extLst>
          </p:cNvPr>
          <p:cNvSpPr/>
          <p:nvPr/>
        </p:nvSpPr>
        <p:spPr>
          <a:xfrm>
            <a:off x="8921566" y="5166977"/>
            <a:ext cx="2970257" cy="195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sz="1600">
                <a:solidFill>
                  <a:schemeClr val="tx1"/>
                </a:solidFill>
              </a:rPr>
              <a:t>高リスク</a:t>
            </a:r>
          </a:p>
        </p:txBody>
      </p:sp>
      <p:sp>
        <p:nvSpPr>
          <p:cNvPr id="33" name="Rectangle 32">
            <a:extLst>
              <a:ext uri="{FF2B5EF4-FFF2-40B4-BE49-F238E27FC236}">
                <a16:creationId xmlns:a16="http://schemas.microsoft.com/office/drawing/2014/main" id="{8728D012-E36F-44AB-B2F0-D08A6EFB6679}"/>
              </a:ext>
            </a:extLst>
          </p:cNvPr>
          <p:cNvSpPr/>
          <p:nvPr/>
        </p:nvSpPr>
        <p:spPr>
          <a:xfrm>
            <a:off x="8921566" y="5571673"/>
            <a:ext cx="2970257" cy="195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ja-JP" sz="1600">
                <a:solidFill>
                  <a:schemeClr val="tx1"/>
                </a:solidFill>
              </a:rPr>
              <a:t>非常に高リスク</a:t>
            </a:r>
          </a:p>
        </p:txBody>
      </p:sp>
      <p:sp>
        <p:nvSpPr>
          <p:cNvPr id="8" name="Rectangle 7">
            <a:extLst>
              <a:ext uri="{FF2B5EF4-FFF2-40B4-BE49-F238E27FC236}">
                <a16:creationId xmlns:a16="http://schemas.microsoft.com/office/drawing/2014/main" id="{6CA8B9C3-4C09-4B56-AABA-12F398A341FF}"/>
              </a:ext>
            </a:extLst>
          </p:cNvPr>
          <p:cNvSpPr/>
          <p:nvPr/>
        </p:nvSpPr>
        <p:spPr>
          <a:xfrm>
            <a:off x="2623930" y="2445116"/>
            <a:ext cx="6986511" cy="1515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63" name="Table 4">
            <a:extLst>
              <a:ext uri="{FF2B5EF4-FFF2-40B4-BE49-F238E27FC236}">
                <a16:creationId xmlns:a16="http://schemas.microsoft.com/office/drawing/2014/main" id="{E2894E1B-7A18-4DB0-A21B-5E9BF2327578}"/>
              </a:ext>
            </a:extLst>
          </p:cNvPr>
          <p:cNvGraphicFramePr>
            <a:graphicFrameLocks noGrp="1"/>
          </p:cNvGraphicFramePr>
          <p:nvPr>
            <p:extLst>
              <p:ext uri="{D42A27DB-BD31-4B8C-83A1-F6EECF244321}">
                <p14:modId xmlns:p14="http://schemas.microsoft.com/office/powerpoint/2010/main" val="2782822417"/>
              </p:ext>
            </p:extLst>
          </p:nvPr>
        </p:nvGraphicFramePr>
        <p:xfrm>
          <a:off x="2346742" y="3966477"/>
          <a:ext cx="1908000" cy="1800000"/>
        </p:xfrm>
        <a:graphic>
          <a:graphicData uri="http://schemas.openxmlformats.org/drawingml/2006/table">
            <a:tbl>
              <a:tblPr firstCol="1" bandRow="1">
                <a:tableStyleId>{073A0DAA-6AF3-43AB-8588-CEC1D06C72B9}</a:tableStyleId>
              </a:tblPr>
              <a:tblGrid>
                <a:gridCol w="540000">
                  <a:extLst>
                    <a:ext uri="{9D8B030D-6E8A-4147-A177-3AD203B41FA5}">
                      <a16:colId xmlns:a16="http://schemas.microsoft.com/office/drawing/2014/main" val="4235160134"/>
                    </a:ext>
                  </a:extLst>
                </a:gridCol>
                <a:gridCol w="504000">
                  <a:extLst>
                    <a:ext uri="{9D8B030D-6E8A-4147-A177-3AD203B41FA5}">
                      <a16:colId xmlns:a16="http://schemas.microsoft.com/office/drawing/2014/main" val="2157103453"/>
                    </a:ext>
                  </a:extLst>
                </a:gridCol>
                <a:gridCol w="864000">
                  <a:extLst>
                    <a:ext uri="{9D8B030D-6E8A-4147-A177-3AD203B41FA5}">
                      <a16:colId xmlns:a16="http://schemas.microsoft.com/office/drawing/2014/main" val="885816617"/>
                    </a:ext>
                  </a:extLst>
                </a:gridCol>
              </a:tblGrid>
              <a:tr h="360000">
                <a:tc rowSpan="5">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800" b="0" kern="0">
                          <a:solidFill>
                            <a:schemeClr val="accent3"/>
                          </a:solidFill>
                          <a:latin typeface="+mn-lt"/>
                          <a:ea typeface="+mn-ea"/>
                          <a:cs typeface="Arial"/>
                        </a:rPr>
                        <a:t>GFR区分 </a:t>
                      </a:r>
                      <a:br>
                        <a:rPr lang="en-US" sz="1600" b="0" kern="0" dirty="0">
                          <a:solidFill>
                            <a:schemeClr val="accent3"/>
                          </a:solidFill>
                          <a:latin typeface="+mn-lt"/>
                          <a:ea typeface="+mn-ea"/>
                          <a:cs typeface="Arial"/>
                        </a:rPr>
                      </a:br>
                      <a:r>
                        <a:rPr lang="ja-JP" sz="1600" b="0" kern="0">
                          <a:solidFill>
                            <a:schemeClr val="accent3"/>
                          </a:solidFill>
                          <a:latin typeface="+mn-lt"/>
                          <a:ea typeface="+mn-ea"/>
                          <a:cs typeface="Arial"/>
                        </a:rPr>
                        <a:t> </a:t>
                      </a:r>
                      <a:r>
                        <a:rPr lang="ja-JP" sz="1400" b="0" kern="0">
                          <a:solidFill>
                            <a:schemeClr val="accent3"/>
                          </a:solidFill>
                          <a:latin typeface="+mn-lt"/>
                          <a:ea typeface="+mn-ea"/>
                          <a:cs typeface="Arial"/>
                        </a:rPr>
                        <a:t>(ml/min/1.73 m</a:t>
                      </a:r>
                      <a:r>
                        <a:rPr lang="ja-JP" sz="1400" b="0" kern="0" baseline="30000">
                          <a:solidFill>
                            <a:schemeClr val="accent3"/>
                          </a:solidFill>
                          <a:latin typeface="+mn-lt"/>
                          <a:ea typeface="+mn-ea"/>
                          <a:cs typeface="Arial"/>
                        </a:rPr>
                        <a:t>2</a:t>
                      </a:r>
                      <a:r>
                        <a:rPr lang="ja-JP" sz="1400" b="0" kern="0">
                          <a:solidFill>
                            <a:schemeClr val="accent3"/>
                          </a:solidFill>
                          <a:latin typeface="+mn-lt"/>
                          <a:ea typeface="+mn-ea"/>
                          <a:cs typeface="Arial"/>
                        </a:rPr>
                        <a:t>)</a:t>
                      </a:r>
                    </a:p>
                  </a:txBody>
                  <a:tcPr vert="vert270" anchor="ctr">
                    <a:noFill/>
                  </a:tcPr>
                </a:tc>
                <a:tc>
                  <a:txBody>
                    <a:bodyPr/>
                    <a:lstStyle/>
                    <a:p>
                      <a:pPr algn="ctr" rtl="0"/>
                      <a:r>
                        <a:rPr lang="ja-JP" sz="1800" b="1">
                          <a:solidFill>
                            <a:schemeClr val="bg1"/>
                          </a:solidFill>
                        </a:rPr>
                        <a:t>G1</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≧90</a:t>
                      </a:r>
                    </a:p>
                  </a:txBody>
                  <a:tcPr marL="0" marR="0" marT="0" marB="0" anchor="ctr">
                    <a:solidFill>
                      <a:schemeClr val="accent3"/>
                    </a:solidFill>
                  </a:tcPr>
                </a:tc>
                <a:extLst>
                  <a:ext uri="{0D108BD9-81ED-4DB2-BD59-A6C34878D82A}">
                    <a16:rowId xmlns:a16="http://schemas.microsoft.com/office/drawing/2014/main" val="2254146330"/>
                  </a:ext>
                </a:extLst>
              </a:tr>
              <a:tr h="360000">
                <a:tc vMerge="1">
                  <a:txBody>
                    <a:bodyPr/>
                    <a:lstStyle/>
                    <a:p>
                      <a:endParaRPr lang="en-AU" sz="1100" dirty="0">
                        <a:solidFill>
                          <a:schemeClr val="bg1"/>
                        </a:solidFill>
                      </a:endParaRPr>
                    </a:p>
                  </a:txBody>
                  <a:tcPr/>
                </a:tc>
                <a:tc>
                  <a:txBody>
                    <a:bodyPr/>
                    <a:lstStyle/>
                    <a:p>
                      <a:pPr algn="ctr" rtl="0"/>
                      <a:r>
                        <a:rPr lang="ja-JP" sz="1800" b="1">
                          <a:solidFill>
                            <a:schemeClr val="bg1"/>
                          </a:solidFill>
                        </a:rPr>
                        <a:t>G2</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60</a:t>
                      </a:r>
                      <a:r>
                        <a:rPr lang="en-US" altLang="ja-JP" sz="1800" b="0" kern="0" dirty="0">
                          <a:solidFill>
                            <a:schemeClr val="bg1"/>
                          </a:solidFill>
                          <a:latin typeface="+mn-lt"/>
                          <a:cs typeface="Arial"/>
                        </a:rPr>
                        <a:t>-</a:t>
                      </a:r>
                      <a:r>
                        <a:rPr lang="ja-JP" sz="1800" b="0" kern="0" dirty="0">
                          <a:solidFill>
                            <a:schemeClr val="bg1"/>
                          </a:solidFill>
                          <a:latin typeface="+mn-lt"/>
                          <a:cs typeface="Arial"/>
                        </a:rPr>
                        <a:t>89</a:t>
                      </a:r>
                    </a:p>
                  </a:txBody>
                  <a:tcPr marL="0" marR="0" marT="0" marB="0" anchor="ctr">
                    <a:solidFill>
                      <a:schemeClr val="accent3"/>
                    </a:solidFill>
                  </a:tcPr>
                </a:tc>
                <a:extLst>
                  <a:ext uri="{0D108BD9-81ED-4DB2-BD59-A6C34878D82A}">
                    <a16:rowId xmlns:a16="http://schemas.microsoft.com/office/drawing/2014/main" val="543262853"/>
                  </a:ext>
                </a:extLst>
              </a:tr>
              <a:tr h="360000">
                <a:tc vMerge="1">
                  <a:txBody>
                    <a:bodyPr/>
                    <a:lstStyle/>
                    <a:p>
                      <a:endParaRPr lang="en-AU" sz="1100" dirty="0">
                        <a:solidFill>
                          <a:schemeClr val="bg1"/>
                        </a:solidFill>
                      </a:endParaRPr>
                    </a:p>
                  </a:txBody>
                  <a:tcPr/>
                </a:tc>
                <a:tc>
                  <a:txBody>
                    <a:bodyPr/>
                    <a:lstStyle/>
                    <a:p>
                      <a:pPr algn="ctr" rtl="0"/>
                      <a:r>
                        <a:rPr lang="ja-JP" sz="1800" b="1">
                          <a:solidFill>
                            <a:schemeClr val="bg1"/>
                          </a:solidFill>
                        </a:rPr>
                        <a:t>G3a</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45</a:t>
                      </a:r>
                      <a:r>
                        <a:rPr lang="en-US" altLang="ja-JP" sz="1800" b="0" kern="0" dirty="0">
                          <a:solidFill>
                            <a:schemeClr val="bg1"/>
                          </a:solidFill>
                          <a:latin typeface="+mn-lt"/>
                          <a:cs typeface="Arial"/>
                        </a:rPr>
                        <a:t>-</a:t>
                      </a:r>
                      <a:r>
                        <a:rPr lang="ja-JP" sz="1800" b="0" kern="0" dirty="0">
                          <a:solidFill>
                            <a:schemeClr val="bg1"/>
                          </a:solidFill>
                          <a:latin typeface="+mn-lt"/>
                          <a:cs typeface="Arial"/>
                        </a:rPr>
                        <a:t>59</a:t>
                      </a:r>
                    </a:p>
                  </a:txBody>
                  <a:tcPr marL="0" marR="0" marT="0" marB="0" anchor="ctr">
                    <a:solidFill>
                      <a:schemeClr val="accent3"/>
                    </a:solidFill>
                  </a:tcPr>
                </a:tc>
                <a:extLst>
                  <a:ext uri="{0D108BD9-81ED-4DB2-BD59-A6C34878D82A}">
                    <a16:rowId xmlns:a16="http://schemas.microsoft.com/office/drawing/2014/main" val="210041945"/>
                  </a:ext>
                </a:extLst>
              </a:tr>
              <a:tr h="360000">
                <a:tc vMerge="1">
                  <a:txBody>
                    <a:bodyPr/>
                    <a:lstStyle/>
                    <a:p>
                      <a:endParaRPr lang="en-AU" sz="1100" dirty="0">
                        <a:solidFill>
                          <a:schemeClr val="bg1"/>
                        </a:solidFill>
                      </a:endParaRPr>
                    </a:p>
                  </a:txBody>
                  <a:tcPr/>
                </a:tc>
                <a:tc>
                  <a:txBody>
                    <a:bodyPr/>
                    <a:lstStyle/>
                    <a:p>
                      <a:pPr algn="ctr" rtl="0"/>
                      <a:r>
                        <a:rPr lang="ja-JP" sz="1800" b="1">
                          <a:solidFill>
                            <a:schemeClr val="bg1"/>
                          </a:solidFill>
                        </a:rPr>
                        <a:t>G3b</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30</a:t>
                      </a:r>
                      <a:r>
                        <a:rPr lang="en-US" altLang="ja-JP" sz="1800" b="0" kern="0" dirty="0">
                          <a:solidFill>
                            <a:schemeClr val="bg1"/>
                          </a:solidFill>
                          <a:latin typeface="+mn-lt"/>
                          <a:cs typeface="Arial"/>
                        </a:rPr>
                        <a:t>-</a:t>
                      </a:r>
                      <a:r>
                        <a:rPr lang="ja-JP" sz="1800" b="0" kern="0" dirty="0">
                          <a:solidFill>
                            <a:schemeClr val="bg1"/>
                          </a:solidFill>
                          <a:latin typeface="+mn-lt"/>
                          <a:cs typeface="Arial"/>
                        </a:rPr>
                        <a:t>44</a:t>
                      </a:r>
                    </a:p>
                  </a:txBody>
                  <a:tcPr marL="0" marR="0" marT="0" marB="0" anchor="ctr">
                    <a:solidFill>
                      <a:schemeClr val="accent3"/>
                    </a:solidFill>
                  </a:tcPr>
                </a:tc>
                <a:extLst>
                  <a:ext uri="{0D108BD9-81ED-4DB2-BD59-A6C34878D82A}">
                    <a16:rowId xmlns:a16="http://schemas.microsoft.com/office/drawing/2014/main" val="1609516177"/>
                  </a:ext>
                </a:extLst>
              </a:tr>
              <a:tr h="360000">
                <a:tc vMerge="1">
                  <a:txBody>
                    <a:bodyPr/>
                    <a:lstStyle/>
                    <a:p>
                      <a:endParaRPr lang="en-AU" sz="1100" dirty="0">
                        <a:solidFill>
                          <a:schemeClr val="bg1"/>
                        </a:solidFill>
                      </a:endParaRPr>
                    </a:p>
                  </a:txBody>
                  <a:tcPr/>
                </a:tc>
                <a:tc>
                  <a:txBody>
                    <a:bodyPr/>
                    <a:lstStyle/>
                    <a:p>
                      <a:pPr algn="ctr" rtl="0"/>
                      <a:r>
                        <a:rPr lang="ja-JP" sz="1800" b="1">
                          <a:solidFill>
                            <a:schemeClr val="bg1"/>
                          </a:solidFill>
                        </a:rPr>
                        <a:t>G4</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15</a:t>
                      </a:r>
                      <a:r>
                        <a:rPr lang="en-US" altLang="ja-JP" sz="1800" b="0" kern="0" dirty="0">
                          <a:solidFill>
                            <a:schemeClr val="bg1"/>
                          </a:solidFill>
                          <a:latin typeface="+mn-lt"/>
                          <a:cs typeface="Arial"/>
                        </a:rPr>
                        <a:t>-</a:t>
                      </a:r>
                      <a:r>
                        <a:rPr lang="ja-JP" sz="1800" b="0" kern="0" dirty="0">
                          <a:solidFill>
                            <a:schemeClr val="bg1"/>
                          </a:solidFill>
                          <a:latin typeface="+mn-lt"/>
                          <a:cs typeface="Arial"/>
                        </a:rPr>
                        <a:t>29</a:t>
                      </a:r>
                    </a:p>
                  </a:txBody>
                  <a:tcPr marL="0" marR="0" marT="0" marB="0" anchor="ctr">
                    <a:solidFill>
                      <a:schemeClr val="accent3"/>
                    </a:solidFill>
                  </a:tcPr>
                </a:tc>
                <a:extLst>
                  <a:ext uri="{0D108BD9-81ED-4DB2-BD59-A6C34878D82A}">
                    <a16:rowId xmlns:a16="http://schemas.microsoft.com/office/drawing/2014/main" val="4000403617"/>
                  </a:ext>
                </a:extLst>
              </a:tr>
            </a:tbl>
          </a:graphicData>
        </a:graphic>
      </p:graphicFrame>
      <p:sp>
        <p:nvSpPr>
          <p:cNvPr id="14" name="Rectangle 13">
            <a:extLst>
              <a:ext uri="{FF2B5EF4-FFF2-40B4-BE49-F238E27FC236}">
                <a16:creationId xmlns:a16="http://schemas.microsoft.com/office/drawing/2014/main" id="{6D0E76BA-F158-483D-92A2-3C476B8AD42D}"/>
              </a:ext>
            </a:extLst>
          </p:cNvPr>
          <p:cNvSpPr/>
          <p:nvPr/>
        </p:nvSpPr>
        <p:spPr>
          <a:xfrm>
            <a:off x="4241020" y="3960266"/>
            <a:ext cx="4104000" cy="1800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Freeform: Shape 76">
            <a:extLst>
              <a:ext uri="{FF2B5EF4-FFF2-40B4-BE49-F238E27FC236}">
                <a16:creationId xmlns:a16="http://schemas.microsoft.com/office/drawing/2014/main" id="{52E517A4-14F3-4A34-943A-F5FAF8184D05}"/>
              </a:ext>
            </a:extLst>
          </p:cNvPr>
          <p:cNvSpPr/>
          <p:nvPr/>
        </p:nvSpPr>
        <p:spPr>
          <a:xfrm>
            <a:off x="4244146" y="3968248"/>
            <a:ext cx="4094489" cy="1806635"/>
          </a:xfrm>
          <a:custGeom>
            <a:avLst/>
            <a:gdLst>
              <a:gd name="connsiteX0" fmla="*/ 1349851 w 4094489"/>
              <a:gd name="connsiteY0" fmla="*/ 0 h 1806635"/>
              <a:gd name="connsiteX1" fmla="*/ 4094489 w 4094489"/>
              <a:gd name="connsiteY1" fmla="*/ 0 h 1806635"/>
              <a:gd name="connsiteX2" fmla="*/ 4094489 w 4094489"/>
              <a:gd name="connsiteY2" fmla="*/ 1800285 h 1806635"/>
              <a:gd name="connsiteX3" fmla="*/ 1356201 w 4094489"/>
              <a:gd name="connsiteY3" fmla="*/ 1800285 h 1806635"/>
              <a:gd name="connsiteX4" fmla="*/ 1356201 w 4094489"/>
              <a:gd name="connsiteY4" fmla="*/ 1806635 h 1806635"/>
              <a:gd name="connsiteX5" fmla="*/ 0 w 4094489"/>
              <a:gd name="connsiteY5" fmla="*/ 1806635 h 1806635"/>
              <a:gd name="connsiteX6" fmla="*/ 0 w 4094489"/>
              <a:gd name="connsiteY6" fmla="*/ 722441 h 1806635"/>
              <a:gd name="connsiteX7" fmla="*/ 1349851 w 4094489"/>
              <a:gd name="connsiteY7" fmla="*/ 722441 h 18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4489" h="1806635">
                <a:moveTo>
                  <a:pt x="1349851" y="0"/>
                </a:moveTo>
                <a:lnTo>
                  <a:pt x="4094489" y="0"/>
                </a:lnTo>
                <a:lnTo>
                  <a:pt x="4094489" y="1800285"/>
                </a:lnTo>
                <a:lnTo>
                  <a:pt x="1356201" y="1800285"/>
                </a:lnTo>
                <a:lnTo>
                  <a:pt x="1356201" y="1806635"/>
                </a:lnTo>
                <a:lnTo>
                  <a:pt x="0" y="1806635"/>
                </a:lnTo>
                <a:lnTo>
                  <a:pt x="0" y="722441"/>
                </a:lnTo>
                <a:lnTo>
                  <a:pt x="1349851" y="7224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81" name="Freeform: Shape 80">
            <a:extLst>
              <a:ext uri="{FF2B5EF4-FFF2-40B4-BE49-F238E27FC236}">
                <a16:creationId xmlns:a16="http://schemas.microsoft.com/office/drawing/2014/main" id="{9EC2FF7C-F0B3-4859-B2BA-50BD81C9FF81}"/>
              </a:ext>
            </a:extLst>
          </p:cNvPr>
          <p:cNvSpPr/>
          <p:nvPr/>
        </p:nvSpPr>
        <p:spPr>
          <a:xfrm>
            <a:off x="4244146" y="3968248"/>
            <a:ext cx="4097749" cy="1806635"/>
          </a:xfrm>
          <a:custGeom>
            <a:avLst/>
            <a:gdLst>
              <a:gd name="connsiteX0" fmla="*/ 2713304 w 4097749"/>
              <a:gd name="connsiteY0" fmla="*/ 0 h 1806635"/>
              <a:gd name="connsiteX1" fmla="*/ 4097749 w 4097749"/>
              <a:gd name="connsiteY1" fmla="*/ 0 h 1806635"/>
              <a:gd name="connsiteX2" fmla="*/ 4097749 w 4097749"/>
              <a:gd name="connsiteY2" fmla="*/ 1800285 h 1806635"/>
              <a:gd name="connsiteX3" fmla="*/ 2716507 w 4097749"/>
              <a:gd name="connsiteY3" fmla="*/ 1800285 h 1806635"/>
              <a:gd name="connsiteX4" fmla="*/ 2716507 w 4097749"/>
              <a:gd name="connsiteY4" fmla="*/ 1806635 h 1806635"/>
              <a:gd name="connsiteX5" fmla="*/ 2032414 w 4097749"/>
              <a:gd name="connsiteY5" fmla="*/ 1806635 h 1806635"/>
              <a:gd name="connsiteX6" fmla="*/ 2032414 w 4097749"/>
              <a:gd name="connsiteY6" fmla="*/ 1798149 h 1806635"/>
              <a:gd name="connsiteX7" fmla="*/ 1352793 w 4097749"/>
              <a:gd name="connsiteY7" fmla="*/ 1798149 h 1806635"/>
              <a:gd name="connsiteX8" fmla="*/ 1352793 w 4097749"/>
              <a:gd name="connsiteY8" fmla="*/ 1798148 h 1806635"/>
              <a:gd name="connsiteX9" fmla="*/ 0 w 4097749"/>
              <a:gd name="connsiteY9" fmla="*/ 1798148 h 1806635"/>
              <a:gd name="connsiteX10" fmla="*/ 0 w 4097749"/>
              <a:gd name="connsiteY10" fmla="*/ 1080001 h 1806635"/>
              <a:gd name="connsiteX11" fmla="*/ 1352793 w 4097749"/>
              <a:gd name="connsiteY11" fmla="*/ 1080001 h 1806635"/>
              <a:gd name="connsiteX12" fmla="*/ 1352793 w 4097749"/>
              <a:gd name="connsiteY12" fmla="*/ 716091 h 1806635"/>
              <a:gd name="connsiteX13" fmla="*/ 2713304 w 4097749"/>
              <a:gd name="connsiteY13" fmla="*/ 716091 h 18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7749" h="1806635">
                <a:moveTo>
                  <a:pt x="2713304" y="0"/>
                </a:moveTo>
                <a:lnTo>
                  <a:pt x="4097749" y="0"/>
                </a:lnTo>
                <a:lnTo>
                  <a:pt x="4097749" y="1800285"/>
                </a:lnTo>
                <a:lnTo>
                  <a:pt x="2716507" y="1800285"/>
                </a:lnTo>
                <a:lnTo>
                  <a:pt x="2716507" y="1806635"/>
                </a:lnTo>
                <a:lnTo>
                  <a:pt x="2032414" y="1806635"/>
                </a:lnTo>
                <a:lnTo>
                  <a:pt x="2032414" y="1798149"/>
                </a:lnTo>
                <a:lnTo>
                  <a:pt x="1352793" y="1798149"/>
                </a:lnTo>
                <a:lnTo>
                  <a:pt x="1352793" y="1798148"/>
                </a:lnTo>
                <a:lnTo>
                  <a:pt x="0" y="1798148"/>
                </a:lnTo>
                <a:lnTo>
                  <a:pt x="0" y="1080001"/>
                </a:lnTo>
                <a:lnTo>
                  <a:pt x="1352793" y="1080001"/>
                </a:lnTo>
                <a:lnTo>
                  <a:pt x="1352793" y="716091"/>
                </a:lnTo>
                <a:lnTo>
                  <a:pt x="2713304" y="7160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87" name="Rectangle 86">
            <a:extLst>
              <a:ext uri="{FF2B5EF4-FFF2-40B4-BE49-F238E27FC236}">
                <a16:creationId xmlns:a16="http://schemas.microsoft.com/office/drawing/2014/main" id="{E855F3F9-82C1-4DF5-8958-46D53250F81B}"/>
              </a:ext>
            </a:extLst>
          </p:cNvPr>
          <p:cNvSpPr/>
          <p:nvPr/>
        </p:nvSpPr>
        <p:spPr>
          <a:xfrm>
            <a:off x="2375239" y="3910032"/>
            <a:ext cx="1869499" cy="1921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Freeform: Shape 88">
            <a:extLst>
              <a:ext uri="{FF2B5EF4-FFF2-40B4-BE49-F238E27FC236}">
                <a16:creationId xmlns:a16="http://schemas.microsoft.com/office/drawing/2014/main" id="{8313055E-F5CD-42E6-84D8-C9799806B487}"/>
              </a:ext>
            </a:extLst>
          </p:cNvPr>
          <p:cNvSpPr/>
          <p:nvPr/>
        </p:nvSpPr>
        <p:spPr>
          <a:xfrm>
            <a:off x="4240444" y="4686300"/>
            <a:ext cx="4320096" cy="1096565"/>
          </a:xfrm>
          <a:custGeom>
            <a:avLst/>
            <a:gdLst>
              <a:gd name="connsiteX0" fmla="*/ 2721152 w 4320096"/>
              <a:gd name="connsiteY0" fmla="*/ 0 h 1096565"/>
              <a:gd name="connsiteX1" fmla="*/ 4093470 w 4320096"/>
              <a:gd name="connsiteY1" fmla="*/ 0 h 1096565"/>
              <a:gd name="connsiteX2" fmla="*/ 4093470 w 4320096"/>
              <a:gd name="connsiteY2" fmla="*/ 7982 h 1096565"/>
              <a:gd name="connsiteX3" fmla="*/ 4320096 w 4320096"/>
              <a:gd name="connsiteY3" fmla="*/ 7982 h 1096565"/>
              <a:gd name="connsiteX4" fmla="*/ 4320096 w 4320096"/>
              <a:gd name="connsiteY4" fmla="*/ 1092739 h 1096565"/>
              <a:gd name="connsiteX5" fmla="*/ 3627326 w 4320096"/>
              <a:gd name="connsiteY5" fmla="*/ 1092739 h 1096565"/>
              <a:gd name="connsiteX6" fmla="*/ 3627326 w 4320096"/>
              <a:gd name="connsiteY6" fmla="*/ 1096565 h 1096565"/>
              <a:gd name="connsiteX7" fmla="*/ 3284215 w 4320096"/>
              <a:gd name="connsiteY7" fmla="*/ 1096565 h 1096565"/>
              <a:gd name="connsiteX8" fmla="*/ 3284215 w 4320096"/>
              <a:gd name="connsiteY8" fmla="*/ 1088079 h 1096565"/>
              <a:gd name="connsiteX9" fmla="*/ 2932781 w 4320096"/>
              <a:gd name="connsiteY9" fmla="*/ 1088079 h 1096565"/>
              <a:gd name="connsiteX10" fmla="*/ 2932781 w 4320096"/>
              <a:gd name="connsiteY10" fmla="*/ 1088078 h 1096565"/>
              <a:gd name="connsiteX11" fmla="*/ 2724327 w 4320096"/>
              <a:gd name="connsiteY11" fmla="*/ 1088078 h 1096565"/>
              <a:gd name="connsiteX12" fmla="*/ 2724327 w 4320096"/>
              <a:gd name="connsiteY12" fmla="*/ 1088583 h 1096565"/>
              <a:gd name="connsiteX13" fmla="*/ 2046226 w 4320096"/>
              <a:gd name="connsiteY13" fmla="*/ 1088583 h 1096565"/>
              <a:gd name="connsiteX14" fmla="*/ 2046226 w 4320096"/>
              <a:gd name="connsiteY14" fmla="*/ 1080097 h 1096565"/>
              <a:gd name="connsiteX15" fmla="*/ 1351675 w 4320096"/>
              <a:gd name="connsiteY15" fmla="*/ 1080097 h 1096565"/>
              <a:gd name="connsiteX16" fmla="*/ 1351675 w 4320096"/>
              <a:gd name="connsiteY16" fmla="*/ 1080096 h 1096565"/>
              <a:gd name="connsiteX17" fmla="*/ 0 w 4320096"/>
              <a:gd name="connsiteY17" fmla="*/ 1080096 h 1096565"/>
              <a:gd name="connsiteX18" fmla="*/ 0 w 4320096"/>
              <a:gd name="connsiteY18" fmla="*/ 723899 h 1096565"/>
              <a:gd name="connsiteX19" fmla="*/ 1351675 w 4320096"/>
              <a:gd name="connsiteY19" fmla="*/ 723899 h 1096565"/>
              <a:gd name="connsiteX20" fmla="*/ 1351675 w 4320096"/>
              <a:gd name="connsiteY20" fmla="*/ 360950 h 1096565"/>
              <a:gd name="connsiteX21" fmla="*/ 2721152 w 4320096"/>
              <a:gd name="connsiteY21" fmla="*/ 360950 h 109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0096" h="1096565">
                <a:moveTo>
                  <a:pt x="2721152" y="0"/>
                </a:moveTo>
                <a:lnTo>
                  <a:pt x="4093470" y="0"/>
                </a:lnTo>
                <a:lnTo>
                  <a:pt x="4093470" y="7982"/>
                </a:lnTo>
                <a:lnTo>
                  <a:pt x="4320096" y="7982"/>
                </a:lnTo>
                <a:lnTo>
                  <a:pt x="4320096" y="1092739"/>
                </a:lnTo>
                <a:lnTo>
                  <a:pt x="3627326" y="1092739"/>
                </a:lnTo>
                <a:lnTo>
                  <a:pt x="3627326" y="1096565"/>
                </a:lnTo>
                <a:lnTo>
                  <a:pt x="3284215" y="1096565"/>
                </a:lnTo>
                <a:lnTo>
                  <a:pt x="3284215" y="1088079"/>
                </a:lnTo>
                <a:lnTo>
                  <a:pt x="2932781" y="1088079"/>
                </a:lnTo>
                <a:lnTo>
                  <a:pt x="2932781" y="1088078"/>
                </a:lnTo>
                <a:lnTo>
                  <a:pt x="2724327" y="1088078"/>
                </a:lnTo>
                <a:lnTo>
                  <a:pt x="2724327" y="1088583"/>
                </a:lnTo>
                <a:lnTo>
                  <a:pt x="2046226" y="1088583"/>
                </a:lnTo>
                <a:lnTo>
                  <a:pt x="2046226" y="1080097"/>
                </a:lnTo>
                <a:lnTo>
                  <a:pt x="1351675" y="1080097"/>
                </a:lnTo>
                <a:lnTo>
                  <a:pt x="1351675" y="1080096"/>
                </a:lnTo>
                <a:lnTo>
                  <a:pt x="0" y="1080096"/>
                </a:lnTo>
                <a:lnTo>
                  <a:pt x="0" y="723899"/>
                </a:lnTo>
                <a:lnTo>
                  <a:pt x="1351675" y="723899"/>
                </a:lnTo>
                <a:lnTo>
                  <a:pt x="1351675" y="360950"/>
                </a:lnTo>
                <a:lnTo>
                  <a:pt x="2721152" y="3609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36" name="Group 35">
            <a:extLst>
              <a:ext uri="{FF2B5EF4-FFF2-40B4-BE49-F238E27FC236}">
                <a16:creationId xmlns:a16="http://schemas.microsoft.com/office/drawing/2014/main" id="{83B3AB55-D827-4A86-A487-A9BF35E51CEE}"/>
              </a:ext>
            </a:extLst>
          </p:cNvPr>
          <p:cNvGrpSpPr/>
          <p:nvPr/>
        </p:nvGrpSpPr>
        <p:grpSpPr>
          <a:xfrm>
            <a:off x="657213" y="1464205"/>
            <a:ext cx="818216" cy="818216"/>
            <a:chOff x="199620" y="1633666"/>
            <a:chExt cx="818216" cy="818216"/>
          </a:xfrm>
        </p:grpSpPr>
        <p:sp>
          <p:nvSpPr>
            <p:cNvPr id="37" name="Oval 36">
              <a:extLst>
                <a:ext uri="{FF2B5EF4-FFF2-40B4-BE49-F238E27FC236}">
                  <a16:creationId xmlns:a16="http://schemas.microsoft.com/office/drawing/2014/main" id="{FADC8B7A-F575-4075-BD54-0E55E32D02B1}"/>
                </a:ext>
              </a:extLst>
            </p:cNvPr>
            <p:cNvSpPr/>
            <p:nvPr/>
          </p:nvSpPr>
          <p:spPr>
            <a:xfrm>
              <a:off x="199620" y="1633666"/>
              <a:ext cx="818216" cy="818216"/>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12B11F32-8CBE-4348-81EB-1425B658C72E}"/>
                </a:ext>
              </a:extLst>
            </p:cNvPr>
            <p:cNvPicPr>
              <a:picLocks noChangeAspect="1"/>
            </p:cNvPicPr>
            <p:nvPr/>
          </p:nvPicPr>
          <p:blipFill>
            <a:blip r:embed="rId4"/>
            <a:stretch>
              <a:fillRect/>
            </a:stretch>
          </p:blipFill>
          <p:spPr>
            <a:xfrm>
              <a:off x="326944" y="1739734"/>
              <a:ext cx="537836" cy="537836"/>
            </a:xfrm>
            <a:prstGeom prst="rect">
              <a:avLst/>
            </a:prstGeom>
          </p:spPr>
        </p:pic>
      </p:grpSp>
    </p:spTree>
    <p:extLst>
      <p:ext uri="{BB962C8B-B14F-4D97-AF65-F5344CB8AC3E}">
        <p14:creationId xmlns:p14="http://schemas.microsoft.com/office/powerpoint/2010/main" val="135399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8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8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P spid="284" grpId="0" animBg="1"/>
      <p:bldP spid="261" grpId="0"/>
      <p:bldP spid="22" grpId="0" animBg="1"/>
      <p:bldP spid="27" grpId="0" animBg="1"/>
      <p:bldP spid="28" grpId="0" animBg="1"/>
      <p:bldP spid="29" grpId="0" animBg="1"/>
      <p:bldP spid="30" grpId="0" animBg="1"/>
      <p:bldP spid="31" grpId="0" animBg="1"/>
      <p:bldP spid="32" grpId="0" animBg="1"/>
      <p:bldP spid="33" grpId="0" animBg="1"/>
      <p:bldP spid="8" grpId="0" animBg="1"/>
      <p:bldP spid="14" grpId="0" animBg="1"/>
      <p:bldP spid="77" grpId="0" animBg="1"/>
      <p:bldP spid="81" grpId="0" animBg="1"/>
      <p:bldP spid="87" grpId="0" animBg="1"/>
      <p:bldP spid="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27846003-6A37-4918-B804-210ADBF8292D}"/>
              </a:ext>
            </a:extLst>
          </p:cNvPr>
          <p:cNvSpPr/>
          <p:nvPr/>
        </p:nvSpPr>
        <p:spPr>
          <a:xfrm>
            <a:off x="0" y="2804973"/>
            <a:ext cx="7334267" cy="30073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indent="288000" defTabSz="609585" rtl="0" eaLnBrk="0" fontAlgn="base" latinLnBrk="0" hangingPunct="0">
              <a:lnSpc>
                <a:spcPct val="100000"/>
              </a:lnSpc>
              <a:spcBef>
                <a:spcPct val="0"/>
              </a:spcBef>
              <a:spcAft>
                <a:spcPct val="0"/>
              </a:spcAft>
              <a:buClrTx/>
              <a:buSzTx/>
              <a:buFontTx/>
              <a:buNone/>
              <a:tabLst/>
              <a:defRPr/>
            </a:pPr>
            <a:r>
              <a:rPr kumimoji="0" lang="ja-JP" sz="2000" b="1" i="0" u="none" strike="noStrike" kern="1200" cap="none" normalizeH="0" baseline="0">
                <a:ln>
                  <a:noFill/>
                </a:ln>
                <a:solidFill>
                  <a:schemeClr val="tx2"/>
                </a:solidFill>
                <a:effectLst/>
                <a:uLnTx/>
                <a:uFillTx/>
                <a:latin typeface="Arial" panose="020B0604020202020204"/>
                <a:ea typeface="+mn-ea"/>
                <a:cs typeface="+mn-cs"/>
              </a:rPr>
              <a:t>主要な適格基準</a:t>
            </a:r>
          </a:p>
        </p:txBody>
      </p:sp>
      <p:sp>
        <p:nvSpPr>
          <p:cNvPr id="99" name="TextBox 98">
            <a:extLst>
              <a:ext uri="{FF2B5EF4-FFF2-40B4-BE49-F238E27FC236}">
                <a16:creationId xmlns:a16="http://schemas.microsoft.com/office/drawing/2014/main" id="{E14E2F59-8F9B-4FC6-86C1-8153DB60CC50}"/>
              </a:ext>
            </a:extLst>
          </p:cNvPr>
          <p:cNvSpPr txBox="1"/>
          <p:nvPr/>
        </p:nvSpPr>
        <p:spPr>
          <a:xfrm>
            <a:off x="2973425" y="1066880"/>
            <a:ext cx="4509377" cy="625094"/>
          </a:xfrm>
          <a:prstGeom prst="rect">
            <a:avLst/>
          </a:prstGeom>
        </p:spPr>
        <p:txBody>
          <a:bodyPr vert="horz" wrap="square" lIns="91440" tIns="45720" rIns="91440" bIns="45720" rtlCol="0" anchor="b">
            <a:noAutofit/>
          </a:bodyPr>
          <a:lstStyle>
            <a:defPPr>
              <a:defRPr lang="en-US"/>
            </a:defPPr>
            <a:lvl1pPr marL="0" marR="0" lvl="0" indent="0" algn="r" latinLnBrk="0">
              <a:lnSpc>
                <a:spcPct val="80000"/>
              </a:lnSpc>
              <a:spcBef>
                <a:spcPts val="600"/>
              </a:spcBef>
              <a:buClrTx/>
              <a:buSzTx/>
              <a:buFontTx/>
              <a:buNone/>
              <a:tabLst/>
              <a:defRPr kumimoji="0" sz="2000" b="1" i="0" u="none" strike="noStrike" cap="none" spc="0" normalizeH="0" baseline="0">
                <a:ln>
                  <a:noFill/>
                </a:ln>
                <a:solidFill>
                  <a:srgbClr val="16374D"/>
                </a:solidFill>
                <a:effectLst/>
                <a:uLnTx/>
                <a:uFillTx/>
                <a:latin typeface="Arial" panose="020B0604020202020204"/>
                <a:cs typeface="+mn-cs"/>
              </a:defRPr>
            </a:lvl1pPr>
          </a:lstStyle>
          <a:p>
            <a:pPr algn="l" rtl="0"/>
            <a:r>
              <a:rPr lang="ja-JP" dirty="0"/>
              <a:t>13,171</a:t>
            </a:r>
            <a:r>
              <a:rPr lang="ja-JP" altLang="en-US" dirty="0"/>
              <a:t>症例を</a:t>
            </a:r>
            <a:r>
              <a:rPr lang="ja-JP" dirty="0"/>
              <a:t>無作為割り付け</a:t>
            </a:r>
          </a:p>
        </p:txBody>
      </p:sp>
      <p:sp>
        <p:nvSpPr>
          <p:cNvPr id="2" name="Title 1">
            <a:extLst>
              <a:ext uri="{FF2B5EF4-FFF2-40B4-BE49-F238E27FC236}">
                <a16:creationId xmlns:a16="http://schemas.microsoft.com/office/drawing/2014/main" id="{B64B5DB9-073B-43E9-92E1-E75AB3C6CB7A}"/>
              </a:ext>
            </a:extLst>
          </p:cNvPr>
          <p:cNvSpPr>
            <a:spLocks noGrp="1"/>
          </p:cNvSpPr>
          <p:nvPr>
            <p:ph type="title"/>
          </p:nvPr>
        </p:nvSpPr>
        <p:spPr>
          <a:xfrm>
            <a:off x="623888" y="333375"/>
            <a:ext cx="10909299" cy="962377"/>
          </a:xfrm>
        </p:spPr>
        <p:txBody>
          <a:bodyPr>
            <a:normAutofit fontScale="90000"/>
          </a:bodyPr>
          <a:lstStyle/>
          <a:p>
            <a:pPr rtl="0"/>
            <a:r>
              <a:rPr lang="ja-JP" dirty="0">
                <a:solidFill>
                  <a:srgbClr val="16374D"/>
                </a:solidFill>
              </a:rPr>
              <a:t>FIDELITYは、FIDELIO-DKD試験</a:t>
            </a:r>
            <a:r>
              <a:rPr lang="ja-JP" baseline="30000" dirty="0">
                <a:solidFill>
                  <a:srgbClr val="16374D"/>
                </a:solidFill>
              </a:rPr>
              <a:t>1</a:t>
            </a:r>
            <a:r>
              <a:rPr lang="ja-JP" dirty="0">
                <a:solidFill>
                  <a:srgbClr val="16374D"/>
                </a:solidFill>
              </a:rPr>
              <a:t> およびFIGARO-DKD試験</a:t>
            </a:r>
            <a:r>
              <a:rPr lang="ja-JP" baseline="30000" dirty="0">
                <a:solidFill>
                  <a:srgbClr val="16374D"/>
                </a:solidFill>
              </a:rPr>
              <a:t>2</a:t>
            </a:r>
            <a:r>
              <a:rPr lang="ja-JP" dirty="0">
                <a:solidFill>
                  <a:srgbClr val="16374D"/>
                </a:solidFill>
              </a:rPr>
              <a:t>における </a:t>
            </a:r>
            <a:br>
              <a:rPr lang="en-GB" dirty="0">
                <a:solidFill>
                  <a:srgbClr val="16374D"/>
                </a:solidFill>
              </a:rPr>
            </a:br>
            <a:r>
              <a:rPr lang="ja-JP" altLang="en-US" dirty="0">
                <a:solidFill>
                  <a:srgbClr val="16374D"/>
                </a:solidFill>
              </a:rPr>
              <a:t>個別</a:t>
            </a:r>
            <a:r>
              <a:rPr lang="ja-JP" dirty="0">
                <a:solidFill>
                  <a:srgbClr val="16374D"/>
                </a:solidFill>
              </a:rPr>
              <a:t>データの大規模な</a:t>
            </a:r>
            <a:r>
              <a:rPr lang="ja-JP" altLang="en-US" dirty="0">
                <a:solidFill>
                  <a:srgbClr val="16374D"/>
                </a:solidFill>
              </a:rPr>
              <a:t>併合</a:t>
            </a:r>
            <a:r>
              <a:rPr lang="ja-JP" dirty="0">
                <a:solidFill>
                  <a:srgbClr val="16374D"/>
                </a:solidFill>
              </a:rPr>
              <a:t>解析</a:t>
            </a:r>
          </a:p>
        </p:txBody>
      </p:sp>
      <p:sp>
        <p:nvSpPr>
          <p:cNvPr id="3" name="Slide Number Placeholder 2">
            <a:extLst>
              <a:ext uri="{FF2B5EF4-FFF2-40B4-BE49-F238E27FC236}">
                <a16:creationId xmlns:a16="http://schemas.microsoft.com/office/drawing/2014/main" id="{78383BE5-37A9-47B6-AD60-0DE2731C2BB0}"/>
              </a:ext>
            </a:extLst>
          </p:cNvPr>
          <p:cNvSpPr>
            <a:spLocks noGrp="1"/>
          </p:cNvSpPr>
          <p:nvPr>
            <p:ph type="sldNum" sz="quarter" idx="10"/>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sz="900" b="0" i="0" u="none" strike="noStrike" kern="1200" cap="none" normalizeH="0" baseline="0">
                <a:ln>
                  <a:noFill/>
                </a:ln>
                <a:solidFill>
                  <a:srgbClr val="FFFFFF"/>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4</a:t>
            </a:fld>
            <a:endParaRPr kumimoji="0" sz="900" b="0" i="0" u="none" strike="noStrike" kern="1200" cap="none" normalizeH="0" baseline="0">
              <a:ln>
                <a:noFill/>
              </a:ln>
              <a:solidFill>
                <a:srgbClr val="FFFFFF"/>
              </a:solidFill>
              <a:effectLst/>
              <a:uLnTx/>
              <a:uFillTx/>
              <a:latin typeface="Arial" panose="020B0604020202020204"/>
              <a:ea typeface="MS PGothic" charset="0"/>
            </a:endParaRPr>
          </a:p>
        </p:txBody>
      </p:sp>
      <p:sp>
        <p:nvSpPr>
          <p:cNvPr id="4" name="Footer Placeholder 3">
            <a:extLst>
              <a:ext uri="{FF2B5EF4-FFF2-40B4-BE49-F238E27FC236}">
                <a16:creationId xmlns:a16="http://schemas.microsoft.com/office/drawing/2014/main" id="{E42F3EA2-FF16-49E9-A384-7012FB1D6145}"/>
              </a:ext>
            </a:extLst>
          </p:cNvPr>
          <p:cNvSpPr>
            <a:spLocks noGrp="1"/>
          </p:cNvSpPr>
          <p:nvPr>
            <p:ph type="ftr" sz="quarter" idx="11"/>
          </p:nvPr>
        </p:nvSpPr>
        <p:spPr>
          <a:xfrm>
            <a:off x="520356" y="5690140"/>
            <a:ext cx="11192268" cy="829443"/>
          </a:xfrm>
        </p:spPr>
        <p:txBody>
          <a:bodyPr/>
          <a:lstStyle/>
          <a:p>
            <a:pPr lvl="0" defTabSz="911007" rtl="0">
              <a:defRPr/>
            </a:pPr>
            <a:r>
              <a:rPr lang="ja-JP" dirty="0"/>
              <a:t>*スクリーニング時にeGFR が25～60 ml/min/1.73 m</a:t>
            </a:r>
            <a:r>
              <a:rPr lang="ja-JP" baseline="30000" dirty="0"/>
              <a:t>2</a:t>
            </a:r>
            <a:r>
              <a:rPr lang="ja-JP" dirty="0"/>
              <a:t>;未満の場合は10 mg、60 ml/min/1.73 m</a:t>
            </a:r>
            <a:r>
              <a:rPr lang="ja-JP" baseline="30000" dirty="0"/>
              <a:t>2</a:t>
            </a:r>
            <a:r>
              <a:rPr lang="ja-JP" dirty="0"/>
              <a:t>以上の場合は20 mg。1</a:t>
            </a:r>
            <a:r>
              <a:rPr lang="ja-JP" baseline="30000" dirty="0">
                <a:cs typeface="Arial" panose="020B0604020202020204" pitchFamily="34" charset="0"/>
              </a:rPr>
              <a:t> </a:t>
            </a:r>
            <a:r>
              <a:rPr lang="ja-JP" dirty="0"/>
              <a:t>ヶ月目から用量漸増が奨励されるのは血清 [K</a:t>
            </a:r>
            <a:r>
              <a:rPr lang="ja-JP" baseline="30000" dirty="0"/>
              <a:t>+</a:t>
            </a:r>
            <a:r>
              <a:rPr lang="ja-JP" dirty="0"/>
              <a:t>] が4.8 mEq/l以下でeGFRが安定している場合;</a:t>
            </a:r>
            <a:endParaRPr lang="en-US" altLang="ja-JP" dirty="0"/>
          </a:p>
          <a:p>
            <a:pPr lvl="0" defTabSz="911007" rtl="0">
              <a:defRPr/>
            </a:pPr>
            <a:r>
              <a:rPr lang="ja-JP" baseline="30000" dirty="0">
                <a:cs typeface="Arial" panose="020B0604020202020204" pitchFamily="34" charset="0"/>
              </a:rPr>
              <a:t>#</a:t>
            </a:r>
            <a:r>
              <a:rPr lang="ja-JP" dirty="0"/>
              <a:t>腎不全は、ESKD (90日間以上の慢性透析開始または腎移植) もしくは eGFR15 ml/min/1.73 m</a:t>
            </a:r>
            <a:r>
              <a:rPr lang="ja-JP" baseline="30000" dirty="0"/>
              <a:t>2</a:t>
            </a:r>
            <a:r>
              <a:rPr lang="ja-JP" dirty="0"/>
              <a:t>未満の持続的低下と定義する。; </a:t>
            </a:r>
            <a:r>
              <a:rPr lang="ja-JP" dirty="0">
                <a:cs typeface="Arial" panose="020B0604020202020204" pitchFamily="34" charset="0"/>
              </a:rPr>
              <a:t>ESKD, 末期腎不全; GFR, </a:t>
            </a:r>
            <a:r>
              <a:rPr lang="ja-JP" dirty="0"/>
              <a:t>糸球体濾過量;</a:t>
            </a:r>
            <a:r>
              <a:rPr lang="ja-JP" dirty="0">
                <a:cs typeface="Arial" panose="020B0604020202020204" pitchFamily="34" charset="0"/>
              </a:rPr>
              <a:t> </a:t>
            </a:r>
            <a:r>
              <a:rPr kumimoji="0" lang="ja-JP" b="0" i="0" u="none" kern="0" cap="none" normalizeH="0" baseline="0" dirty="0">
                <a:ln>
                  <a:noFill/>
                </a:ln>
                <a:effectLst/>
                <a:uLnTx/>
                <a:uFillTx/>
                <a:ea typeface="ＭＳ Ｐゴシック" pitchFamily="34" charset="-128"/>
                <a:cs typeface="Arial" panose="020B0604020202020204" pitchFamily="34" charset="0"/>
              </a:rPr>
              <a:t>HHF, 心不全による入院; </a:t>
            </a:r>
            <a:br>
              <a:rPr kumimoji="0" lang="en-GB" altLang="en-US" b="0" i="0" u="none" kern="0" cap="none" spc="0" normalizeH="0" baseline="0" dirty="0">
                <a:ln>
                  <a:noFill/>
                </a:ln>
                <a:effectLst/>
                <a:uLnTx/>
                <a:uFillTx/>
                <a:ea typeface="ＭＳ Ｐゴシック" pitchFamily="34" charset="-128"/>
                <a:cs typeface="Arial" panose="020B0604020202020204" pitchFamily="34" charset="0"/>
              </a:rPr>
            </a:br>
            <a:r>
              <a:rPr kumimoji="0" lang="ja-JP" b="0" i="0" u="none" kern="0" cap="none" normalizeH="0" baseline="0" dirty="0">
                <a:ln>
                  <a:noFill/>
                </a:ln>
                <a:effectLst/>
                <a:uLnTx/>
                <a:uFillTx/>
                <a:ea typeface="ＭＳ Ｐゴシック" pitchFamily="34" charset="-128"/>
                <a:cs typeface="Arial" panose="020B0604020202020204" pitchFamily="34" charset="0"/>
              </a:rPr>
              <a:t>HFrEF, 左室駆出率の低下した心不全; </a:t>
            </a:r>
            <a:r>
              <a:rPr lang="ja-JP" kern="0" dirty="0">
                <a:ea typeface="ＭＳ Ｐゴシック" pitchFamily="34" charset="-128"/>
                <a:cs typeface="Arial" panose="020B0604020202020204" pitchFamily="34" charset="0"/>
              </a:rPr>
              <a:t>[K</a:t>
            </a:r>
            <a:r>
              <a:rPr lang="ja-JP" kern="0" baseline="30000" dirty="0">
                <a:ea typeface="ＭＳ Ｐゴシック" pitchFamily="34" charset="-128"/>
                <a:cs typeface="Arial" panose="020B0604020202020204" pitchFamily="34" charset="0"/>
              </a:rPr>
              <a:t>+</a:t>
            </a:r>
            <a:r>
              <a:rPr lang="ja-JP" kern="0" dirty="0">
                <a:ea typeface="ＭＳ Ｐゴシック" pitchFamily="34" charset="-128"/>
                <a:cs typeface="Arial" panose="020B0604020202020204" pitchFamily="34" charset="0"/>
              </a:rPr>
              <a:t>]</a:t>
            </a:r>
            <a:r>
              <a:rPr lang="ja-JP" kern="0" baseline="-25000" dirty="0">
                <a:ea typeface="ＭＳ Ｐゴシック" pitchFamily="34" charset="-128"/>
                <a:cs typeface="Arial" panose="020B0604020202020204" pitchFamily="34" charset="0"/>
              </a:rPr>
              <a:t>,</a:t>
            </a:r>
            <a:r>
              <a:rPr lang="ja-JP" kern="0" dirty="0">
                <a:ea typeface="ＭＳ Ｐゴシック" pitchFamily="34" charset="-128"/>
                <a:cs typeface="Arial" panose="020B0604020202020204" pitchFamily="34" charset="0"/>
              </a:rPr>
              <a:t>, カリウム</a:t>
            </a:r>
            <a:r>
              <a:rPr lang="ja-JP" altLang="en-US" kern="0" dirty="0">
                <a:ea typeface="ＭＳ Ｐゴシック" pitchFamily="34" charset="-128"/>
                <a:cs typeface="Arial" panose="020B0604020202020204" pitchFamily="34" charset="0"/>
              </a:rPr>
              <a:t>値</a:t>
            </a:r>
            <a:r>
              <a:rPr lang="ja-JP" kern="0" dirty="0">
                <a:ea typeface="ＭＳ Ｐゴシック" pitchFamily="34" charset="-128"/>
                <a:cs typeface="Arial" panose="020B0604020202020204" pitchFamily="34" charset="0"/>
              </a:rPr>
              <a:t>; MI </a:t>
            </a:r>
            <a:r>
              <a:rPr kumimoji="0" lang="ja-JP" b="0" i="0" u="none" kern="0" cap="none" normalizeH="0" baseline="0" dirty="0">
                <a:ln>
                  <a:noFill/>
                </a:ln>
                <a:effectLst/>
                <a:uLnTx/>
                <a:uFillTx/>
                <a:ea typeface="ＭＳ Ｐゴシック" pitchFamily="34" charset="-128"/>
                <a:cs typeface="Arial" panose="020B0604020202020204" pitchFamily="34" charset="0"/>
              </a:rPr>
              <a:t>心筋梗塞; RASi, レニン・アンジオテンシン系阻害薬; od, 1日1回</a:t>
            </a:r>
            <a:br>
              <a:rPr kumimoji="0" lang="en-GB" altLang="en-US" b="0" i="0" u="none" kern="0" cap="none" spc="0" normalizeH="0" baseline="0" dirty="0">
                <a:ln>
                  <a:noFill/>
                </a:ln>
                <a:effectLst/>
                <a:uLnTx/>
                <a:uFillTx/>
                <a:ea typeface="ＭＳ Ｐゴシック" pitchFamily="34" charset="-128"/>
                <a:cs typeface="Arial" panose="020B0604020202020204" pitchFamily="34" charset="0"/>
              </a:rPr>
            </a:br>
            <a:r>
              <a:rPr kumimoji="0" lang="ja-JP" b="0" i="0" u="none" kern="0" cap="none" normalizeH="0" baseline="0" dirty="0">
                <a:ln>
                  <a:noFill/>
                </a:ln>
                <a:effectLst/>
                <a:uLnTx/>
                <a:uFillTx/>
                <a:ea typeface="ＭＳ Ｐゴシック" pitchFamily="34" charset="-128"/>
                <a:cs typeface="Arial" panose="020B0604020202020204" pitchFamily="34" charset="0"/>
              </a:rPr>
              <a:t>1. </a:t>
            </a:r>
            <a:r>
              <a:rPr lang="ja-JP" dirty="0">
                <a:solidFill>
                  <a:srgbClr val="53585A"/>
                </a:solidFill>
              </a:rPr>
              <a:t>Bakris GB, </a:t>
            </a:r>
            <a:r>
              <a:rPr lang="ja-JP" i="1" dirty="0">
                <a:solidFill>
                  <a:srgbClr val="53585A"/>
                </a:solidFill>
              </a:rPr>
              <a:t>et al. N Engl J Med </a:t>
            </a:r>
            <a:r>
              <a:rPr lang="ja-JP" dirty="0">
                <a:solidFill>
                  <a:srgbClr val="53585A"/>
                </a:solidFill>
              </a:rPr>
              <a:t>2020;383:2219–2229; 2. Pitt B, ESC congress 2021にて発表</a:t>
            </a:r>
          </a:p>
        </p:txBody>
      </p:sp>
      <p:cxnSp>
        <p:nvCxnSpPr>
          <p:cNvPr id="88" name="Straight Connector 87">
            <a:extLst>
              <a:ext uri="{FF2B5EF4-FFF2-40B4-BE49-F238E27FC236}">
                <a16:creationId xmlns:a16="http://schemas.microsoft.com/office/drawing/2014/main" id="{69A08C62-F2C7-4478-81A1-88B06DB1361C}"/>
              </a:ext>
            </a:extLst>
          </p:cNvPr>
          <p:cNvCxnSpPr>
            <a:cxnSpLocks/>
          </p:cNvCxnSpPr>
          <p:nvPr/>
        </p:nvCxnSpPr>
        <p:spPr>
          <a:xfrm>
            <a:off x="2973425" y="1414151"/>
            <a:ext cx="0" cy="864000"/>
          </a:xfrm>
          <a:prstGeom prst="line">
            <a:avLst/>
          </a:prstGeom>
          <a:ln w="6985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806F19E2-1733-470E-9326-5E56909C72F1}"/>
              </a:ext>
            </a:extLst>
          </p:cNvPr>
          <p:cNvSpPr txBox="1"/>
          <p:nvPr/>
        </p:nvSpPr>
        <p:spPr>
          <a:xfrm>
            <a:off x="7482803" y="1066880"/>
            <a:ext cx="4114043" cy="625094"/>
          </a:xfrm>
          <a:prstGeom prst="rect">
            <a:avLst/>
          </a:prstGeom>
        </p:spPr>
        <p:txBody>
          <a:bodyPr vert="horz" wrap="square" lIns="91440" tIns="45720" rIns="91440" bIns="45720" rtlCol="0" anchor="b">
            <a:noAutofit/>
          </a:bodyPr>
          <a:lstStyle/>
          <a:p>
            <a:pPr marL="0" marR="0" lvl="0" indent="0" algn="r" defTabSz="609585" rtl="0" eaLnBrk="0" fontAlgn="base" latinLnBrk="0" hangingPunct="0">
              <a:lnSpc>
                <a:spcPct val="80000"/>
              </a:lnSpc>
              <a:spcBef>
                <a:spcPts val="600"/>
              </a:spcBef>
              <a:spcAft>
                <a:spcPct val="0"/>
              </a:spcAft>
              <a:buClrTx/>
              <a:buSzTx/>
              <a:buFontTx/>
              <a:buNone/>
              <a:tabLst/>
              <a:defRPr/>
            </a:pPr>
            <a:r>
              <a:rPr kumimoji="0" lang="en-US" altLang="ja-JP" sz="2000" b="1" i="0" u="none" strike="noStrike" kern="1200" cap="none" normalizeH="0" baseline="0" dirty="0">
                <a:ln>
                  <a:noFill/>
                </a:ln>
                <a:solidFill>
                  <a:srgbClr val="16374D"/>
                </a:solidFill>
                <a:effectLst/>
                <a:uLnTx/>
                <a:uFillTx/>
                <a:latin typeface="Arial" panose="020B0604020202020204"/>
                <a:ea typeface="MS PGothic" charset="0"/>
                <a:cs typeface="+mn-cs"/>
              </a:rPr>
              <a:t>3</a:t>
            </a:r>
            <a:r>
              <a:rPr kumimoji="0" lang="ja-JP" altLang="en-US" sz="2000" b="1" i="0" u="none" strike="noStrike" kern="1200" cap="none" normalizeH="0" baseline="0" dirty="0">
                <a:ln>
                  <a:noFill/>
                </a:ln>
                <a:solidFill>
                  <a:srgbClr val="16374D"/>
                </a:solidFill>
                <a:effectLst/>
                <a:uLnTx/>
                <a:uFillTx/>
                <a:latin typeface="Arial" panose="020B0604020202020204"/>
                <a:ea typeface="MS PGothic" charset="0"/>
                <a:cs typeface="+mn-cs"/>
              </a:rPr>
              <a:t>年の経過観察中央値</a:t>
            </a:r>
            <a:endParaRPr kumimoji="0" lang="ja-JP" sz="2000" b="1" i="0" u="none" strike="noStrike" kern="1200" cap="none" normalizeH="0" baseline="0" dirty="0">
              <a:ln>
                <a:noFill/>
              </a:ln>
              <a:solidFill>
                <a:srgbClr val="16374D"/>
              </a:solidFill>
              <a:effectLst/>
              <a:uLnTx/>
              <a:uFillTx/>
              <a:latin typeface="Arial" panose="020B0604020202020204"/>
              <a:ea typeface="MS PGothic" charset="0"/>
              <a:cs typeface="+mn-cs"/>
            </a:endParaRPr>
          </a:p>
        </p:txBody>
      </p:sp>
      <p:cxnSp>
        <p:nvCxnSpPr>
          <p:cNvPr id="92" name="Straight Connector 91">
            <a:extLst>
              <a:ext uri="{FF2B5EF4-FFF2-40B4-BE49-F238E27FC236}">
                <a16:creationId xmlns:a16="http://schemas.microsoft.com/office/drawing/2014/main" id="{4AFFE8EC-3206-4ECE-9214-F25BD3D33757}"/>
              </a:ext>
            </a:extLst>
          </p:cNvPr>
          <p:cNvCxnSpPr>
            <a:cxnSpLocks/>
          </p:cNvCxnSpPr>
          <p:nvPr/>
        </p:nvCxnSpPr>
        <p:spPr>
          <a:xfrm>
            <a:off x="11596846" y="1414151"/>
            <a:ext cx="0" cy="1224000"/>
          </a:xfrm>
          <a:prstGeom prst="line">
            <a:avLst/>
          </a:prstGeom>
          <a:ln w="6985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5EC831B9-EFC4-466F-BCB3-E4C8F320C9CB}"/>
              </a:ext>
            </a:extLst>
          </p:cNvPr>
          <p:cNvGrpSpPr/>
          <p:nvPr/>
        </p:nvGrpSpPr>
        <p:grpSpPr>
          <a:xfrm>
            <a:off x="3135361" y="2285415"/>
            <a:ext cx="8426729" cy="378000"/>
            <a:chOff x="3953193" y="2475667"/>
            <a:chExt cx="7433594" cy="391851"/>
          </a:xfrm>
        </p:grpSpPr>
        <p:grpSp>
          <p:nvGrpSpPr>
            <p:cNvPr id="117" name="Group 116">
              <a:extLst>
                <a:ext uri="{FF2B5EF4-FFF2-40B4-BE49-F238E27FC236}">
                  <a16:creationId xmlns:a16="http://schemas.microsoft.com/office/drawing/2014/main" id="{A903C359-38A3-40A8-8C49-4C3A14A1BF8E}"/>
                </a:ext>
              </a:extLst>
            </p:cNvPr>
            <p:cNvGrpSpPr/>
            <p:nvPr/>
          </p:nvGrpSpPr>
          <p:grpSpPr>
            <a:xfrm>
              <a:off x="10781077" y="2485969"/>
              <a:ext cx="605710" cy="373193"/>
              <a:chOff x="4076700" y="-2204087"/>
              <a:chExt cx="443592" cy="373193"/>
            </a:xfrm>
            <a:solidFill>
              <a:schemeClr val="tx1">
                <a:lumMod val="20000"/>
                <a:lumOff val="80000"/>
              </a:schemeClr>
            </a:solidFill>
          </p:grpSpPr>
          <p:sp>
            <p:nvSpPr>
              <p:cNvPr id="124" name="Isosceles Triangle 123">
                <a:extLst>
                  <a:ext uri="{FF2B5EF4-FFF2-40B4-BE49-F238E27FC236}">
                    <a16:creationId xmlns:a16="http://schemas.microsoft.com/office/drawing/2014/main" id="{A4C8C7BC-576F-485A-85B8-F2D1BC934961}"/>
                  </a:ext>
                </a:extLst>
              </p:cNvPr>
              <p:cNvSpPr/>
              <p:nvPr/>
            </p:nvSpPr>
            <p:spPr>
              <a:xfrm rot="5400000">
                <a:off x="4241439" y="-2109748"/>
                <a:ext cx="373191" cy="184514"/>
              </a:xfrm>
              <a:prstGeom prst="triangle">
                <a:avLst/>
              </a:prstGeom>
              <a:grp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25" name="Rectangle 124">
                <a:extLst>
                  <a:ext uri="{FF2B5EF4-FFF2-40B4-BE49-F238E27FC236}">
                    <a16:creationId xmlns:a16="http://schemas.microsoft.com/office/drawing/2014/main" id="{61801E13-FA27-4A68-8114-CB5A85E032EA}"/>
                  </a:ext>
                </a:extLst>
              </p:cNvPr>
              <p:cNvSpPr/>
              <p:nvPr/>
            </p:nvSpPr>
            <p:spPr>
              <a:xfrm>
                <a:off x="4076700" y="-2204086"/>
                <a:ext cx="259080" cy="373192"/>
              </a:xfrm>
              <a:prstGeom prst="rect">
                <a:avLst/>
              </a:prstGeom>
              <a:grp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118" name="Rectangle: Rounded Corners 117">
              <a:extLst>
                <a:ext uri="{FF2B5EF4-FFF2-40B4-BE49-F238E27FC236}">
                  <a16:creationId xmlns:a16="http://schemas.microsoft.com/office/drawing/2014/main" id="{4B9F725D-F206-400E-BB4F-4A30C2CA2BDB}"/>
                </a:ext>
              </a:extLst>
            </p:cNvPr>
            <p:cNvSpPr/>
            <p:nvPr/>
          </p:nvSpPr>
          <p:spPr>
            <a:xfrm>
              <a:off x="8942155" y="2485970"/>
              <a:ext cx="2158383" cy="373192"/>
            </a:xfrm>
            <a:prstGeom prst="roundRect">
              <a:avLst>
                <a:gd name="adj" fmla="val 50000"/>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628650" marR="0" lvl="0" indent="0" algn="l" defTabSz="609585"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dirty="0">
                <a:ln>
                  <a:noFill/>
                </a:ln>
                <a:solidFill>
                  <a:srgbClr val="53585A"/>
                </a:solidFill>
                <a:effectLst/>
                <a:uLnTx/>
                <a:uFillTx/>
                <a:latin typeface="Arial" panose="020B0604020202020204"/>
                <a:ea typeface="+mn-ea"/>
                <a:cs typeface="+mn-cs"/>
              </a:endParaRPr>
            </a:p>
          </p:txBody>
        </p:sp>
        <p:grpSp>
          <p:nvGrpSpPr>
            <p:cNvPr id="119" name="Group 118">
              <a:extLst>
                <a:ext uri="{FF2B5EF4-FFF2-40B4-BE49-F238E27FC236}">
                  <a16:creationId xmlns:a16="http://schemas.microsoft.com/office/drawing/2014/main" id="{D073817B-B94D-43BE-9A97-BB9C898DD3BD}"/>
                </a:ext>
              </a:extLst>
            </p:cNvPr>
            <p:cNvGrpSpPr/>
            <p:nvPr/>
          </p:nvGrpSpPr>
          <p:grpSpPr>
            <a:xfrm>
              <a:off x="9721929" y="2475667"/>
              <a:ext cx="633101" cy="391851"/>
              <a:chOff x="4420279" y="-2214390"/>
              <a:chExt cx="653856" cy="391851"/>
            </a:xfrm>
            <a:solidFill>
              <a:schemeClr val="tx1"/>
            </a:solidFill>
          </p:grpSpPr>
          <p:sp>
            <p:nvSpPr>
              <p:cNvPr id="122" name="Isosceles Triangle 121">
                <a:extLst>
                  <a:ext uri="{FF2B5EF4-FFF2-40B4-BE49-F238E27FC236}">
                    <a16:creationId xmlns:a16="http://schemas.microsoft.com/office/drawing/2014/main" id="{45E5370F-B6BB-440A-AB77-29A517E5D631}"/>
                  </a:ext>
                </a:extLst>
              </p:cNvPr>
              <p:cNvSpPr/>
              <p:nvPr/>
            </p:nvSpPr>
            <p:spPr>
              <a:xfrm rot="5400000">
                <a:off x="4785952" y="-2110721"/>
                <a:ext cx="391851" cy="1845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23" name="Rectangle 122">
                <a:extLst>
                  <a:ext uri="{FF2B5EF4-FFF2-40B4-BE49-F238E27FC236}">
                    <a16:creationId xmlns:a16="http://schemas.microsoft.com/office/drawing/2014/main" id="{0763C627-81BA-4D82-806D-D1EBDA7B28E7}"/>
                  </a:ext>
                </a:extLst>
              </p:cNvPr>
              <p:cNvSpPr/>
              <p:nvPr/>
            </p:nvSpPr>
            <p:spPr>
              <a:xfrm>
                <a:off x="4420279" y="-2204086"/>
                <a:ext cx="462896" cy="373192"/>
              </a:xfrm>
              <a:prstGeom prst="rect">
                <a:avLst/>
              </a:prstGeom>
              <a:solidFill>
                <a:schemeClr val="tx1">
                  <a:lumMod val="60000"/>
                  <a:lumOff val="40000"/>
                </a:schemeClr>
              </a:solidFill>
              <a:ln w="19050">
                <a:solidFill>
                  <a:srgbClr val="969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120" name="Rectangle: Rounded Corners 119">
              <a:extLst>
                <a:ext uri="{FF2B5EF4-FFF2-40B4-BE49-F238E27FC236}">
                  <a16:creationId xmlns:a16="http://schemas.microsoft.com/office/drawing/2014/main" id="{04DC6205-D9D2-4F9E-9582-7500BE181C97}"/>
                </a:ext>
              </a:extLst>
            </p:cNvPr>
            <p:cNvSpPr/>
            <p:nvPr/>
          </p:nvSpPr>
          <p:spPr>
            <a:xfrm>
              <a:off x="3953193" y="2485972"/>
              <a:ext cx="6188880" cy="373192"/>
            </a:xfrm>
            <a:prstGeom prst="roundRect">
              <a:avLst>
                <a:gd name="adj" fmla="val 50000"/>
              </a:avLst>
            </a:prstGeom>
            <a:solidFill>
              <a:schemeClr val="tx1">
                <a:lumMod val="60000"/>
                <a:lumOff val="40000"/>
              </a:schemeClr>
            </a:solidFill>
            <a:ln w="19050">
              <a:solidFill>
                <a:srgbClr val="969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449263" defTabSz="609585" rtl="0" eaLnBrk="0" fontAlgn="base" latinLnBrk="0" hangingPunct="0">
                <a:lnSpc>
                  <a:spcPct val="100000"/>
                </a:lnSpc>
                <a:spcBef>
                  <a:spcPct val="0"/>
                </a:spcBef>
                <a:spcAft>
                  <a:spcPct val="0"/>
                </a:spcAft>
                <a:buClrTx/>
                <a:buSzTx/>
                <a:buFontTx/>
                <a:buNone/>
                <a:tabLst/>
                <a:defRPr/>
              </a:pPr>
              <a:r>
                <a:rPr kumimoji="0" lang="ja-JP" sz="2000" b="1" i="0" u="none" strike="noStrike" kern="1200" cap="none" normalizeH="0" baseline="0">
                  <a:ln>
                    <a:noFill/>
                  </a:ln>
                  <a:solidFill>
                    <a:srgbClr val="FFFFFF"/>
                  </a:solidFill>
                  <a:effectLst/>
                  <a:uLnTx/>
                  <a:uFillTx/>
                  <a:latin typeface="Arial" panose="020B0604020202020204"/>
                  <a:ea typeface="+mn-ea"/>
                  <a:cs typeface="+mn-cs"/>
                </a:rPr>
                <a:t>プラセボ</a:t>
              </a:r>
            </a:p>
          </p:txBody>
        </p:sp>
      </p:grpSp>
      <p:grpSp>
        <p:nvGrpSpPr>
          <p:cNvPr id="8" name="Group 7">
            <a:extLst>
              <a:ext uri="{FF2B5EF4-FFF2-40B4-BE49-F238E27FC236}">
                <a16:creationId xmlns:a16="http://schemas.microsoft.com/office/drawing/2014/main" id="{9B025334-2C49-4708-9628-B5C7022A7592}"/>
              </a:ext>
            </a:extLst>
          </p:cNvPr>
          <p:cNvGrpSpPr/>
          <p:nvPr/>
        </p:nvGrpSpPr>
        <p:grpSpPr>
          <a:xfrm>
            <a:off x="3135364" y="1799415"/>
            <a:ext cx="8426726" cy="362652"/>
            <a:chOff x="4029896" y="1615068"/>
            <a:chExt cx="7532193" cy="362652"/>
          </a:xfrm>
        </p:grpSpPr>
        <p:sp>
          <p:nvSpPr>
            <p:cNvPr id="115" name="Isosceles Triangle 114">
              <a:extLst>
                <a:ext uri="{FF2B5EF4-FFF2-40B4-BE49-F238E27FC236}">
                  <a16:creationId xmlns:a16="http://schemas.microsoft.com/office/drawing/2014/main" id="{766F3EA6-A5CD-40C2-A733-C748E89A02C2}"/>
                </a:ext>
              </a:extLst>
            </p:cNvPr>
            <p:cNvSpPr/>
            <p:nvPr/>
          </p:nvSpPr>
          <p:spPr>
            <a:xfrm rot="5400000">
              <a:off x="11254445" y="1670075"/>
              <a:ext cx="360000" cy="255289"/>
            </a:xfrm>
            <a:prstGeom prst="triangle">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16" name="Rectangle 115">
              <a:extLst>
                <a:ext uri="{FF2B5EF4-FFF2-40B4-BE49-F238E27FC236}">
                  <a16:creationId xmlns:a16="http://schemas.microsoft.com/office/drawing/2014/main" id="{9517DF07-98EA-47CE-9B47-8591AFD0256B}"/>
                </a:ext>
              </a:extLst>
            </p:cNvPr>
            <p:cNvSpPr/>
            <p:nvPr/>
          </p:nvSpPr>
          <p:spPr>
            <a:xfrm>
              <a:off x="10948346" y="1617719"/>
              <a:ext cx="358457" cy="359999"/>
            </a:xfrm>
            <a:prstGeom prst="rect">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07" name="Rectangle: Rounded Corners 106">
              <a:extLst>
                <a:ext uri="{FF2B5EF4-FFF2-40B4-BE49-F238E27FC236}">
                  <a16:creationId xmlns:a16="http://schemas.microsoft.com/office/drawing/2014/main" id="{39DED885-DD93-4138-9BAD-ABFC53CAF843}"/>
                </a:ext>
              </a:extLst>
            </p:cNvPr>
            <p:cNvSpPr/>
            <p:nvPr/>
          </p:nvSpPr>
          <p:spPr>
            <a:xfrm>
              <a:off x="9085031" y="1617719"/>
              <a:ext cx="2187013" cy="360000"/>
            </a:xfrm>
            <a:prstGeom prst="roundRect">
              <a:avLst>
                <a:gd name="adj" fmla="val 50000"/>
              </a:avLst>
            </a:prstGeom>
            <a:solidFill>
              <a:schemeClr val="tx1">
                <a:lumMod val="20000"/>
                <a:lumOff val="80000"/>
              </a:schemeClr>
            </a:solidFill>
            <a:ln w="19050">
              <a:solidFill>
                <a:srgbClr val="DCDEDF"/>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628650" marR="0" lvl="0" indent="0" algn="l" defTabSz="609585"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dirty="0">
                <a:ln>
                  <a:noFill/>
                </a:ln>
                <a:solidFill>
                  <a:srgbClr val="53585A"/>
                </a:solidFill>
                <a:effectLst/>
                <a:uLnTx/>
                <a:uFillTx/>
                <a:latin typeface="Arial" panose="020B0604020202020204"/>
                <a:ea typeface="+mn-ea"/>
                <a:cs typeface="+mn-cs"/>
              </a:endParaRPr>
            </a:p>
          </p:txBody>
        </p:sp>
        <p:grpSp>
          <p:nvGrpSpPr>
            <p:cNvPr id="109" name="Group 108">
              <a:extLst>
                <a:ext uri="{FF2B5EF4-FFF2-40B4-BE49-F238E27FC236}">
                  <a16:creationId xmlns:a16="http://schemas.microsoft.com/office/drawing/2014/main" id="{D6694A9D-09A0-4569-87F0-1629D033DE3D}"/>
                </a:ext>
              </a:extLst>
            </p:cNvPr>
            <p:cNvGrpSpPr/>
            <p:nvPr/>
          </p:nvGrpSpPr>
          <p:grpSpPr>
            <a:xfrm>
              <a:off x="4029896" y="1615068"/>
              <a:ext cx="6486736" cy="360001"/>
              <a:chOff x="-1537587" y="-2204086"/>
              <a:chExt cx="6611742" cy="373193"/>
            </a:xfrm>
            <a:solidFill>
              <a:schemeClr val="bg2"/>
            </a:solidFill>
          </p:grpSpPr>
          <p:grpSp>
            <p:nvGrpSpPr>
              <p:cNvPr id="111" name="Group 110">
                <a:extLst>
                  <a:ext uri="{FF2B5EF4-FFF2-40B4-BE49-F238E27FC236}">
                    <a16:creationId xmlns:a16="http://schemas.microsoft.com/office/drawing/2014/main" id="{7E7E9A8D-F018-4F1E-AB7F-2A2EC84F2E7D}"/>
                  </a:ext>
                </a:extLst>
              </p:cNvPr>
              <p:cNvGrpSpPr/>
              <p:nvPr/>
            </p:nvGrpSpPr>
            <p:grpSpPr>
              <a:xfrm>
                <a:off x="4119204" y="-2204086"/>
                <a:ext cx="954951" cy="373193"/>
                <a:chOff x="4119204" y="-2204086"/>
                <a:chExt cx="954951" cy="373193"/>
              </a:xfrm>
              <a:grpFill/>
            </p:grpSpPr>
            <p:sp>
              <p:nvSpPr>
                <p:cNvPr id="113" name="Isosceles Triangle 112">
                  <a:extLst>
                    <a:ext uri="{FF2B5EF4-FFF2-40B4-BE49-F238E27FC236}">
                      <a16:creationId xmlns:a16="http://schemas.microsoft.com/office/drawing/2014/main" id="{F6AB21DB-B365-4AF9-9373-0B3FD54BF5EB}"/>
                    </a:ext>
                  </a:extLst>
                </p:cNvPr>
                <p:cNvSpPr/>
                <p:nvPr/>
              </p:nvSpPr>
              <p:spPr>
                <a:xfrm rot="5400000">
                  <a:off x="4795302" y="-2109746"/>
                  <a:ext cx="373192" cy="184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14" name="Rectangle 113">
                  <a:extLst>
                    <a:ext uri="{FF2B5EF4-FFF2-40B4-BE49-F238E27FC236}">
                      <a16:creationId xmlns:a16="http://schemas.microsoft.com/office/drawing/2014/main" id="{C5539E0C-773E-4CE4-BC03-08EF14A59379}"/>
                    </a:ext>
                  </a:extLst>
                </p:cNvPr>
                <p:cNvSpPr/>
                <p:nvPr/>
              </p:nvSpPr>
              <p:spPr>
                <a:xfrm>
                  <a:off x="4119204" y="-2204086"/>
                  <a:ext cx="763979" cy="373191"/>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112" name="Rectangle: Rounded Corners 111">
                <a:extLst>
                  <a:ext uri="{FF2B5EF4-FFF2-40B4-BE49-F238E27FC236}">
                    <a16:creationId xmlns:a16="http://schemas.microsoft.com/office/drawing/2014/main" id="{428E6D2A-E0C1-432C-BE62-51847AFDFF05}"/>
                  </a:ext>
                </a:extLst>
              </p:cNvPr>
              <p:cNvSpPr/>
              <p:nvPr/>
            </p:nvSpPr>
            <p:spPr>
              <a:xfrm>
                <a:off x="-1537587" y="-2204086"/>
                <a:ext cx="5945678" cy="373191"/>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rtl="0">
                  <a:defRPr/>
                </a:pPr>
                <a:r>
                  <a:rPr lang="en-US" altLang="ja-JP" sz="2000" b="1" dirty="0" err="1">
                    <a:solidFill>
                      <a:schemeClr val="bg1"/>
                    </a:solidFill>
                    <a:ea typeface="ＭＳ Ｐゴシック" pitchFamily="34" charset="-128"/>
                  </a:rPr>
                  <a:t>Finerenone</a:t>
                </a:r>
                <a:r>
                  <a:rPr lang="en-US" altLang="ja-JP" sz="2000" b="1" dirty="0">
                    <a:solidFill>
                      <a:schemeClr val="bg1"/>
                    </a:solidFill>
                    <a:ea typeface="ＭＳ Ｐゴシック" pitchFamily="34" charset="-128"/>
                  </a:rPr>
                  <a:t> </a:t>
                </a:r>
                <a:r>
                  <a:rPr lang="ja-JP" sz="2000" b="1" dirty="0">
                    <a:solidFill>
                      <a:schemeClr val="bg1"/>
                    </a:solidFill>
                    <a:ea typeface="ＭＳ Ｐゴシック" pitchFamily="34" charset="-128"/>
                  </a:rPr>
                  <a:t>10mgまたは20mg od*</a:t>
                </a:r>
              </a:p>
            </p:txBody>
          </p:sp>
        </p:grpSp>
      </p:grpSp>
      <p:pic>
        <p:nvPicPr>
          <p:cNvPr id="69" name="Graphic 68">
            <a:extLst>
              <a:ext uri="{FF2B5EF4-FFF2-40B4-BE49-F238E27FC236}">
                <a16:creationId xmlns:a16="http://schemas.microsoft.com/office/drawing/2014/main" id="{A9C6C69C-0888-4E01-BA40-F683C233E0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6035" y="1594473"/>
            <a:ext cx="400318" cy="400318"/>
          </a:xfrm>
          <a:prstGeom prst="rect">
            <a:avLst/>
          </a:prstGeom>
        </p:spPr>
      </p:pic>
      <p:sp>
        <p:nvSpPr>
          <p:cNvPr id="70" name="TextBox 69">
            <a:extLst>
              <a:ext uri="{FF2B5EF4-FFF2-40B4-BE49-F238E27FC236}">
                <a16:creationId xmlns:a16="http://schemas.microsoft.com/office/drawing/2014/main" id="{12D491CA-D2B6-4F69-8012-31CEEEB01323}"/>
              </a:ext>
            </a:extLst>
          </p:cNvPr>
          <p:cNvSpPr txBox="1"/>
          <p:nvPr/>
        </p:nvSpPr>
        <p:spPr>
          <a:xfrm>
            <a:off x="1027348" y="1611752"/>
            <a:ext cx="1588548" cy="365760"/>
          </a:xfrm>
          <a:prstGeom prst="rect">
            <a:avLst/>
          </a:prstGeom>
        </p:spPr>
        <p:txBody>
          <a:bodyPr vert="horz" wrap="square" lIns="91440" tIns="45720" rIns="91440" bIns="45720" rtlCol="0">
            <a:noAutofit/>
          </a:bodyPr>
          <a:lstStyle/>
          <a:p>
            <a:pPr algn="l" rtl="0">
              <a:spcBef>
                <a:spcPts val="600"/>
              </a:spcBef>
            </a:pPr>
            <a:r>
              <a:rPr lang="ja-JP" b="1">
                <a:solidFill>
                  <a:schemeClr val="accent3"/>
                </a:solidFill>
                <a:latin typeface="+mn-lt"/>
              </a:rPr>
              <a:t>48ヵ国</a:t>
            </a:r>
          </a:p>
        </p:txBody>
      </p:sp>
      <p:sp>
        <p:nvSpPr>
          <p:cNvPr id="95" name="Oval 94">
            <a:extLst>
              <a:ext uri="{FF2B5EF4-FFF2-40B4-BE49-F238E27FC236}">
                <a16:creationId xmlns:a16="http://schemas.microsoft.com/office/drawing/2014/main" id="{ECC88142-EB22-45BE-886F-2F5E7F02AA85}"/>
              </a:ext>
            </a:extLst>
          </p:cNvPr>
          <p:cNvSpPr/>
          <p:nvPr/>
        </p:nvSpPr>
        <p:spPr>
          <a:xfrm>
            <a:off x="2511540" y="1799415"/>
            <a:ext cx="864000" cy="86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ja-JP" sz="3200" b="1" i="0" u="none" strike="noStrike" kern="1200" cap="none" normalizeH="0" baseline="0">
                <a:ln>
                  <a:noFill/>
                </a:ln>
                <a:solidFill>
                  <a:srgbClr val="FFFFFF"/>
                </a:solidFill>
                <a:effectLst/>
                <a:uLnTx/>
                <a:uFillTx/>
                <a:latin typeface="Arial" panose="020B0604020202020204"/>
                <a:ea typeface="+mn-ea"/>
                <a:cs typeface="+mn-cs"/>
              </a:rPr>
              <a:t>R</a:t>
            </a:r>
          </a:p>
        </p:txBody>
      </p:sp>
      <p:graphicFrame>
        <p:nvGraphicFramePr>
          <p:cNvPr id="65" name="Table 64">
            <a:extLst>
              <a:ext uri="{FF2B5EF4-FFF2-40B4-BE49-F238E27FC236}">
                <a16:creationId xmlns:a16="http://schemas.microsoft.com/office/drawing/2014/main" id="{608FB439-D1EE-466B-97F7-83C9DD0BB803}"/>
              </a:ext>
            </a:extLst>
          </p:cNvPr>
          <p:cNvGraphicFramePr>
            <a:graphicFrameLocks noGrp="1"/>
          </p:cNvGraphicFramePr>
          <p:nvPr>
            <p:extLst>
              <p:ext uri="{D42A27DB-BD31-4B8C-83A1-F6EECF244321}">
                <p14:modId xmlns:p14="http://schemas.microsoft.com/office/powerpoint/2010/main" val="3312557198"/>
              </p:ext>
            </p:extLst>
          </p:nvPr>
        </p:nvGraphicFramePr>
        <p:xfrm>
          <a:off x="4749237" y="2997711"/>
          <a:ext cx="2484000" cy="2622962"/>
        </p:xfrm>
        <a:graphic>
          <a:graphicData uri="http://schemas.openxmlformats.org/drawingml/2006/table">
            <a:tbl>
              <a:tblPr firstRow="1" bandRow="1">
                <a:tableStyleId>{073A0DAA-6AF3-43AB-8588-CEC1D06C72B9}</a:tableStyleId>
              </a:tblPr>
              <a:tblGrid>
                <a:gridCol w="612000">
                  <a:extLst>
                    <a:ext uri="{9D8B030D-6E8A-4147-A177-3AD203B41FA5}">
                      <a16:colId xmlns:a16="http://schemas.microsoft.com/office/drawing/2014/main" val="4235160134"/>
                    </a:ext>
                  </a:extLst>
                </a:gridCol>
                <a:gridCol w="936000">
                  <a:extLst>
                    <a:ext uri="{9D8B030D-6E8A-4147-A177-3AD203B41FA5}">
                      <a16:colId xmlns:a16="http://schemas.microsoft.com/office/drawing/2014/main" val="2157103453"/>
                    </a:ext>
                  </a:extLst>
                </a:gridCol>
                <a:gridCol w="936000">
                  <a:extLst>
                    <a:ext uri="{9D8B030D-6E8A-4147-A177-3AD203B41FA5}">
                      <a16:colId xmlns:a16="http://schemas.microsoft.com/office/drawing/2014/main" val="885816617"/>
                    </a:ext>
                  </a:extLst>
                </a:gridCol>
              </a:tblGrid>
              <a:tr h="278466">
                <a:tc gridSpan="3">
                  <a:txBody>
                    <a:bodyPr/>
                    <a:lstStyle/>
                    <a:p>
                      <a:pPr algn="ctr" defTabSz="914012" rtl="0">
                        <a:defRPr/>
                      </a:pPr>
                      <a:r>
                        <a:rPr lang="ja-JP" sz="1800" b="0" kern="0">
                          <a:solidFill>
                            <a:schemeClr val="accent3"/>
                          </a:solidFill>
                          <a:latin typeface="+mn-lt"/>
                          <a:cs typeface="Arial"/>
                        </a:rPr>
                        <a:t>UACR </a:t>
                      </a:r>
                      <a:r>
                        <a:rPr lang="ja-JP" sz="1400" b="0" kern="0">
                          <a:solidFill>
                            <a:schemeClr val="accent3"/>
                          </a:solidFill>
                          <a:latin typeface="+mn-lt"/>
                          <a:cs typeface="Arial"/>
                        </a:rPr>
                        <a:t>(mg/g)</a:t>
                      </a:r>
                    </a:p>
                  </a:txBody>
                  <a:tcPr marT="0" marB="0">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069931608"/>
                  </a:ext>
                </a:extLst>
              </a:tr>
              <a:tr h="517291">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400" b="0" kern="0" dirty="0">
                          <a:solidFill>
                            <a:schemeClr val="bg1"/>
                          </a:solidFill>
                          <a:latin typeface="+mn-lt"/>
                          <a:cs typeface="Arial"/>
                        </a:rPr>
                        <a:t>0</a:t>
                      </a:r>
                      <a:r>
                        <a:rPr lang="en-US" altLang="ja-JP" sz="1400" b="0" kern="0" dirty="0">
                          <a:solidFill>
                            <a:schemeClr val="bg1"/>
                          </a:solidFill>
                          <a:latin typeface="+mn-lt"/>
                          <a:cs typeface="Arial"/>
                        </a:rPr>
                        <a:t>-</a:t>
                      </a:r>
                      <a:r>
                        <a:rPr lang="ja-JP" sz="1400" b="0" kern="0" dirty="0">
                          <a:solidFill>
                            <a:schemeClr val="bg1"/>
                          </a:solidFill>
                          <a:latin typeface="+mn-lt"/>
                          <a:cs typeface="Arial"/>
                        </a:rPr>
                        <a:t>29</a:t>
                      </a:r>
                    </a:p>
                  </a:txBody>
                  <a:tcPr marL="36000" marR="36000" marT="0" marB="0" anchor="ctr">
                    <a:lnT w="12700" cap="flat" cmpd="sng" algn="ctr">
                      <a:solidFill>
                        <a:schemeClr val="accent5">
                          <a:lumMod val="20000"/>
                          <a:lumOff val="80000"/>
                        </a:schemeClr>
                      </a:solidFill>
                      <a:prstDash val="solid"/>
                      <a:round/>
                      <a:headEnd type="none" w="med" len="med"/>
                      <a:tailEnd type="none" w="med" len="med"/>
                    </a:lnT>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400" b="0" kern="0" dirty="0">
                          <a:solidFill>
                            <a:schemeClr val="bg1"/>
                          </a:solidFill>
                          <a:latin typeface="+mn-lt"/>
                          <a:cs typeface="Arial"/>
                        </a:rPr>
                        <a:t>30</a:t>
                      </a:r>
                      <a:r>
                        <a:rPr lang="en-US" altLang="ja-JP" sz="1400" b="0" kern="0" dirty="0">
                          <a:solidFill>
                            <a:schemeClr val="bg1"/>
                          </a:solidFill>
                          <a:latin typeface="+mn-lt"/>
                          <a:cs typeface="Arial"/>
                        </a:rPr>
                        <a:t>-</a:t>
                      </a:r>
                      <a:r>
                        <a:rPr lang="ja-JP" sz="1400" b="0" kern="0" dirty="0">
                          <a:solidFill>
                            <a:schemeClr val="bg1"/>
                          </a:solidFill>
                          <a:latin typeface="+mn-lt"/>
                          <a:cs typeface="Arial"/>
                        </a:rPr>
                        <a:t>299</a:t>
                      </a:r>
                    </a:p>
                  </a:txBody>
                  <a:tcPr marL="36000" marR="36000" marT="0" marB="0" anchor="ctr">
                    <a:lnT w="12700" cap="flat" cmpd="sng" algn="ctr">
                      <a:solidFill>
                        <a:schemeClr val="accent5">
                          <a:lumMod val="20000"/>
                          <a:lumOff val="80000"/>
                        </a:schemeClr>
                      </a:solidFill>
                      <a:prstDash val="solid"/>
                      <a:round/>
                      <a:headEnd type="none" w="med" len="med"/>
                      <a:tailEnd type="none" w="med" len="med"/>
                    </a:lnT>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400" b="0" kern="0" dirty="0">
                          <a:solidFill>
                            <a:schemeClr val="bg1"/>
                          </a:solidFill>
                          <a:latin typeface="+mn-lt"/>
                          <a:cs typeface="Arial"/>
                        </a:rPr>
                        <a:t>≧300</a:t>
                      </a:r>
                      <a:r>
                        <a:rPr lang="en-US" altLang="ja-JP" sz="1400" b="0" kern="0" dirty="0">
                          <a:solidFill>
                            <a:schemeClr val="bg1"/>
                          </a:solidFill>
                          <a:latin typeface="+mn-lt"/>
                          <a:cs typeface="Arial"/>
                        </a:rPr>
                        <a:t>-</a:t>
                      </a:r>
                      <a:r>
                        <a:rPr lang="ja-JP" sz="1400" b="0" kern="0" dirty="0">
                          <a:solidFill>
                            <a:schemeClr val="bg1"/>
                          </a:solidFill>
                          <a:latin typeface="+mn-lt"/>
                          <a:cs typeface="Arial"/>
                        </a:rPr>
                        <a:t>≦5000</a:t>
                      </a:r>
                    </a:p>
                  </a:txBody>
                  <a:tcPr marL="36000" marR="36000" marT="0" marB="0" anchor="ctr">
                    <a:lnT w="12700" cap="flat" cmpd="sng" algn="ctr">
                      <a:solidFill>
                        <a:schemeClr val="accent5">
                          <a:lumMod val="20000"/>
                          <a:lumOff val="80000"/>
                        </a:schemeClr>
                      </a:solidFill>
                      <a:prstDash val="solid"/>
                      <a:round/>
                      <a:headEnd type="none" w="med" len="med"/>
                      <a:tailEnd type="none" w="med" len="med"/>
                    </a:lnT>
                    <a:solidFill>
                      <a:schemeClr val="accent3"/>
                    </a:solidFill>
                  </a:tcPr>
                </a:tc>
                <a:extLst>
                  <a:ext uri="{0D108BD9-81ED-4DB2-BD59-A6C34878D82A}">
                    <a16:rowId xmlns:a16="http://schemas.microsoft.com/office/drawing/2014/main" val="486514904"/>
                  </a:ext>
                </a:extLst>
              </a:tr>
              <a:tr h="365441">
                <a:tc>
                  <a:txBody>
                    <a:bodyPr/>
                    <a:lstStyle/>
                    <a:p>
                      <a:endParaRPr lang="en-AU" sz="1100" dirty="0">
                        <a:solidFill>
                          <a:schemeClr val="bg1"/>
                        </a:solidFill>
                      </a:endParaRPr>
                    </a:p>
                  </a:txBody>
                  <a:tcPr marL="36000" marR="36000" marT="0" marB="0">
                    <a:solidFill>
                      <a:schemeClr val="accent2">
                        <a:alpha val="60000"/>
                      </a:schemeClr>
                    </a:solidFill>
                  </a:tcPr>
                </a:tc>
                <a:tc>
                  <a:txBody>
                    <a:bodyPr/>
                    <a:lstStyle/>
                    <a:p>
                      <a:endParaRPr lang="en-AU" sz="1100" dirty="0">
                        <a:solidFill>
                          <a:schemeClr val="bg1"/>
                        </a:solidFill>
                      </a:endParaRPr>
                    </a:p>
                  </a:txBody>
                  <a:tcPr marL="36000" marR="36000" marT="36000" marB="36000">
                    <a:solidFill>
                      <a:srgbClr val="FFFF00">
                        <a:alpha val="60000"/>
                      </a:srgbClr>
                    </a:solidFill>
                  </a:tcPr>
                </a:tc>
                <a:tc>
                  <a:txBody>
                    <a:bodyPr/>
                    <a:lstStyle/>
                    <a:p>
                      <a:endParaRPr lang="en-AU" sz="1100" dirty="0">
                        <a:solidFill>
                          <a:schemeClr val="bg1"/>
                        </a:solidFill>
                      </a:endParaRPr>
                    </a:p>
                  </a:txBody>
                  <a:tcPr marL="36000" marR="36000" marT="36000" marB="36000">
                    <a:solidFill>
                      <a:srgbClr val="FF8001">
                        <a:alpha val="60000"/>
                      </a:srgbClr>
                    </a:solidFill>
                  </a:tcPr>
                </a:tc>
                <a:extLst>
                  <a:ext uri="{0D108BD9-81ED-4DB2-BD59-A6C34878D82A}">
                    <a16:rowId xmlns:a16="http://schemas.microsoft.com/office/drawing/2014/main" val="2254146330"/>
                  </a:ext>
                </a:extLst>
              </a:tr>
              <a:tr h="365441">
                <a:tc>
                  <a:txBody>
                    <a:bodyPr/>
                    <a:lstStyle/>
                    <a:p>
                      <a:endParaRPr lang="en-AU" sz="1100" dirty="0">
                        <a:solidFill>
                          <a:schemeClr val="bg1"/>
                        </a:solidFill>
                      </a:endParaRPr>
                    </a:p>
                  </a:txBody>
                  <a:tcPr marL="36000" marR="36000" marT="36000" marB="36000">
                    <a:solidFill>
                      <a:schemeClr val="accent2">
                        <a:alpha val="60000"/>
                      </a:schemeClr>
                    </a:solidFill>
                  </a:tcPr>
                </a:tc>
                <a:tc>
                  <a:txBody>
                    <a:bodyPr/>
                    <a:lstStyle/>
                    <a:p>
                      <a:endParaRPr lang="en-AU" sz="1100" dirty="0">
                        <a:solidFill>
                          <a:schemeClr val="bg1"/>
                        </a:solidFill>
                      </a:endParaRPr>
                    </a:p>
                  </a:txBody>
                  <a:tcPr marL="36000" marR="36000" marT="36000" marB="36000">
                    <a:solidFill>
                      <a:srgbClr val="FFFF00">
                        <a:alpha val="60000"/>
                      </a:srgbClr>
                    </a:solidFill>
                  </a:tcPr>
                </a:tc>
                <a:tc>
                  <a:txBody>
                    <a:bodyPr/>
                    <a:lstStyle/>
                    <a:p>
                      <a:endParaRPr lang="en-AU" sz="1100" dirty="0">
                        <a:solidFill>
                          <a:schemeClr val="bg1"/>
                        </a:solidFill>
                      </a:endParaRPr>
                    </a:p>
                  </a:txBody>
                  <a:tcPr marL="36000" marR="36000" marT="36000" marB="36000">
                    <a:solidFill>
                      <a:srgbClr val="FF8001">
                        <a:alpha val="60000"/>
                      </a:srgbClr>
                    </a:solidFill>
                  </a:tcPr>
                </a:tc>
                <a:extLst>
                  <a:ext uri="{0D108BD9-81ED-4DB2-BD59-A6C34878D82A}">
                    <a16:rowId xmlns:a16="http://schemas.microsoft.com/office/drawing/2014/main" val="543262853"/>
                  </a:ext>
                </a:extLst>
              </a:tr>
              <a:tr h="365441">
                <a:tc>
                  <a:txBody>
                    <a:bodyPr/>
                    <a:lstStyle/>
                    <a:p>
                      <a:endParaRPr lang="en-AU" sz="1100" dirty="0">
                        <a:solidFill>
                          <a:schemeClr val="bg1"/>
                        </a:solidFill>
                      </a:endParaRPr>
                    </a:p>
                  </a:txBody>
                  <a:tcPr marL="36000" marR="36000" marT="36000" marB="36000">
                    <a:solidFill>
                      <a:srgbClr val="FFFF00">
                        <a:alpha val="60000"/>
                      </a:srgbClr>
                    </a:solidFill>
                  </a:tcPr>
                </a:tc>
                <a:tc>
                  <a:txBody>
                    <a:bodyPr/>
                    <a:lstStyle/>
                    <a:p>
                      <a:endParaRPr lang="en-AU" sz="1100" dirty="0">
                        <a:solidFill>
                          <a:schemeClr val="bg1"/>
                        </a:solidFill>
                      </a:endParaRPr>
                    </a:p>
                  </a:txBody>
                  <a:tcPr marL="36000" marR="36000" marT="36000" marB="36000">
                    <a:solidFill>
                      <a:srgbClr val="FF8001">
                        <a:alpha val="60000"/>
                      </a:srgbClr>
                    </a:solidFill>
                  </a:tcPr>
                </a:tc>
                <a:tc>
                  <a:txBody>
                    <a:bodyPr/>
                    <a:lstStyle/>
                    <a:p>
                      <a:endParaRPr lang="en-AU" sz="1100" dirty="0">
                        <a:solidFill>
                          <a:schemeClr val="bg1"/>
                        </a:solidFill>
                      </a:endParaRPr>
                    </a:p>
                  </a:txBody>
                  <a:tcPr marL="36000" marR="36000" marT="36000" marB="36000">
                    <a:solidFill>
                      <a:srgbClr val="FF0000">
                        <a:alpha val="60000"/>
                      </a:srgbClr>
                    </a:solidFill>
                  </a:tcPr>
                </a:tc>
                <a:extLst>
                  <a:ext uri="{0D108BD9-81ED-4DB2-BD59-A6C34878D82A}">
                    <a16:rowId xmlns:a16="http://schemas.microsoft.com/office/drawing/2014/main" val="210041945"/>
                  </a:ext>
                </a:extLst>
              </a:tr>
              <a:tr h="365441">
                <a:tc>
                  <a:txBody>
                    <a:bodyPr/>
                    <a:lstStyle/>
                    <a:p>
                      <a:endParaRPr lang="en-AU" sz="1100" dirty="0">
                        <a:solidFill>
                          <a:schemeClr val="bg1"/>
                        </a:solidFill>
                      </a:endParaRPr>
                    </a:p>
                  </a:txBody>
                  <a:tcPr marL="36000" marR="36000" marT="36000" marB="36000">
                    <a:solidFill>
                      <a:srgbClr val="FF8001">
                        <a:alpha val="60000"/>
                      </a:srgbClr>
                    </a:solidFill>
                  </a:tcPr>
                </a:tc>
                <a:tc>
                  <a:txBody>
                    <a:bodyPr/>
                    <a:lstStyle/>
                    <a:p>
                      <a:endParaRPr lang="en-AU" sz="1100" dirty="0">
                        <a:solidFill>
                          <a:schemeClr val="bg1"/>
                        </a:solidFill>
                      </a:endParaRPr>
                    </a:p>
                  </a:txBody>
                  <a:tcPr marL="36000" marR="36000" marT="36000" marB="36000">
                    <a:solidFill>
                      <a:srgbClr val="FF0000">
                        <a:alpha val="60000"/>
                      </a:srgbClr>
                    </a:solidFill>
                  </a:tcPr>
                </a:tc>
                <a:tc>
                  <a:txBody>
                    <a:bodyPr/>
                    <a:lstStyle/>
                    <a:p>
                      <a:endParaRPr lang="en-AU" sz="1100" dirty="0">
                        <a:solidFill>
                          <a:schemeClr val="bg1"/>
                        </a:solidFill>
                      </a:endParaRPr>
                    </a:p>
                  </a:txBody>
                  <a:tcPr marL="36000" marR="36000" marT="36000" marB="36000">
                    <a:solidFill>
                      <a:srgbClr val="FF0000">
                        <a:alpha val="60000"/>
                      </a:srgbClr>
                    </a:solidFill>
                  </a:tcPr>
                </a:tc>
                <a:extLst>
                  <a:ext uri="{0D108BD9-81ED-4DB2-BD59-A6C34878D82A}">
                    <a16:rowId xmlns:a16="http://schemas.microsoft.com/office/drawing/2014/main" val="1609516177"/>
                  </a:ext>
                </a:extLst>
              </a:tr>
              <a:tr h="365441">
                <a:tc>
                  <a:txBody>
                    <a:bodyPr/>
                    <a:lstStyle/>
                    <a:p>
                      <a:endParaRPr lang="en-AU" sz="1100" dirty="0">
                        <a:solidFill>
                          <a:schemeClr val="bg1"/>
                        </a:solidFill>
                      </a:endParaRPr>
                    </a:p>
                  </a:txBody>
                  <a:tcPr marL="36000" marR="36000" marT="36000" marB="36000">
                    <a:solidFill>
                      <a:srgbClr val="FF0000">
                        <a:alpha val="60000"/>
                      </a:srgbClr>
                    </a:solidFill>
                  </a:tcPr>
                </a:tc>
                <a:tc>
                  <a:txBody>
                    <a:bodyPr/>
                    <a:lstStyle/>
                    <a:p>
                      <a:endParaRPr lang="en-AU" sz="1100" dirty="0">
                        <a:solidFill>
                          <a:schemeClr val="bg1"/>
                        </a:solidFill>
                      </a:endParaRPr>
                    </a:p>
                  </a:txBody>
                  <a:tcPr marL="36000" marR="36000" marT="36000" marB="36000">
                    <a:solidFill>
                      <a:srgbClr val="FF0000">
                        <a:alpha val="60000"/>
                      </a:srgbClr>
                    </a:solidFill>
                  </a:tcPr>
                </a:tc>
                <a:tc>
                  <a:txBody>
                    <a:bodyPr/>
                    <a:lstStyle/>
                    <a:p>
                      <a:endParaRPr lang="en-AU" sz="1100" dirty="0">
                        <a:solidFill>
                          <a:schemeClr val="bg1"/>
                        </a:solidFill>
                      </a:endParaRPr>
                    </a:p>
                  </a:txBody>
                  <a:tcPr marL="36000" marR="36000" marT="36000" marB="36000">
                    <a:solidFill>
                      <a:srgbClr val="FF0000">
                        <a:alpha val="60000"/>
                      </a:srgbClr>
                    </a:solidFill>
                  </a:tcPr>
                </a:tc>
                <a:extLst>
                  <a:ext uri="{0D108BD9-81ED-4DB2-BD59-A6C34878D82A}">
                    <a16:rowId xmlns:a16="http://schemas.microsoft.com/office/drawing/2014/main" val="4000403617"/>
                  </a:ext>
                </a:extLst>
              </a:tr>
            </a:tbl>
          </a:graphicData>
        </a:graphic>
      </p:graphicFrame>
      <p:graphicFrame>
        <p:nvGraphicFramePr>
          <p:cNvPr id="66" name="Table 4">
            <a:extLst>
              <a:ext uri="{FF2B5EF4-FFF2-40B4-BE49-F238E27FC236}">
                <a16:creationId xmlns:a16="http://schemas.microsoft.com/office/drawing/2014/main" id="{E72F37D7-B025-49D5-BD8C-11986017CEFD}"/>
              </a:ext>
            </a:extLst>
          </p:cNvPr>
          <p:cNvGraphicFramePr>
            <a:graphicFrameLocks noGrp="1"/>
          </p:cNvGraphicFramePr>
          <p:nvPr>
            <p:extLst>
              <p:ext uri="{D42A27DB-BD31-4B8C-83A1-F6EECF244321}">
                <p14:modId xmlns:p14="http://schemas.microsoft.com/office/powerpoint/2010/main" val="914908034"/>
              </p:ext>
            </p:extLst>
          </p:nvPr>
        </p:nvGraphicFramePr>
        <p:xfrm>
          <a:off x="3306465" y="3820670"/>
          <a:ext cx="1440000" cy="1800000"/>
        </p:xfrm>
        <a:graphic>
          <a:graphicData uri="http://schemas.openxmlformats.org/drawingml/2006/table">
            <a:tbl>
              <a:tblPr firstCol="1" bandRow="1">
                <a:tableStyleId>{073A0DAA-6AF3-43AB-8588-CEC1D06C72B9}</a:tableStyleId>
              </a:tblPr>
              <a:tblGrid>
                <a:gridCol w="540000">
                  <a:extLst>
                    <a:ext uri="{9D8B030D-6E8A-4147-A177-3AD203B41FA5}">
                      <a16:colId xmlns:a16="http://schemas.microsoft.com/office/drawing/2014/main" val="4235160134"/>
                    </a:ext>
                  </a:extLst>
                </a:gridCol>
                <a:gridCol w="900000">
                  <a:extLst>
                    <a:ext uri="{9D8B030D-6E8A-4147-A177-3AD203B41FA5}">
                      <a16:colId xmlns:a16="http://schemas.microsoft.com/office/drawing/2014/main" val="885816617"/>
                    </a:ext>
                  </a:extLst>
                </a:gridCol>
              </a:tblGrid>
              <a:tr h="360000">
                <a:tc rowSpan="5">
                  <a:txBody>
                    <a:bodyPr/>
                    <a:lstStyle/>
                    <a:p>
                      <a:pPr marL="0" marR="0" lvl="0" indent="0" algn="ctr" defTabSz="914217" rtl="0" eaLnBrk="1" fontAlgn="auto" latinLnBrk="0" hangingPunct="1">
                        <a:lnSpc>
                          <a:spcPct val="80000"/>
                        </a:lnSpc>
                        <a:spcBef>
                          <a:spcPts val="0"/>
                        </a:spcBef>
                        <a:spcAft>
                          <a:spcPts val="0"/>
                        </a:spcAft>
                        <a:buClrTx/>
                        <a:buSzTx/>
                        <a:buFontTx/>
                        <a:buNone/>
                        <a:tabLst/>
                        <a:defRPr/>
                      </a:pPr>
                      <a:r>
                        <a:rPr lang="ja-JP" sz="1800" b="0" kern="0">
                          <a:solidFill>
                            <a:schemeClr val="accent3"/>
                          </a:solidFill>
                          <a:latin typeface="+mn-lt"/>
                          <a:ea typeface="+mn-ea"/>
                          <a:cs typeface="Arial"/>
                        </a:rPr>
                        <a:t>GFR</a:t>
                      </a:r>
                      <a:br>
                        <a:rPr lang="en-US" sz="1600" b="0" kern="0" dirty="0">
                          <a:solidFill>
                            <a:schemeClr val="accent3"/>
                          </a:solidFill>
                          <a:latin typeface="+mn-lt"/>
                          <a:ea typeface="+mn-ea"/>
                          <a:cs typeface="Arial"/>
                        </a:rPr>
                      </a:br>
                      <a:r>
                        <a:rPr lang="ja-JP" sz="1400" b="0" kern="0">
                          <a:solidFill>
                            <a:schemeClr val="accent3"/>
                          </a:solidFill>
                          <a:latin typeface="+mn-lt"/>
                          <a:ea typeface="+mn-ea"/>
                          <a:cs typeface="Arial"/>
                        </a:rPr>
                        <a:t>(ml/min/1.73 m</a:t>
                      </a:r>
                      <a:r>
                        <a:rPr lang="ja-JP" sz="1400" b="0" kern="0" baseline="30000">
                          <a:solidFill>
                            <a:schemeClr val="accent3"/>
                          </a:solidFill>
                          <a:latin typeface="+mn-lt"/>
                          <a:ea typeface="+mn-ea"/>
                          <a:cs typeface="Arial"/>
                        </a:rPr>
                        <a:t>2</a:t>
                      </a:r>
                      <a:r>
                        <a:rPr lang="ja-JP" sz="1400" b="0" kern="0">
                          <a:solidFill>
                            <a:schemeClr val="accent3"/>
                          </a:solidFill>
                          <a:latin typeface="+mn-lt"/>
                          <a:ea typeface="+mn-ea"/>
                          <a:cs typeface="Arial"/>
                        </a:rPr>
                        <a:t>)</a:t>
                      </a:r>
                    </a:p>
                  </a:txBody>
                  <a:tcPr vert="vert270">
                    <a:lnL w="12700" cap="flat" cmpd="sng" algn="ctr">
                      <a:solidFill>
                        <a:schemeClr val="accent5">
                          <a:lumMod val="20000"/>
                          <a:lumOff val="80000"/>
                        </a:schemeClr>
                      </a:solidFill>
                      <a:prstDash val="solid"/>
                      <a:round/>
                      <a:headEnd type="none" w="med" len="med"/>
                      <a:tailEnd type="none" w="med" len="med"/>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rtl="0"/>
                      <a:r>
                        <a:rPr lang="ja-JP" sz="1800" b="0" kern="0" dirty="0">
                          <a:solidFill>
                            <a:schemeClr val="bg1"/>
                          </a:solidFill>
                          <a:latin typeface="+mn-lt"/>
                          <a:cs typeface="Arial"/>
                        </a:rPr>
                        <a:t>&gt;90</a:t>
                      </a:r>
                    </a:p>
                  </a:txBody>
                  <a:tcPr marL="0" marR="0" marT="0" marB="0" anchor="ctr">
                    <a:solidFill>
                      <a:schemeClr val="accent3"/>
                    </a:solidFill>
                  </a:tcPr>
                </a:tc>
                <a:extLst>
                  <a:ext uri="{0D108BD9-81ED-4DB2-BD59-A6C34878D82A}">
                    <a16:rowId xmlns:a16="http://schemas.microsoft.com/office/drawing/2014/main" val="2254146330"/>
                  </a:ext>
                </a:extLst>
              </a:tr>
              <a:tr h="360000">
                <a:tc vMerge="1">
                  <a:txBody>
                    <a:bodyPr/>
                    <a:lstStyle/>
                    <a:p>
                      <a:endParaRPr lang="en-AU" sz="1100" dirty="0">
                        <a:solidFill>
                          <a:schemeClr val="bg1"/>
                        </a:solidFill>
                      </a:endParaRPr>
                    </a:p>
                  </a:txBody>
                  <a:tcPr/>
                </a:tc>
                <a:tc>
                  <a:txBody>
                    <a:bodyPr/>
                    <a:lstStyle/>
                    <a:p>
                      <a:pPr algn="ctr" rtl="0"/>
                      <a:r>
                        <a:rPr lang="ja-JP" sz="1800" b="0" kern="0" dirty="0">
                          <a:solidFill>
                            <a:schemeClr val="bg1"/>
                          </a:solidFill>
                          <a:latin typeface="+mn-lt"/>
                          <a:cs typeface="Arial"/>
                        </a:rPr>
                        <a:t>60</a:t>
                      </a:r>
                      <a:r>
                        <a:rPr lang="en-US" altLang="ja-JP" sz="1800" b="0" kern="0" dirty="0">
                          <a:solidFill>
                            <a:schemeClr val="bg1"/>
                          </a:solidFill>
                          <a:latin typeface="+mn-lt"/>
                          <a:cs typeface="Arial"/>
                        </a:rPr>
                        <a:t>-</a:t>
                      </a:r>
                      <a:r>
                        <a:rPr lang="ja-JP" sz="1800" b="0" kern="0" dirty="0">
                          <a:solidFill>
                            <a:schemeClr val="bg1"/>
                          </a:solidFill>
                          <a:latin typeface="+mn-lt"/>
                          <a:cs typeface="Arial"/>
                        </a:rPr>
                        <a:t>89</a:t>
                      </a:r>
                    </a:p>
                  </a:txBody>
                  <a:tcPr marL="0" marR="0" marT="0" marB="0" anchor="ctr">
                    <a:solidFill>
                      <a:schemeClr val="accent3"/>
                    </a:solidFill>
                  </a:tcPr>
                </a:tc>
                <a:extLst>
                  <a:ext uri="{0D108BD9-81ED-4DB2-BD59-A6C34878D82A}">
                    <a16:rowId xmlns:a16="http://schemas.microsoft.com/office/drawing/2014/main" val="543262853"/>
                  </a:ext>
                </a:extLst>
              </a:tr>
              <a:tr h="360000">
                <a:tc vMerge="1">
                  <a:txBody>
                    <a:bodyPr/>
                    <a:lstStyle/>
                    <a:p>
                      <a:endParaRPr lang="en-AU" sz="1100" dirty="0">
                        <a:solidFill>
                          <a:schemeClr val="bg1"/>
                        </a:solidFill>
                      </a:endParaRPr>
                    </a:p>
                  </a:txBody>
                  <a:tcPr/>
                </a:tc>
                <a:tc>
                  <a:txBody>
                    <a:bodyPr/>
                    <a:lstStyle/>
                    <a:p>
                      <a:pPr algn="ctr" rtl="0"/>
                      <a:r>
                        <a:rPr lang="ja-JP" sz="1800" b="0" kern="0" dirty="0">
                          <a:solidFill>
                            <a:schemeClr val="bg1"/>
                          </a:solidFill>
                          <a:latin typeface="+mn-lt"/>
                          <a:cs typeface="Arial"/>
                        </a:rPr>
                        <a:t>45</a:t>
                      </a:r>
                      <a:r>
                        <a:rPr lang="en-US" altLang="ja-JP" sz="1800" b="0" kern="0" dirty="0">
                          <a:solidFill>
                            <a:schemeClr val="bg1"/>
                          </a:solidFill>
                          <a:latin typeface="+mn-lt"/>
                          <a:cs typeface="Arial"/>
                        </a:rPr>
                        <a:t>-</a:t>
                      </a:r>
                      <a:r>
                        <a:rPr lang="ja-JP" sz="1800" b="0" kern="0" dirty="0">
                          <a:solidFill>
                            <a:schemeClr val="bg1"/>
                          </a:solidFill>
                          <a:latin typeface="+mn-lt"/>
                          <a:cs typeface="Arial"/>
                        </a:rPr>
                        <a:t>59</a:t>
                      </a:r>
                    </a:p>
                  </a:txBody>
                  <a:tcPr marL="0" marR="0" marT="0" marB="0" anchor="ctr">
                    <a:solidFill>
                      <a:schemeClr val="accent3"/>
                    </a:solidFill>
                  </a:tcPr>
                </a:tc>
                <a:extLst>
                  <a:ext uri="{0D108BD9-81ED-4DB2-BD59-A6C34878D82A}">
                    <a16:rowId xmlns:a16="http://schemas.microsoft.com/office/drawing/2014/main" val="210041945"/>
                  </a:ext>
                </a:extLst>
              </a:tr>
              <a:tr h="360000">
                <a:tc vMerge="1">
                  <a:txBody>
                    <a:bodyPr/>
                    <a:lstStyle/>
                    <a:p>
                      <a:endParaRPr lang="en-AU" sz="1100" dirty="0">
                        <a:solidFill>
                          <a:schemeClr val="bg1"/>
                        </a:solidFill>
                      </a:endParaRPr>
                    </a:p>
                  </a:txBody>
                  <a:tcPr/>
                </a:tc>
                <a:tc>
                  <a:txBody>
                    <a:bodyPr/>
                    <a:lstStyle/>
                    <a:p>
                      <a:pPr algn="ctr" rtl="0"/>
                      <a:r>
                        <a:rPr lang="ja-JP" sz="1800" b="0" kern="0" dirty="0">
                          <a:solidFill>
                            <a:schemeClr val="bg1"/>
                          </a:solidFill>
                          <a:latin typeface="+mn-lt"/>
                          <a:cs typeface="Arial"/>
                        </a:rPr>
                        <a:t>30</a:t>
                      </a:r>
                      <a:r>
                        <a:rPr lang="en-US" altLang="ja-JP" sz="1800" b="0" kern="0" dirty="0">
                          <a:solidFill>
                            <a:schemeClr val="bg1"/>
                          </a:solidFill>
                          <a:latin typeface="+mn-lt"/>
                          <a:cs typeface="Arial"/>
                        </a:rPr>
                        <a:t>-</a:t>
                      </a:r>
                      <a:r>
                        <a:rPr lang="ja-JP" sz="1800" b="0" kern="0" dirty="0">
                          <a:solidFill>
                            <a:schemeClr val="bg1"/>
                          </a:solidFill>
                          <a:latin typeface="+mn-lt"/>
                          <a:cs typeface="Arial"/>
                        </a:rPr>
                        <a:t>44</a:t>
                      </a:r>
                    </a:p>
                  </a:txBody>
                  <a:tcPr marL="0" marR="0" marT="0" marB="0" anchor="ctr">
                    <a:solidFill>
                      <a:schemeClr val="accent3"/>
                    </a:solidFill>
                  </a:tcPr>
                </a:tc>
                <a:extLst>
                  <a:ext uri="{0D108BD9-81ED-4DB2-BD59-A6C34878D82A}">
                    <a16:rowId xmlns:a16="http://schemas.microsoft.com/office/drawing/2014/main" val="1609516177"/>
                  </a:ext>
                </a:extLst>
              </a:tr>
              <a:tr h="360000">
                <a:tc vMerge="1">
                  <a:txBody>
                    <a:bodyPr/>
                    <a:lstStyle/>
                    <a:p>
                      <a:endParaRPr lang="en-AU" sz="1100" dirty="0">
                        <a:solidFill>
                          <a:schemeClr val="bg1"/>
                        </a:solidFill>
                      </a:endParaRPr>
                    </a:p>
                  </a:txBody>
                  <a:tcPr/>
                </a:tc>
                <a:tc>
                  <a:txBody>
                    <a:bodyPr/>
                    <a:lstStyle/>
                    <a:p>
                      <a:pPr algn="ctr" rtl="0"/>
                      <a:r>
                        <a:rPr lang="ja-JP" sz="1800" b="0" kern="0" dirty="0">
                          <a:solidFill>
                            <a:schemeClr val="bg1"/>
                          </a:solidFill>
                          <a:latin typeface="+mn-lt"/>
                          <a:cs typeface="Arial"/>
                        </a:rPr>
                        <a:t>15</a:t>
                      </a:r>
                      <a:r>
                        <a:rPr lang="en-US" altLang="ja-JP" sz="1800" b="0" kern="0" dirty="0">
                          <a:solidFill>
                            <a:schemeClr val="bg1"/>
                          </a:solidFill>
                          <a:latin typeface="+mn-lt"/>
                          <a:cs typeface="Arial"/>
                        </a:rPr>
                        <a:t>-</a:t>
                      </a:r>
                      <a:r>
                        <a:rPr lang="ja-JP" sz="1800" b="0" kern="0" dirty="0">
                          <a:solidFill>
                            <a:schemeClr val="bg1"/>
                          </a:solidFill>
                          <a:latin typeface="+mn-lt"/>
                          <a:cs typeface="Arial"/>
                        </a:rPr>
                        <a:t>29</a:t>
                      </a:r>
                    </a:p>
                  </a:txBody>
                  <a:tcPr marL="0" marR="0" marT="0" marB="0" anchor="ctr">
                    <a:solidFill>
                      <a:schemeClr val="accent3"/>
                    </a:solidFill>
                  </a:tcPr>
                </a:tc>
                <a:extLst>
                  <a:ext uri="{0D108BD9-81ED-4DB2-BD59-A6C34878D82A}">
                    <a16:rowId xmlns:a16="http://schemas.microsoft.com/office/drawing/2014/main" val="4000403617"/>
                  </a:ext>
                </a:extLst>
              </a:tr>
            </a:tbl>
          </a:graphicData>
        </a:graphic>
      </p:graphicFrame>
      <p:sp>
        <p:nvSpPr>
          <p:cNvPr id="131" name="Rectangle 130">
            <a:extLst>
              <a:ext uri="{FF2B5EF4-FFF2-40B4-BE49-F238E27FC236}">
                <a16:creationId xmlns:a16="http://schemas.microsoft.com/office/drawing/2014/main" id="{562F8189-1338-4B9E-8510-EDDBDB51DFF6}"/>
              </a:ext>
            </a:extLst>
          </p:cNvPr>
          <p:cNvSpPr/>
          <p:nvPr/>
        </p:nvSpPr>
        <p:spPr>
          <a:xfrm>
            <a:off x="7340900" y="2804973"/>
            <a:ext cx="4851101" cy="3007349"/>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609585"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normalizeH="0" baseline="0" dirty="0">
                <a:ln>
                  <a:noFill/>
                </a:ln>
                <a:solidFill>
                  <a:srgbClr val="000000"/>
                </a:solidFill>
                <a:effectLst/>
                <a:uLnTx/>
                <a:uFillTx/>
                <a:latin typeface="Arial" panose="020B0604020202020204"/>
                <a:ea typeface="+mn-ea"/>
                <a:cs typeface="+mn-cs"/>
              </a:rPr>
              <a:t>主な</a:t>
            </a:r>
            <a:r>
              <a:rPr kumimoji="0" lang="ja-JP" sz="2000" b="1" i="0" u="none" strike="noStrike" kern="1200" cap="none" normalizeH="0" baseline="0" dirty="0">
                <a:ln>
                  <a:noFill/>
                </a:ln>
                <a:solidFill>
                  <a:srgbClr val="000000"/>
                </a:solidFill>
                <a:effectLst/>
                <a:uLnTx/>
                <a:uFillTx/>
                <a:latin typeface="Arial" panose="020B0604020202020204"/>
                <a:ea typeface="+mn-ea"/>
                <a:cs typeface="+mn-cs"/>
              </a:rPr>
              <a:t>アウトカム</a:t>
            </a:r>
          </a:p>
        </p:txBody>
      </p:sp>
      <p:sp>
        <p:nvSpPr>
          <p:cNvPr id="139" name="Rectangle 138">
            <a:extLst>
              <a:ext uri="{FF2B5EF4-FFF2-40B4-BE49-F238E27FC236}">
                <a16:creationId xmlns:a16="http://schemas.microsoft.com/office/drawing/2014/main" id="{71A15AD6-91E6-4803-9BEE-401F6B2F7952}"/>
              </a:ext>
            </a:extLst>
          </p:cNvPr>
          <p:cNvSpPr/>
          <p:nvPr/>
        </p:nvSpPr>
        <p:spPr>
          <a:xfrm>
            <a:off x="7427602" y="3577801"/>
            <a:ext cx="3772090" cy="1231106"/>
          </a:xfrm>
          <a:prstGeom prst="rect">
            <a:avLst/>
          </a:prstGeom>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87129" eaLnBrk="0" hangingPunct="0">
              <a:spcBef>
                <a:spcPts val="1200"/>
              </a:spcBef>
              <a:defRPr/>
            </a:pPr>
            <a:r>
              <a:rPr lang="en-US" altLang="ja-JP" sz="1600" dirty="0">
                <a:solidFill>
                  <a:srgbClr val="000000"/>
                </a:solidFill>
                <a:ea typeface="MS PGothic" charset="0"/>
              </a:rPr>
              <a:t>CV</a:t>
            </a:r>
            <a:r>
              <a:rPr lang="ja-JP" altLang="en-US" sz="1600" dirty="0">
                <a:solidFill>
                  <a:srgbClr val="000000"/>
                </a:solidFill>
                <a:ea typeface="MS PGothic" charset="0"/>
              </a:rPr>
              <a:t>死、非致死性</a:t>
            </a:r>
            <a:r>
              <a:rPr lang="en-US" altLang="ja-JP" sz="1600" dirty="0">
                <a:solidFill>
                  <a:srgbClr val="000000"/>
                </a:solidFill>
                <a:ea typeface="MS PGothic" charset="0"/>
              </a:rPr>
              <a:t>MI</a:t>
            </a:r>
            <a:r>
              <a:rPr lang="ja-JP" altLang="en-US" sz="1600" dirty="0">
                <a:solidFill>
                  <a:srgbClr val="000000"/>
                </a:solidFill>
                <a:ea typeface="MS PGothic" charset="0"/>
              </a:rPr>
              <a:t>、非致死性脳卒中または心不全による入院の最初の発現までの期間 </a:t>
            </a:r>
          </a:p>
          <a:p>
            <a:pPr marL="0" marR="0" lvl="0" indent="0" algn="l" defTabSz="987129" rtl="0" eaLnBrk="0" fontAlgn="base" latinLnBrk="0" hangingPunct="0">
              <a:lnSpc>
                <a:spcPct val="100000"/>
              </a:lnSpc>
              <a:spcBef>
                <a:spcPts val="1200"/>
              </a:spcBef>
              <a:spcAft>
                <a:spcPct val="0"/>
              </a:spcAft>
              <a:buClrTx/>
              <a:buSzTx/>
              <a:buFontTx/>
              <a:buNone/>
              <a:tabLst/>
              <a:defRPr/>
            </a:pPr>
            <a:endParaRPr kumimoji="0" lang="ja-JP" sz="1600" b="0" i="0" u="none" strike="noStrike" kern="1200" cap="none" normalizeH="0" baseline="0" dirty="0">
              <a:ln>
                <a:noFill/>
              </a:ln>
              <a:solidFill>
                <a:schemeClr val="tx2"/>
              </a:solidFill>
              <a:effectLst/>
              <a:uLnTx/>
              <a:uFillTx/>
              <a:latin typeface="Arial" panose="020B0604020202020204"/>
              <a:ea typeface="MS PGothic" charset="0"/>
              <a:cs typeface="+mn-cs"/>
            </a:endParaRPr>
          </a:p>
        </p:txBody>
      </p:sp>
      <p:grpSp>
        <p:nvGrpSpPr>
          <p:cNvPr id="140" name="Group 139">
            <a:extLst>
              <a:ext uri="{FF2B5EF4-FFF2-40B4-BE49-F238E27FC236}">
                <a16:creationId xmlns:a16="http://schemas.microsoft.com/office/drawing/2014/main" id="{331E2EE0-246B-424B-8435-31E378909782}"/>
              </a:ext>
            </a:extLst>
          </p:cNvPr>
          <p:cNvGrpSpPr/>
          <p:nvPr/>
        </p:nvGrpSpPr>
        <p:grpSpPr>
          <a:xfrm>
            <a:off x="7427603" y="3198189"/>
            <a:ext cx="3003631" cy="396005"/>
            <a:chOff x="609014" y="3495553"/>
            <a:chExt cx="2301495" cy="305014"/>
          </a:xfrm>
          <a:solidFill>
            <a:schemeClr val="accent3">
              <a:lumMod val="75000"/>
              <a:lumOff val="25000"/>
            </a:schemeClr>
          </a:solidFill>
        </p:grpSpPr>
        <p:sp>
          <p:nvSpPr>
            <p:cNvPr id="141" name="Rectangle: Rounded Corners 140">
              <a:extLst>
                <a:ext uri="{FF2B5EF4-FFF2-40B4-BE49-F238E27FC236}">
                  <a16:creationId xmlns:a16="http://schemas.microsoft.com/office/drawing/2014/main" id="{A67431B1-A542-405E-8BA6-3B110DE980F3}"/>
                </a:ext>
              </a:extLst>
            </p:cNvPr>
            <p:cNvSpPr/>
            <p:nvPr/>
          </p:nvSpPr>
          <p:spPr>
            <a:xfrm>
              <a:off x="609014" y="3495553"/>
              <a:ext cx="2078966" cy="305014"/>
            </a:xfrm>
            <a:prstGeom prst="roundRect">
              <a:avLst>
                <a:gd name="adj" fmla="val 50000"/>
              </a:avLst>
            </a:prstGeom>
            <a:grp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87129" rtl="0" eaLnBrk="0" fontAlgn="base" latinLnBrk="0" hangingPunct="0">
                <a:lnSpc>
                  <a:spcPct val="100000"/>
                </a:lnSpc>
                <a:spcBef>
                  <a:spcPts val="1200"/>
                </a:spcBef>
                <a:spcAft>
                  <a:spcPct val="0"/>
                </a:spcAft>
                <a:buClrTx/>
                <a:buSzTx/>
                <a:buFontTx/>
                <a:buNone/>
                <a:tabLst/>
                <a:defRPr/>
              </a:pPr>
              <a:r>
                <a:rPr kumimoji="0" lang="ja-JP" i="0" u="none" strike="noStrike" kern="1200" cap="none" normalizeH="0" baseline="0" dirty="0">
                  <a:ln>
                    <a:noFill/>
                  </a:ln>
                  <a:solidFill>
                    <a:schemeClr val="bg1"/>
                  </a:solidFill>
                  <a:effectLst/>
                  <a:uLnTx/>
                  <a:uFillTx/>
                  <a:latin typeface="Arial" panose="020B0604020202020204"/>
                  <a:ea typeface="MS PGothic" charset="0"/>
                  <a:cs typeface="+mn-cs"/>
                </a:rPr>
                <a:t>CV複合</a:t>
              </a:r>
              <a:r>
                <a:rPr kumimoji="0" lang="ja-JP" altLang="en-US" i="0" u="none" strike="noStrike" kern="1200" cap="none" normalizeH="0" baseline="0" dirty="0">
                  <a:ln>
                    <a:noFill/>
                  </a:ln>
                  <a:solidFill>
                    <a:schemeClr val="bg1"/>
                  </a:solidFill>
                  <a:effectLst/>
                  <a:uLnTx/>
                  <a:uFillTx/>
                  <a:latin typeface="Arial" panose="020B0604020202020204"/>
                  <a:ea typeface="MS PGothic" charset="0"/>
                  <a:cs typeface="+mn-cs"/>
                </a:rPr>
                <a:t>評価項目</a:t>
              </a:r>
              <a:r>
                <a:rPr kumimoji="0" lang="ja-JP" i="0" u="none" strike="noStrike" kern="1200" cap="none" normalizeH="0" baseline="0" dirty="0">
                  <a:ln>
                    <a:noFill/>
                  </a:ln>
                  <a:solidFill>
                    <a:schemeClr val="bg1"/>
                  </a:solidFill>
                  <a:effectLst/>
                  <a:uLnTx/>
                  <a:uFillTx/>
                  <a:latin typeface="Arial" panose="020B0604020202020204"/>
                  <a:ea typeface="MS PGothic" charset="0"/>
                  <a:cs typeface="+mn-cs"/>
                </a:rPr>
                <a:t> </a:t>
              </a:r>
            </a:p>
          </p:txBody>
        </p:sp>
        <p:sp>
          <p:nvSpPr>
            <p:cNvPr id="142" name="Arrow: Pentagon 141">
              <a:extLst>
                <a:ext uri="{FF2B5EF4-FFF2-40B4-BE49-F238E27FC236}">
                  <a16:creationId xmlns:a16="http://schemas.microsoft.com/office/drawing/2014/main" id="{4974244C-469F-4F21-9F95-F55A3E9E6338}"/>
                </a:ext>
              </a:extLst>
            </p:cNvPr>
            <p:cNvSpPr/>
            <p:nvPr/>
          </p:nvSpPr>
          <p:spPr>
            <a:xfrm>
              <a:off x="2581718" y="3495553"/>
              <a:ext cx="328791" cy="305014"/>
            </a:xfrm>
            <a:prstGeom prst="homePlate">
              <a:avLst/>
            </a:prstGeom>
            <a:grp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pic>
        <p:nvPicPr>
          <p:cNvPr id="143" name="Picture 142">
            <a:extLst>
              <a:ext uri="{FF2B5EF4-FFF2-40B4-BE49-F238E27FC236}">
                <a16:creationId xmlns:a16="http://schemas.microsoft.com/office/drawing/2014/main" id="{3308DCBA-394A-4FE8-9C64-D4F733DA7F48}"/>
              </a:ext>
            </a:extLst>
          </p:cNvPr>
          <p:cNvPicPr>
            <a:picLocks noChangeAspect="1"/>
          </p:cNvPicPr>
          <p:nvPr/>
        </p:nvPicPr>
        <p:blipFill rotWithShape="1">
          <a:blip r:embed="rId5"/>
          <a:srcRect l="20281" t="8512" r="21696" b="12863"/>
          <a:stretch/>
        </p:blipFill>
        <p:spPr>
          <a:xfrm>
            <a:off x="11359406" y="3517582"/>
            <a:ext cx="664174" cy="900000"/>
          </a:xfrm>
          <a:prstGeom prst="rect">
            <a:avLst/>
          </a:prstGeom>
          <a:effectLst/>
        </p:spPr>
      </p:pic>
      <p:sp>
        <p:nvSpPr>
          <p:cNvPr id="134" name="Rectangle 133">
            <a:extLst>
              <a:ext uri="{FF2B5EF4-FFF2-40B4-BE49-F238E27FC236}">
                <a16:creationId xmlns:a16="http://schemas.microsoft.com/office/drawing/2014/main" id="{9CA6CA8C-452A-463D-A2AC-A85C18F17BE4}"/>
              </a:ext>
            </a:extLst>
          </p:cNvPr>
          <p:cNvSpPr/>
          <p:nvPr/>
        </p:nvSpPr>
        <p:spPr>
          <a:xfrm>
            <a:off x="7427602" y="4884843"/>
            <a:ext cx="4059449" cy="830997"/>
          </a:xfrm>
          <a:prstGeom prst="rect">
            <a:avLst/>
          </a:prstGeom>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87129" eaLnBrk="0" hangingPunct="0">
              <a:spcBef>
                <a:spcPts val="1200"/>
              </a:spcBef>
              <a:defRPr/>
            </a:pPr>
            <a:r>
              <a:rPr kumimoji="0" lang="ja-JP" sz="1600" b="0" i="0" u="none" strike="noStrike" kern="1200" cap="none" normalizeH="0" baseline="0" dirty="0">
                <a:ln>
                  <a:noFill/>
                </a:ln>
                <a:solidFill>
                  <a:srgbClr val="000000"/>
                </a:solidFill>
                <a:effectLst/>
                <a:uLnTx/>
                <a:uFillTx/>
                <a:latin typeface="Arial" panose="020B0604020202020204"/>
                <a:ea typeface="MS PGothic" charset="0"/>
                <a:cs typeface="+mn-cs"/>
              </a:rPr>
              <a:t>腎不全</a:t>
            </a:r>
            <a:r>
              <a:rPr kumimoji="0" lang="ja-JP" sz="1600" b="0" i="0" u="none" strike="noStrike" kern="1200" cap="none" normalizeH="0" baseline="30000" dirty="0">
                <a:ln>
                  <a:noFill/>
                </a:ln>
                <a:solidFill>
                  <a:srgbClr val="000000"/>
                </a:solidFill>
                <a:effectLst/>
                <a:uLnTx/>
                <a:uFillTx/>
                <a:latin typeface="Arial" panose="020B0604020202020204"/>
                <a:ea typeface="MS PGothic" charset="0"/>
                <a:cs typeface="+mn-cs"/>
              </a:rPr>
              <a:t>#</a:t>
            </a:r>
            <a:r>
              <a:rPr kumimoji="0" lang="ja-JP" sz="1600" b="0" i="0" u="none" strike="noStrike" kern="1200" cap="none" normalizeH="0" baseline="0" dirty="0">
                <a:ln>
                  <a:noFill/>
                </a:ln>
                <a:solidFill>
                  <a:srgbClr val="000000"/>
                </a:solidFill>
                <a:effectLst/>
                <a:uLnTx/>
                <a:uFillTx/>
                <a:latin typeface="Arial" panose="020B0604020202020204"/>
                <a:ea typeface="MS PGothic" charset="0"/>
                <a:cs typeface="+mn-cs"/>
              </a:rPr>
              <a:t> </a:t>
            </a:r>
            <a:r>
              <a:rPr kumimoji="0" lang="ja-JP" altLang="en-US" sz="1600" b="0" i="0" u="none" strike="noStrike" kern="1200" cap="none" normalizeH="0" baseline="0" dirty="0">
                <a:ln>
                  <a:noFill/>
                </a:ln>
                <a:solidFill>
                  <a:srgbClr val="000000"/>
                </a:solidFill>
                <a:effectLst/>
                <a:uLnTx/>
                <a:uFillTx/>
                <a:latin typeface="Arial" panose="020B0604020202020204"/>
                <a:ea typeface="MS PGothic" charset="0"/>
                <a:cs typeface="+mn-cs"/>
              </a:rPr>
              <a:t>、</a:t>
            </a:r>
            <a:r>
              <a:rPr kumimoji="0" lang="en-US" altLang="ja-JP" sz="1600" b="0" i="0" u="none" strike="noStrike" kern="1200" cap="none" normalizeH="0" baseline="0" dirty="0">
                <a:ln>
                  <a:noFill/>
                </a:ln>
                <a:solidFill>
                  <a:srgbClr val="000000"/>
                </a:solidFill>
                <a:effectLst/>
                <a:uLnTx/>
                <a:uFillTx/>
                <a:latin typeface="Arial" panose="020B0604020202020204"/>
                <a:ea typeface="MS PGothic" charset="0"/>
                <a:cs typeface="+mn-cs"/>
              </a:rPr>
              <a:t>eGFR</a:t>
            </a:r>
            <a:r>
              <a:rPr kumimoji="0" lang="ja-JP" altLang="en-US" sz="1600" b="0" i="0" u="none" strike="noStrike" kern="1200" cap="none" normalizeH="0" baseline="0" dirty="0">
                <a:ln>
                  <a:noFill/>
                </a:ln>
                <a:solidFill>
                  <a:srgbClr val="000000"/>
                </a:solidFill>
                <a:effectLst/>
                <a:uLnTx/>
                <a:uFillTx/>
                <a:latin typeface="Arial" panose="020B0604020202020204"/>
                <a:ea typeface="MS PGothic" charset="0"/>
                <a:cs typeface="+mn-cs"/>
              </a:rPr>
              <a:t>の</a:t>
            </a:r>
            <a:r>
              <a:rPr kumimoji="0" lang="ja-JP" sz="1600" b="0" i="0" u="none" strike="noStrike" kern="1200" cap="none" normalizeH="0" baseline="0" dirty="0">
                <a:ln>
                  <a:noFill/>
                </a:ln>
                <a:solidFill>
                  <a:srgbClr val="000000"/>
                </a:solidFill>
                <a:effectLst/>
                <a:uLnTx/>
                <a:uFillTx/>
                <a:latin typeface="Arial" panose="020B0604020202020204"/>
                <a:ea typeface="MS PGothic" charset="0"/>
                <a:cs typeface="+mn-cs"/>
              </a:rPr>
              <a:t>ベースラインから</a:t>
            </a:r>
            <a:r>
              <a:rPr lang="ja-JP" sz="1600" dirty="0">
                <a:solidFill>
                  <a:srgbClr val="000000"/>
                </a:solidFill>
                <a:latin typeface="Arial" panose="020B0604020202020204"/>
                <a:ea typeface="MS PGothic" charset="0"/>
              </a:rPr>
              <a:t>57</a:t>
            </a:r>
            <a:r>
              <a:rPr kumimoji="0" lang="ja-JP" sz="1600" b="0" i="0" u="none" strike="noStrike" kern="1200" cap="none" normalizeH="0" baseline="0" dirty="0">
                <a:ln>
                  <a:noFill/>
                </a:ln>
                <a:solidFill>
                  <a:srgbClr val="000000"/>
                </a:solidFill>
                <a:effectLst/>
                <a:uLnTx/>
                <a:uFillTx/>
                <a:latin typeface="Arial" panose="020B0604020202020204"/>
                <a:ea typeface="MS PGothic" charset="0"/>
                <a:cs typeface="+mn-cs"/>
              </a:rPr>
              <a:t>%</a:t>
            </a:r>
            <a:r>
              <a:rPr kumimoji="0" lang="ja-JP" altLang="en-US" sz="1600" b="0" i="0" u="none" strike="noStrike" kern="1200" cap="none" normalizeH="0" baseline="0" dirty="0">
                <a:ln>
                  <a:noFill/>
                </a:ln>
                <a:solidFill>
                  <a:srgbClr val="000000"/>
                </a:solidFill>
                <a:effectLst/>
                <a:uLnTx/>
                <a:uFillTx/>
                <a:latin typeface="Arial" panose="020B0604020202020204"/>
                <a:ea typeface="MS PGothic" charset="0"/>
                <a:cs typeface="+mn-cs"/>
              </a:rPr>
              <a:t>　　</a:t>
            </a:r>
            <a:r>
              <a:rPr kumimoji="0" lang="ja-JP" sz="1600" b="0" i="0" u="none" strike="noStrike" kern="1200" cap="none" normalizeH="0" baseline="0" dirty="0">
                <a:ln>
                  <a:noFill/>
                </a:ln>
                <a:solidFill>
                  <a:srgbClr val="000000"/>
                </a:solidFill>
                <a:effectLst/>
                <a:uLnTx/>
                <a:uFillTx/>
                <a:latin typeface="Arial" panose="020B0604020202020204"/>
                <a:ea typeface="MS PGothic" charset="0"/>
                <a:cs typeface="+mn-cs"/>
              </a:rPr>
              <a:t>以上</a:t>
            </a:r>
            <a:r>
              <a:rPr lang="ja-JP" altLang="en-US" sz="1600" dirty="0">
                <a:solidFill>
                  <a:srgbClr val="000000"/>
                </a:solidFill>
                <a:latin typeface="Arial" panose="020B0604020202020204"/>
                <a:ea typeface="MS PGothic" charset="0"/>
              </a:rPr>
              <a:t>の</a:t>
            </a:r>
            <a:r>
              <a:rPr kumimoji="0" lang="ja-JP" sz="1600" b="0" i="0" u="none" strike="noStrike" kern="1200" cap="none" normalizeH="0" baseline="0" dirty="0">
                <a:ln>
                  <a:noFill/>
                </a:ln>
                <a:solidFill>
                  <a:srgbClr val="000000"/>
                </a:solidFill>
                <a:effectLst/>
                <a:uLnTx/>
                <a:uFillTx/>
                <a:latin typeface="Arial" panose="020B0604020202020204"/>
                <a:ea typeface="MS PGothic" charset="0"/>
                <a:cs typeface="+mn-cs"/>
              </a:rPr>
              <a:t>持続的低下、または</a:t>
            </a:r>
            <a:r>
              <a:rPr kumimoji="0" lang="ja-JP" altLang="en-US" sz="1600" b="0" i="0" u="none" strike="noStrike" kern="1200" cap="none" normalizeH="0" baseline="0" dirty="0">
                <a:ln>
                  <a:noFill/>
                </a:ln>
                <a:solidFill>
                  <a:srgbClr val="000000"/>
                </a:solidFill>
                <a:effectLst/>
                <a:uLnTx/>
                <a:uFillTx/>
                <a:latin typeface="Arial" panose="020B0604020202020204"/>
                <a:ea typeface="MS PGothic" charset="0"/>
                <a:cs typeface="+mn-cs"/>
              </a:rPr>
              <a:t>腎臓</a:t>
            </a:r>
            <a:r>
              <a:rPr kumimoji="0" lang="ja-JP" sz="1600" b="0" i="0" u="none" strike="noStrike" kern="1200" cap="none" normalizeH="0" baseline="0" dirty="0">
                <a:ln>
                  <a:noFill/>
                </a:ln>
                <a:solidFill>
                  <a:srgbClr val="000000"/>
                </a:solidFill>
                <a:effectLst/>
                <a:uLnTx/>
                <a:uFillTx/>
                <a:latin typeface="Arial" panose="020B0604020202020204"/>
                <a:ea typeface="MS PGothic" charset="0"/>
                <a:cs typeface="+mn-cs"/>
              </a:rPr>
              <a:t>死</a:t>
            </a:r>
            <a:r>
              <a:rPr lang="ja-JP" altLang="en-US" sz="1600" dirty="0">
                <a:solidFill>
                  <a:srgbClr val="000000"/>
                </a:solidFill>
                <a:ea typeface="MS PGothic" charset="0"/>
              </a:rPr>
              <a:t>の最初の発現までの期間 </a:t>
            </a:r>
            <a:endParaRPr kumimoji="0" lang="ja-JP" sz="1600" b="0" i="0" u="none" strike="noStrike" kern="1200" cap="none" normalizeH="0" baseline="0" dirty="0">
              <a:ln>
                <a:noFill/>
              </a:ln>
              <a:solidFill>
                <a:srgbClr val="000000"/>
              </a:solidFill>
              <a:effectLst/>
              <a:uLnTx/>
              <a:uFillTx/>
              <a:latin typeface="Arial" panose="020B0604020202020204"/>
              <a:ea typeface="MS PGothic" charset="0"/>
            </a:endParaRPr>
          </a:p>
        </p:txBody>
      </p:sp>
      <p:grpSp>
        <p:nvGrpSpPr>
          <p:cNvPr id="135" name="Group 134">
            <a:extLst>
              <a:ext uri="{FF2B5EF4-FFF2-40B4-BE49-F238E27FC236}">
                <a16:creationId xmlns:a16="http://schemas.microsoft.com/office/drawing/2014/main" id="{CF8D9EE8-B079-4A92-AA89-7A0B58C11147}"/>
              </a:ext>
            </a:extLst>
          </p:cNvPr>
          <p:cNvGrpSpPr/>
          <p:nvPr/>
        </p:nvGrpSpPr>
        <p:grpSpPr>
          <a:xfrm>
            <a:off x="7427601" y="4484113"/>
            <a:ext cx="3943867" cy="396045"/>
            <a:chOff x="919548" y="3475539"/>
            <a:chExt cx="3021933" cy="274539"/>
          </a:xfrm>
          <a:solidFill>
            <a:schemeClr val="bg2">
              <a:lumMod val="75000"/>
            </a:schemeClr>
          </a:solidFill>
        </p:grpSpPr>
        <p:sp>
          <p:nvSpPr>
            <p:cNvPr id="137" name="Arrow: Pentagon 136">
              <a:extLst>
                <a:ext uri="{FF2B5EF4-FFF2-40B4-BE49-F238E27FC236}">
                  <a16:creationId xmlns:a16="http://schemas.microsoft.com/office/drawing/2014/main" id="{1FED2EA9-70DD-43DB-BB3D-9F8C7D88978E}"/>
                </a:ext>
              </a:extLst>
            </p:cNvPr>
            <p:cNvSpPr/>
            <p:nvPr/>
          </p:nvSpPr>
          <p:spPr>
            <a:xfrm>
              <a:off x="3612690" y="3475539"/>
              <a:ext cx="328791" cy="274512"/>
            </a:xfrm>
            <a:prstGeom prst="homePlate">
              <a:avLst/>
            </a:prstGeom>
            <a:solidFill>
              <a:schemeClr val="accent3">
                <a:lumMod val="75000"/>
                <a:lumOff val="25000"/>
              </a:schemeClr>
            </a:solid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36" name="Rectangle: Rounded Corners 135">
              <a:extLst>
                <a:ext uri="{FF2B5EF4-FFF2-40B4-BE49-F238E27FC236}">
                  <a16:creationId xmlns:a16="http://schemas.microsoft.com/office/drawing/2014/main" id="{95F7273E-8EBF-4D00-A976-B7D472B5732F}"/>
                </a:ext>
              </a:extLst>
            </p:cNvPr>
            <p:cNvSpPr/>
            <p:nvPr/>
          </p:nvSpPr>
          <p:spPr>
            <a:xfrm>
              <a:off x="919548" y="3475566"/>
              <a:ext cx="2833734" cy="274512"/>
            </a:xfrm>
            <a:prstGeom prst="roundRect">
              <a:avLst>
                <a:gd name="adj" fmla="val 50000"/>
              </a:avLst>
            </a:prstGeom>
            <a:solidFill>
              <a:schemeClr val="accent3">
                <a:lumMod val="75000"/>
                <a:lumOff val="25000"/>
              </a:schemeClr>
            </a:solidFill>
            <a:ln w="19050">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87129" rtl="0" eaLnBrk="0" fontAlgn="base" latinLnBrk="0" hangingPunct="0">
                <a:lnSpc>
                  <a:spcPct val="100000"/>
                </a:lnSpc>
                <a:spcBef>
                  <a:spcPts val="1200"/>
                </a:spcBef>
                <a:spcAft>
                  <a:spcPct val="0"/>
                </a:spcAft>
                <a:buClrTx/>
                <a:buSzTx/>
                <a:buFontTx/>
                <a:buNone/>
                <a:tabLst/>
                <a:defRPr/>
              </a:pPr>
              <a:r>
                <a:rPr lang="en-US" altLang="ja-JP" dirty="0">
                  <a:solidFill>
                    <a:schemeClr val="bg1"/>
                  </a:solidFill>
                  <a:latin typeface="Arial" panose="020B0604020202020204"/>
                  <a:ea typeface="MS PGothic" charset="0"/>
                </a:rPr>
                <a:t>eGFR </a:t>
              </a:r>
              <a:r>
                <a:rPr lang="ja-JP" dirty="0">
                  <a:solidFill>
                    <a:schemeClr val="bg1"/>
                  </a:solidFill>
                  <a:latin typeface="Arial" panose="020B0604020202020204"/>
                  <a:ea typeface="MS PGothic" charset="0"/>
                </a:rPr>
                <a:t>57</a:t>
              </a:r>
              <a:r>
                <a:rPr kumimoji="0" lang="ja-JP" i="0" u="none" strike="noStrike" kern="1200" cap="none" normalizeH="0" baseline="0" dirty="0">
                  <a:ln>
                    <a:noFill/>
                  </a:ln>
                  <a:solidFill>
                    <a:schemeClr val="bg1"/>
                  </a:solidFill>
                  <a:effectLst/>
                  <a:uLnTx/>
                  <a:uFillTx/>
                  <a:latin typeface="Arial" panose="020B0604020202020204"/>
                  <a:ea typeface="MS PGothic" charset="0"/>
                  <a:cs typeface="+mn-cs"/>
                </a:rPr>
                <a:t>%以上</a:t>
              </a:r>
              <a:r>
                <a:rPr lang="en-US" altLang="ja-JP" dirty="0">
                  <a:solidFill>
                    <a:schemeClr val="bg1"/>
                  </a:solidFill>
                  <a:latin typeface="Arial" panose="020B0604020202020204"/>
                  <a:ea typeface="MS PGothic" charset="0"/>
                </a:rPr>
                <a:t> </a:t>
              </a:r>
              <a:r>
                <a:rPr kumimoji="0" lang="ja-JP" i="0" u="none" strike="noStrike" kern="1200" cap="none" normalizeH="0" baseline="0" dirty="0">
                  <a:ln>
                    <a:noFill/>
                  </a:ln>
                  <a:solidFill>
                    <a:schemeClr val="bg1"/>
                  </a:solidFill>
                  <a:effectLst/>
                  <a:uLnTx/>
                  <a:uFillTx/>
                  <a:latin typeface="Arial" panose="020B0604020202020204"/>
                  <a:ea typeface="MS PGothic" charset="0"/>
                  <a:cs typeface="+mn-cs"/>
                </a:rPr>
                <a:t>腎複合</a:t>
              </a:r>
              <a:r>
                <a:rPr kumimoji="0" lang="ja-JP" altLang="en-US" i="0" u="none" strike="noStrike" kern="1200" cap="none" normalizeH="0" baseline="0" dirty="0">
                  <a:ln>
                    <a:noFill/>
                  </a:ln>
                  <a:solidFill>
                    <a:schemeClr val="bg1"/>
                  </a:solidFill>
                  <a:effectLst/>
                  <a:uLnTx/>
                  <a:uFillTx/>
                  <a:latin typeface="Arial" panose="020B0604020202020204"/>
                  <a:ea typeface="MS PGothic" charset="0"/>
                  <a:cs typeface="+mn-cs"/>
                </a:rPr>
                <a:t>評価項目</a:t>
              </a:r>
              <a:r>
                <a:rPr kumimoji="0" lang="ja-JP" i="0" u="none" strike="noStrike" kern="1200" cap="none" normalizeH="0" baseline="0" dirty="0">
                  <a:ln>
                    <a:noFill/>
                  </a:ln>
                  <a:solidFill>
                    <a:schemeClr val="bg1"/>
                  </a:solidFill>
                  <a:effectLst/>
                  <a:uLnTx/>
                  <a:uFillTx/>
                  <a:latin typeface="Arial" panose="020B0604020202020204"/>
                  <a:ea typeface="MS PGothic" charset="0"/>
                  <a:cs typeface="+mn-cs"/>
                </a:rPr>
                <a:t> </a:t>
              </a:r>
            </a:p>
          </p:txBody>
        </p:sp>
      </p:grpSp>
      <p:pic>
        <p:nvPicPr>
          <p:cNvPr id="144" name="Picture 143">
            <a:extLst>
              <a:ext uri="{FF2B5EF4-FFF2-40B4-BE49-F238E27FC236}">
                <a16:creationId xmlns:a16="http://schemas.microsoft.com/office/drawing/2014/main" id="{D22D979E-AF9B-465C-9D32-0F7DE8751ACE}"/>
              </a:ext>
            </a:extLst>
          </p:cNvPr>
          <p:cNvPicPr>
            <a:picLocks noChangeAspect="1"/>
          </p:cNvPicPr>
          <p:nvPr/>
        </p:nvPicPr>
        <p:blipFill rotWithShape="1">
          <a:blip r:embed="rId6"/>
          <a:srcRect l="25439" r="19373" b="1834"/>
          <a:stretch/>
        </p:blipFill>
        <p:spPr>
          <a:xfrm>
            <a:off x="11472869" y="4839382"/>
            <a:ext cx="506686" cy="901272"/>
          </a:xfrm>
          <a:prstGeom prst="rect">
            <a:avLst/>
          </a:prstGeom>
          <a:effectLst/>
        </p:spPr>
      </p:pic>
      <p:grpSp>
        <p:nvGrpSpPr>
          <p:cNvPr id="11" name="Group 10">
            <a:extLst>
              <a:ext uri="{FF2B5EF4-FFF2-40B4-BE49-F238E27FC236}">
                <a16:creationId xmlns:a16="http://schemas.microsoft.com/office/drawing/2014/main" id="{88F882F6-F158-4127-B584-FF80BF855749}"/>
              </a:ext>
            </a:extLst>
          </p:cNvPr>
          <p:cNvGrpSpPr/>
          <p:nvPr/>
        </p:nvGrpSpPr>
        <p:grpSpPr>
          <a:xfrm>
            <a:off x="296978" y="3273125"/>
            <a:ext cx="2207770" cy="365760"/>
            <a:chOff x="296978" y="3273125"/>
            <a:chExt cx="2207770" cy="365760"/>
          </a:xfrm>
        </p:grpSpPr>
        <p:grpSp>
          <p:nvGrpSpPr>
            <p:cNvPr id="76" name="Group 75">
              <a:extLst>
                <a:ext uri="{FF2B5EF4-FFF2-40B4-BE49-F238E27FC236}">
                  <a16:creationId xmlns:a16="http://schemas.microsoft.com/office/drawing/2014/main" id="{FCA59C9F-1165-4253-86D0-899F52BE22BE}"/>
                </a:ext>
              </a:extLst>
            </p:cNvPr>
            <p:cNvGrpSpPr/>
            <p:nvPr/>
          </p:nvGrpSpPr>
          <p:grpSpPr>
            <a:xfrm>
              <a:off x="296978" y="3273125"/>
              <a:ext cx="366600" cy="365760"/>
              <a:chOff x="2489610" y="3654333"/>
              <a:chExt cx="366600" cy="365760"/>
            </a:xfrm>
          </p:grpSpPr>
          <p:sp>
            <p:nvSpPr>
              <p:cNvPr id="77" name="Oval 76">
                <a:extLst>
                  <a:ext uri="{FF2B5EF4-FFF2-40B4-BE49-F238E27FC236}">
                    <a16:creationId xmlns:a16="http://schemas.microsoft.com/office/drawing/2014/main" id="{E3C550DB-E1E5-4CAE-A471-4BA0BA0696C2}"/>
                  </a:ext>
                </a:extLst>
              </p:cNvPr>
              <p:cNvSpPr/>
              <p:nvPr/>
            </p:nvSpPr>
            <p:spPr>
              <a:xfrm>
                <a:off x="2512523" y="3677193"/>
                <a:ext cx="320775" cy="3200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b="0" i="0" u="none" strike="noStrike" kern="1200" cap="none" spc="0" normalizeH="0" baseline="0" dirty="0">
                  <a:ln>
                    <a:noFill/>
                  </a:ln>
                  <a:solidFill>
                    <a:srgbClr val="335B09"/>
                  </a:solidFill>
                  <a:effectLst/>
                  <a:uLnTx/>
                  <a:uFillTx/>
                  <a:latin typeface="Arial" panose="020B0604020202020204"/>
                  <a:ea typeface="+mn-ea"/>
                  <a:cs typeface="+mn-cs"/>
                </a:endParaRPr>
              </a:p>
            </p:txBody>
          </p:sp>
          <p:pic>
            <p:nvPicPr>
              <p:cNvPr id="78" name="Graphic 76">
                <a:extLst>
                  <a:ext uri="{FF2B5EF4-FFF2-40B4-BE49-F238E27FC236}">
                    <a16:creationId xmlns:a16="http://schemas.microsoft.com/office/drawing/2014/main" id="{8B67BE89-8929-4506-A510-4B50261CF0F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89610" y="3654333"/>
                <a:ext cx="366600" cy="365760"/>
              </a:xfrm>
              <a:prstGeom prst="rect">
                <a:avLst/>
              </a:prstGeom>
            </p:spPr>
          </p:pic>
        </p:grpSp>
        <p:sp>
          <p:nvSpPr>
            <p:cNvPr id="79" name="TextBox 23">
              <a:extLst>
                <a:ext uri="{FF2B5EF4-FFF2-40B4-BE49-F238E27FC236}">
                  <a16:creationId xmlns:a16="http://schemas.microsoft.com/office/drawing/2014/main" id="{D0917075-707C-4ECA-976B-CF5741D3FB7C}"/>
                </a:ext>
              </a:extLst>
            </p:cNvPr>
            <p:cNvSpPr txBox="1"/>
            <p:nvPr/>
          </p:nvSpPr>
          <p:spPr>
            <a:xfrm>
              <a:off x="659597" y="3308753"/>
              <a:ext cx="1845151"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defTabSz="609585" rtl="0" eaLnBrk="0" fontAlgn="base" latinLnBrk="0" hangingPunct="0">
                <a:lnSpc>
                  <a:spcPct val="100000"/>
                </a:lnSpc>
                <a:spcBef>
                  <a:spcPts val="600"/>
                </a:spcBef>
                <a:spcAft>
                  <a:spcPct val="0"/>
                </a:spcAft>
                <a:buClrTx/>
                <a:buSzTx/>
                <a:buFontTx/>
                <a:buNone/>
                <a:tabLst/>
                <a:defRPr/>
              </a:pPr>
              <a:r>
                <a:rPr kumimoji="0" lang="en-US" altLang="ja-JP" b="1" i="0" u="none" strike="noStrike" kern="1200" cap="none" normalizeH="0" baseline="0" dirty="0">
                  <a:ln>
                    <a:noFill/>
                  </a:ln>
                  <a:solidFill>
                    <a:srgbClr val="335B09"/>
                  </a:solidFill>
                  <a:effectLst/>
                  <a:uLnTx/>
                  <a:uFillTx/>
                  <a:latin typeface="Arial" panose="020B0604020202020204"/>
                  <a:ea typeface="MS PGothic" charset="0"/>
                </a:rPr>
                <a:t>2</a:t>
              </a:r>
              <a:r>
                <a:rPr kumimoji="0" lang="ja-JP" altLang="en-US" b="1" i="0" u="none" strike="noStrike" kern="1200" cap="none" normalizeH="0" baseline="0" dirty="0">
                  <a:ln>
                    <a:noFill/>
                  </a:ln>
                  <a:solidFill>
                    <a:srgbClr val="335B09"/>
                  </a:solidFill>
                  <a:effectLst/>
                  <a:uLnTx/>
                  <a:uFillTx/>
                  <a:latin typeface="Arial" panose="020B0604020202020204"/>
                  <a:ea typeface="MS PGothic" charset="0"/>
                </a:rPr>
                <a:t>型糖尿病</a:t>
              </a:r>
              <a:r>
                <a:rPr kumimoji="0" lang="ja-JP" b="1" i="0" u="none" strike="noStrike" kern="1200" cap="none" normalizeH="0" baseline="0" dirty="0">
                  <a:ln>
                    <a:noFill/>
                  </a:ln>
                  <a:solidFill>
                    <a:srgbClr val="335B09"/>
                  </a:solidFill>
                  <a:effectLst/>
                  <a:uLnTx/>
                  <a:uFillTx/>
                  <a:latin typeface="Arial" panose="020B0604020202020204"/>
                  <a:ea typeface="MS PGothic" charset="0"/>
                </a:rPr>
                <a:t> </a:t>
              </a:r>
            </a:p>
          </p:txBody>
        </p:sp>
      </p:grpSp>
      <p:grpSp>
        <p:nvGrpSpPr>
          <p:cNvPr id="10" name="Group 9">
            <a:extLst>
              <a:ext uri="{FF2B5EF4-FFF2-40B4-BE49-F238E27FC236}">
                <a16:creationId xmlns:a16="http://schemas.microsoft.com/office/drawing/2014/main" id="{9743DF90-57DF-4D3C-9A09-88A9333475E0}"/>
              </a:ext>
            </a:extLst>
          </p:cNvPr>
          <p:cNvGrpSpPr/>
          <p:nvPr/>
        </p:nvGrpSpPr>
        <p:grpSpPr>
          <a:xfrm>
            <a:off x="296978" y="3745664"/>
            <a:ext cx="2350747" cy="374376"/>
            <a:chOff x="296978" y="3727688"/>
            <a:chExt cx="2350747" cy="374376"/>
          </a:xfrm>
        </p:grpSpPr>
        <p:sp>
          <p:nvSpPr>
            <p:cNvPr id="83" name="TextBox 28">
              <a:extLst>
                <a:ext uri="{FF2B5EF4-FFF2-40B4-BE49-F238E27FC236}">
                  <a16:creationId xmlns:a16="http://schemas.microsoft.com/office/drawing/2014/main" id="{2EA18EB7-9315-460C-BAFC-F2A0B32C579F}"/>
                </a:ext>
              </a:extLst>
            </p:cNvPr>
            <p:cNvSpPr txBox="1"/>
            <p:nvPr/>
          </p:nvSpPr>
          <p:spPr>
            <a:xfrm>
              <a:off x="659597" y="3778064"/>
              <a:ext cx="1988128"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rtl="0">
                <a:spcBef>
                  <a:spcPts val="600"/>
                </a:spcBef>
                <a:defRPr/>
              </a:pPr>
              <a:r>
                <a:rPr kumimoji="0" lang="ja-JP" b="1" i="0" u="none" strike="noStrike" kern="1200" cap="none" normalizeH="0" baseline="0" dirty="0">
                  <a:ln>
                    <a:noFill/>
                  </a:ln>
                  <a:solidFill>
                    <a:srgbClr val="335B09"/>
                  </a:solidFill>
                  <a:effectLst/>
                  <a:uLnTx/>
                  <a:uFillTx/>
                  <a:latin typeface="Arial" panose="020B0604020202020204"/>
                  <a:ea typeface="MS PGothic" charset="0"/>
                </a:rPr>
                <a:t>CKD</a:t>
              </a:r>
              <a:r>
                <a:rPr kumimoji="0" lang="ja-JP" b="1" i="0" u="none" strike="noStrike" kern="1200" cap="none" normalizeH="0" baseline="0" dirty="0">
                  <a:ln>
                    <a:noFill/>
                  </a:ln>
                  <a:solidFill>
                    <a:srgbClr val="66B512">
                      <a:lumMod val="50000"/>
                    </a:srgbClr>
                  </a:solidFill>
                  <a:effectLst/>
                  <a:uLnTx/>
                  <a:uFillTx/>
                  <a:latin typeface="Arial" panose="020B0604020202020204"/>
                  <a:ea typeface="MS PGothic" charset="0"/>
                </a:rPr>
                <a:t> </a:t>
              </a:r>
            </a:p>
          </p:txBody>
        </p:sp>
        <p:grpSp>
          <p:nvGrpSpPr>
            <p:cNvPr id="86" name="Group 85">
              <a:extLst>
                <a:ext uri="{FF2B5EF4-FFF2-40B4-BE49-F238E27FC236}">
                  <a16:creationId xmlns:a16="http://schemas.microsoft.com/office/drawing/2014/main" id="{6A6C769D-1B9B-4118-A56F-2107D56F6300}"/>
                </a:ext>
              </a:extLst>
            </p:cNvPr>
            <p:cNvGrpSpPr/>
            <p:nvPr/>
          </p:nvGrpSpPr>
          <p:grpSpPr>
            <a:xfrm>
              <a:off x="296978" y="3727688"/>
              <a:ext cx="366600" cy="365760"/>
              <a:chOff x="2489610" y="3654333"/>
              <a:chExt cx="366600" cy="365760"/>
            </a:xfrm>
          </p:grpSpPr>
          <p:sp>
            <p:nvSpPr>
              <p:cNvPr id="87" name="Oval 86">
                <a:extLst>
                  <a:ext uri="{FF2B5EF4-FFF2-40B4-BE49-F238E27FC236}">
                    <a16:creationId xmlns:a16="http://schemas.microsoft.com/office/drawing/2014/main" id="{5B6114DA-C1B5-4635-BCF1-060FCE9AA75A}"/>
                  </a:ext>
                </a:extLst>
              </p:cNvPr>
              <p:cNvSpPr/>
              <p:nvPr/>
            </p:nvSpPr>
            <p:spPr>
              <a:xfrm>
                <a:off x="2512523" y="3677193"/>
                <a:ext cx="320775" cy="3200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b="0" i="0" u="none" strike="noStrike" kern="1200" cap="none" spc="0" normalizeH="0" baseline="0" dirty="0">
                  <a:ln>
                    <a:noFill/>
                  </a:ln>
                  <a:solidFill>
                    <a:srgbClr val="FFFFFF"/>
                  </a:solidFill>
                  <a:effectLst/>
                  <a:uLnTx/>
                  <a:uFillTx/>
                  <a:latin typeface="Arial" panose="020B0604020202020204"/>
                  <a:ea typeface="+mn-ea"/>
                  <a:cs typeface="+mn-cs"/>
                </a:endParaRPr>
              </a:p>
            </p:txBody>
          </p:sp>
          <p:pic>
            <p:nvPicPr>
              <p:cNvPr id="89" name="Graphic 76">
                <a:extLst>
                  <a:ext uri="{FF2B5EF4-FFF2-40B4-BE49-F238E27FC236}">
                    <a16:creationId xmlns:a16="http://schemas.microsoft.com/office/drawing/2014/main" id="{085B43CD-2DE1-4B2A-9A52-9BBF58165CD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89610" y="3654333"/>
                <a:ext cx="366600" cy="365760"/>
              </a:xfrm>
              <a:prstGeom prst="rect">
                <a:avLst/>
              </a:prstGeom>
            </p:spPr>
          </p:pic>
        </p:grpSp>
      </p:grpSp>
      <p:grpSp>
        <p:nvGrpSpPr>
          <p:cNvPr id="9" name="Group 8">
            <a:extLst>
              <a:ext uri="{FF2B5EF4-FFF2-40B4-BE49-F238E27FC236}">
                <a16:creationId xmlns:a16="http://schemas.microsoft.com/office/drawing/2014/main" id="{98E6F15B-5301-47D6-8BC3-9539C56C279B}"/>
              </a:ext>
            </a:extLst>
          </p:cNvPr>
          <p:cNvGrpSpPr/>
          <p:nvPr/>
        </p:nvGrpSpPr>
        <p:grpSpPr>
          <a:xfrm>
            <a:off x="296978" y="4218203"/>
            <a:ext cx="2854199" cy="365760"/>
            <a:chOff x="296978" y="4184115"/>
            <a:chExt cx="2854199" cy="365760"/>
          </a:xfrm>
        </p:grpSpPr>
        <p:sp>
          <p:nvSpPr>
            <p:cNvPr id="80" name="TextBox 25">
              <a:extLst>
                <a:ext uri="{FF2B5EF4-FFF2-40B4-BE49-F238E27FC236}">
                  <a16:creationId xmlns:a16="http://schemas.microsoft.com/office/drawing/2014/main" id="{1A9837C7-4FCD-4C63-9835-3F1C0B3E28D7}"/>
                </a:ext>
              </a:extLst>
            </p:cNvPr>
            <p:cNvSpPr txBox="1"/>
            <p:nvPr/>
          </p:nvSpPr>
          <p:spPr>
            <a:xfrm>
              <a:off x="659597" y="4235017"/>
              <a:ext cx="2491580" cy="279229"/>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defTabSz="609585" rtl="0" eaLnBrk="0" fontAlgn="base" latinLnBrk="0" hangingPunct="0">
                <a:lnSpc>
                  <a:spcPct val="100000"/>
                </a:lnSpc>
                <a:spcBef>
                  <a:spcPts val="600"/>
                </a:spcBef>
                <a:spcAft>
                  <a:spcPct val="0"/>
                </a:spcAft>
                <a:buClrTx/>
                <a:buSzTx/>
                <a:buFontTx/>
                <a:buNone/>
                <a:tabLst/>
                <a:defRPr/>
              </a:pPr>
              <a:r>
                <a:rPr lang="en-US" altLang="ja-JP" dirty="0">
                  <a:solidFill>
                    <a:srgbClr val="335B09"/>
                  </a:solidFill>
                  <a:latin typeface="Arial" panose="020B0604020202020204"/>
                </a:rPr>
                <a:t>RAS</a:t>
              </a:r>
              <a:r>
                <a:rPr kumimoji="0" lang="ja-JP" b="0" i="0" u="none" strike="noStrike" kern="1200" cap="none" normalizeH="0" baseline="0" dirty="0">
                  <a:ln>
                    <a:noFill/>
                  </a:ln>
                  <a:solidFill>
                    <a:srgbClr val="335B09"/>
                  </a:solidFill>
                  <a:effectLst/>
                  <a:uLnTx/>
                  <a:uFillTx/>
                  <a:latin typeface="Arial" panose="020B0604020202020204"/>
                  <a:ea typeface="MS PGothic" charset="0"/>
                </a:rPr>
                <a:t>阻害薬</a:t>
              </a:r>
              <a:r>
                <a:rPr lang="ja-JP" dirty="0">
                  <a:solidFill>
                    <a:srgbClr val="335B09"/>
                  </a:solidFill>
                  <a:latin typeface="Arial" panose="020B0604020202020204"/>
                </a:rPr>
                <a:t>単剤</a:t>
              </a:r>
              <a:r>
                <a:rPr lang="ja-JP" altLang="en-US" dirty="0">
                  <a:solidFill>
                    <a:srgbClr val="335B09"/>
                  </a:solidFill>
                  <a:latin typeface="Arial" panose="020B0604020202020204"/>
                </a:rPr>
                <a:t>投与</a:t>
              </a:r>
              <a:endParaRPr lang="ja-JP" dirty="0">
                <a:solidFill>
                  <a:srgbClr val="335B09"/>
                </a:solidFill>
                <a:latin typeface="Arial" panose="020B0604020202020204"/>
              </a:endParaRPr>
            </a:p>
          </p:txBody>
        </p:sp>
        <p:grpSp>
          <p:nvGrpSpPr>
            <p:cNvPr id="90" name="Group 89">
              <a:extLst>
                <a:ext uri="{FF2B5EF4-FFF2-40B4-BE49-F238E27FC236}">
                  <a16:creationId xmlns:a16="http://schemas.microsoft.com/office/drawing/2014/main" id="{DD891058-AE0D-41C7-B9C9-8332C40BCFEE}"/>
                </a:ext>
              </a:extLst>
            </p:cNvPr>
            <p:cNvGrpSpPr/>
            <p:nvPr/>
          </p:nvGrpSpPr>
          <p:grpSpPr>
            <a:xfrm>
              <a:off x="296978" y="4184115"/>
              <a:ext cx="366600" cy="365760"/>
              <a:chOff x="2489610" y="3654333"/>
              <a:chExt cx="366600" cy="365760"/>
            </a:xfrm>
          </p:grpSpPr>
          <p:sp>
            <p:nvSpPr>
              <p:cNvPr id="94" name="Oval 93">
                <a:extLst>
                  <a:ext uri="{FF2B5EF4-FFF2-40B4-BE49-F238E27FC236}">
                    <a16:creationId xmlns:a16="http://schemas.microsoft.com/office/drawing/2014/main" id="{F82E0CD9-36D0-446C-B471-8779640685C8}"/>
                  </a:ext>
                </a:extLst>
              </p:cNvPr>
              <p:cNvSpPr/>
              <p:nvPr/>
            </p:nvSpPr>
            <p:spPr>
              <a:xfrm>
                <a:off x="2512523" y="3677193"/>
                <a:ext cx="320775" cy="3200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b="0" i="0" u="none" strike="noStrike" kern="1200" cap="none" spc="0" normalizeH="0" baseline="0" dirty="0">
                  <a:ln>
                    <a:noFill/>
                  </a:ln>
                  <a:solidFill>
                    <a:srgbClr val="FFFFFF"/>
                  </a:solidFill>
                  <a:effectLst/>
                  <a:uLnTx/>
                  <a:uFillTx/>
                  <a:latin typeface="Arial" panose="020B0604020202020204"/>
                  <a:ea typeface="+mn-ea"/>
                  <a:cs typeface="+mn-cs"/>
                </a:endParaRPr>
              </a:p>
            </p:txBody>
          </p:sp>
          <p:pic>
            <p:nvPicPr>
              <p:cNvPr id="106" name="Graphic 76">
                <a:extLst>
                  <a:ext uri="{FF2B5EF4-FFF2-40B4-BE49-F238E27FC236}">
                    <a16:creationId xmlns:a16="http://schemas.microsoft.com/office/drawing/2014/main" id="{2806B9A8-4A52-4F6F-9F96-7B012B68F67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89610" y="3654333"/>
                <a:ext cx="366600" cy="365760"/>
              </a:xfrm>
              <a:prstGeom prst="rect">
                <a:avLst/>
              </a:prstGeom>
            </p:spPr>
          </p:pic>
        </p:grpSp>
      </p:grpSp>
      <p:grpSp>
        <p:nvGrpSpPr>
          <p:cNvPr id="7" name="Group 6">
            <a:extLst>
              <a:ext uri="{FF2B5EF4-FFF2-40B4-BE49-F238E27FC236}">
                <a16:creationId xmlns:a16="http://schemas.microsoft.com/office/drawing/2014/main" id="{6ED456AE-15A2-48FF-BBB3-A1BA883DE4E3}"/>
              </a:ext>
            </a:extLst>
          </p:cNvPr>
          <p:cNvGrpSpPr/>
          <p:nvPr/>
        </p:nvGrpSpPr>
        <p:grpSpPr>
          <a:xfrm>
            <a:off x="296978" y="4690742"/>
            <a:ext cx="3107851" cy="365760"/>
            <a:chOff x="296978" y="4642043"/>
            <a:chExt cx="3107851" cy="365760"/>
          </a:xfrm>
        </p:grpSpPr>
        <p:sp>
          <p:nvSpPr>
            <p:cNvPr id="81" name="TextBox 26">
              <a:extLst>
                <a:ext uri="{FF2B5EF4-FFF2-40B4-BE49-F238E27FC236}">
                  <a16:creationId xmlns:a16="http://schemas.microsoft.com/office/drawing/2014/main" id="{75D07107-94F2-4BD6-A6D2-FC5C673B6F46}"/>
                </a:ext>
              </a:extLst>
            </p:cNvPr>
            <p:cNvSpPr txBox="1"/>
            <p:nvPr/>
          </p:nvSpPr>
          <p:spPr>
            <a:xfrm>
              <a:off x="659596" y="4662923"/>
              <a:ext cx="2745233"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lvl="0" rtl="0">
                <a:spcBef>
                  <a:spcPts val="600"/>
                </a:spcBef>
                <a:defRPr/>
              </a:pPr>
              <a:r>
                <a:rPr kumimoji="0" lang="ja-JP" b="0" i="0" u="none" strike="noStrike" kern="1200" cap="none" normalizeH="0" baseline="0" dirty="0">
                  <a:ln>
                    <a:noFill/>
                  </a:ln>
                  <a:solidFill>
                    <a:srgbClr val="66B512">
                      <a:lumMod val="50000"/>
                    </a:srgbClr>
                  </a:solidFill>
                  <a:effectLst/>
                  <a:uLnTx/>
                  <a:uFillTx/>
                  <a:latin typeface="Arial" panose="020B0604020202020204"/>
                  <a:ea typeface="MS PGothic" charset="0"/>
                </a:rPr>
                <a:t>血清 [K</a:t>
              </a:r>
              <a:r>
                <a:rPr kumimoji="0" lang="ja-JP" b="0" i="0" u="none" strike="noStrike" kern="1200" cap="none" normalizeH="0" baseline="30000" dirty="0">
                  <a:ln>
                    <a:noFill/>
                  </a:ln>
                  <a:solidFill>
                    <a:srgbClr val="66B512">
                      <a:lumMod val="50000"/>
                    </a:srgbClr>
                  </a:solidFill>
                  <a:effectLst/>
                  <a:uLnTx/>
                  <a:uFillTx/>
                  <a:latin typeface="Arial" panose="020B0604020202020204"/>
                  <a:ea typeface="MS PGothic" charset="0"/>
                </a:rPr>
                <a:t>+</a:t>
              </a:r>
              <a:r>
                <a:rPr kumimoji="0" lang="ja-JP" b="0" i="0" u="none" strike="noStrike" kern="1200" cap="none" normalizeH="0" baseline="0" dirty="0">
                  <a:ln>
                    <a:noFill/>
                  </a:ln>
                  <a:solidFill>
                    <a:srgbClr val="66B512">
                      <a:lumMod val="50000"/>
                    </a:srgbClr>
                  </a:solidFill>
                  <a:effectLst/>
                  <a:uLnTx/>
                  <a:uFillTx/>
                  <a:latin typeface="Arial" panose="020B0604020202020204"/>
                  <a:ea typeface="MS PGothic" charset="0"/>
                </a:rPr>
                <a:t>] </a:t>
              </a:r>
              <a:r>
                <a:rPr kumimoji="0" lang="ja-JP" b="0" i="0" u="none" strike="noStrike" kern="1200" cap="none" normalizeH="0" baseline="0" dirty="0">
                  <a:ln>
                    <a:noFill/>
                  </a:ln>
                  <a:solidFill>
                    <a:srgbClr val="66B512">
                      <a:lumMod val="50000"/>
                    </a:srgbClr>
                  </a:solidFill>
                  <a:effectLst/>
                  <a:uLnTx/>
                  <a:uFillTx/>
                  <a:latin typeface="Arial" panose="020B0604020202020204"/>
                  <a:ea typeface="MS PGothic" charset="0"/>
                  <a:cs typeface="Arial" panose="020B0604020202020204" pitchFamily="34" charset="0"/>
                </a:rPr>
                <a:t>4.8 mmol以下</a:t>
              </a:r>
            </a:p>
          </p:txBody>
        </p:sp>
        <p:grpSp>
          <p:nvGrpSpPr>
            <p:cNvPr id="108" name="Group 107">
              <a:extLst>
                <a:ext uri="{FF2B5EF4-FFF2-40B4-BE49-F238E27FC236}">
                  <a16:creationId xmlns:a16="http://schemas.microsoft.com/office/drawing/2014/main" id="{B7D78495-26B3-405F-95D3-DD0C5EF59EB2}"/>
                </a:ext>
              </a:extLst>
            </p:cNvPr>
            <p:cNvGrpSpPr/>
            <p:nvPr/>
          </p:nvGrpSpPr>
          <p:grpSpPr>
            <a:xfrm>
              <a:off x="296978" y="4642043"/>
              <a:ext cx="366600" cy="365760"/>
              <a:chOff x="2489610" y="3654333"/>
              <a:chExt cx="366600" cy="365760"/>
            </a:xfrm>
          </p:grpSpPr>
          <p:sp>
            <p:nvSpPr>
              <p:cNvPr id="110" name="Oval 109">
                <a:extLst>
                  <a:ext uri="{FF2B5EF4-FFF2-40B4-BE49-F238E27FC236}">
                    <a16:creationId xmlns:a16="http://schemas.microsoft.com/office/drawing/2014/main" id="{E72C005D-4835-4FA0-A0A0-17CCE5916D95}"/>
                  </a:ext>
                </a:extLst>
              </p:cNvPr>
              <p:cNvSpPr/>
              <p:nvPr/>
            </p:nvSpPr>
            <p:spPr>
              <a:xfrm>
                <a:off x="2512523" y="3677193"/>
                <a:ext cx="320775" cy="3200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b="0" i="0" u="none" strike="noStrike" kern="1200" cap="none" spc="0" normalizeH="0" baseline="0" dirty="0">
                  <a:ln>
                    <a:noFill/>
                  </a:ln>
                  <a:solidFill>
                    <a:srgbClr val="FFFFFF"/>
                  </a:solidFill>
                  <a:effectLst/>
                  <a:uLnTx/>
                  <a:uFillTx/>
                  <a:latin typeface="Arial" panose="020B0604020202020204"/>
                  <a:ea typeface="+mn-ea"/>
                  <a:cs typeface="+mn-cs"/>
                </a:endParaRPr>
              </a:p>
            </p:txBody>
          </p:sp>
          <p:pic>
            <p:nvPicPr>
              <p:cNvPr id="121" name="Graphic 76">
                <a:extLst>
                  <a:ext uri="{FF2B5EF4-FFF2-40B4-BE49-F238E27FC236}">
                    <a16:creationId xmlns:a16="http://schemas.microsoft.com/office/drawing/2014/main" id="{AC6B6ED6-D3B7-4B9A-A8D5-41A642FD605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89610" y="3654333"/>
                <a:ext cx="366600" cy="365760"/>
              </a:xfrm>
              <a:prstGeom prst="rect">
                <a:avLst/>
              </a:prstGeom>
            </p:spPr>
          </p:pic>
        </p:grpSp>
      </p:grpSp>
      <p:grpSp>
        <p:nvGrpSpPr>
          <p:cNvPr id="6" name="Group 5">
            <a:extLst>
              <a:ext uri="{FF2B5EF4-FFF2-40B4-BE49-F238E27FC236}">
                <a16:creationId xmlns:a16="http://schemas.microsoft.com/office/drawing/2014/main" id="{AECEDE8C-BA19-4975-82F1-FA5CA9AF91A7}"/>
              </a:ext>
            </a:extLst>
          </p:cNvPr>
          <p:cNvGrpSpPr/>
          <p:nvPr/>
        </p:nvGrpSpPr>
        <p:grpSpPr>
          <a:xfrm>
            <a:off x="296978" y="5163280"/>
            <a:ext cx="3223433" cy="384048"/>
            <a:chOff x="296978" y="5163280"/>
            <a:chExt cx="3223433" cy="384048"/>
          </a:xfrm>
        </p:grpSpPr>
        <p:sp>
          <p:nvSpPr>
            <p:cNvPr id="126" name="TextBox 29">
              <a:extLst>
                <a:ext uri="{FF2B5EF4-FFF2-40B4-BE49-F238E27FC236}">
                  <a16:creationId xmlns:a16="http://schemas.microsoft.com/office/drawing/2014/main" id="{DF941E9C-2BD4-4438-8964-E7E8F61DE66B}"/>
                </a:ext>
              </a:extLst>
            </p:cNvPr>
            <p:cNvSpPr txBox="1"/>
            <p:nvPr/>
          </p:nvSpPr>
          <p:spPr>
            <a:xfrm>
              <a:off x="659596" y="5208052"/>
              <a:ext cx="2860815" cy="324000"/>
            </a:xfrm>
            <a:prstGeom prst="rect">
              <a:avLst/>
            </a:prstGeom>
          </p:spPr>
          <p:txBody>
            <a:bodyPr vert="horz" wrap="square" lIns="91440" tIns="0" rIns="91440" bIns="45720" rtlCol="0"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ja-JP" i="0" u="none" strike="noStrike" kern="1200" cap="none" normalizeH="0" baseline="0" dirty="0">
                  <a:ln>
                    <a:noFill/>
                  </a:ln>
                  <a:solidFill>
                    <a:srgbClr val="F55C60">
                      <a:lumMod val="50000"/>
                    </a:srgbClr>
                  </a:solidFill>
                  <a:effectLst/>
                  <a:uLnTx/>
                  <a:uFillTx/>
                  <a:latin typeface="Arial" panose="020B0604020202020204"/>
                  <a:ea typeface="MS PGothic" charset="0"/>
                </a:rPr>
                <a:t>症候性HFrEF</a:t>
              </a:r>
            </a:p>
          </p:txBody>
        </p:sp>
        <p:grpSp>
          <p:nvGrpSpPr>
            <p:cNvPr id="127" name="Group 126">
              <a:extLst>
                <a:ext uri="{FF2B5EF4-FFF2-40B4-BE49-F238E27FC236}">
                  <a16:creationId xmlns:a16="http://schemas.microsoft.com/office/drawing/2014/main" id="{6C75E9B9-D1FB-4991-8C84-3C80B94459D0}"/>
                </a:ext>
              </a:extLst>
            </p:cNvPr>
            <p:cNvGrpSpPr/>
            <p:nvPr/>
          </p:nvGrpSpPr>
          <p:grpSpPr>
            <a:xfrm>
              <a:off x="296978" y="5163280"/>
              <a:ext cx="384930" cy="384048"/>
              <a:chOff x="3341080" y="2848037"/>
              <a:chExt cx="384048" cy="384048"/>
            </a:xfrm>
            <a:solidFill>
              <a:schemeClr val="accent4"/>
            </a:solidFill>
          </p:grpSpPr>
          <p:sp>
            <p:nvSpPr>
              <p:cNvPr id="128" name="Oval 127">
                <a:extLst>
                  <a:ext uri="{FF2B5EF4-FFF2-40B4-BE49-F238E27FC236}">
                    <a16:creationId xmlns:a16="http://schemas.microsoft.com/office/drawing/2014/main" id="{C710FB94-C133-4BF2-B2AD-2E0A61A9129C}"/>
                  </a:ext>
                </a:extLst>
              </p:cNvPr>
              <p:cNvSpPr/>
              <p:nvPr/>
            </p:nvSpPr>
            <p:spPr>
              <a:xfrm>
                <a:off x="3363238" y="2873755"/>
                <a:ext cx="320040" cy="320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9585" rtl="0" eaLnBrk="0" fontAlgn="base" hangingPunct="0">
                  <a:spcBef>
                    <a:spcPct val="0"/>
                  </a:spcBef>
                  <a:spcAft>
                    <a:spcPct val="0"/>
                  </a:spcAft>
                  <a:defRPr kern="1200">
                    <a:solidFill>
                      <a:schemeClr val="lt1"/>
                    </a:solidFill>
                    <a:latin typeface="+mn-lt"/>
                    <a:ea typeface="+mn-ea"/>
                    <a:cs typeface="+mn-cs"/>
                  </a:defRPr>
                </a:lvl1pPr>
                <a:lvl2pPr marL="609585" algn="l" defTabSz="609585" rtl="0" eaLnBrk="0" fontAlgn="base" hangingPunct="0">
                  <a:spcBef>
                    <a:spcPct val="0"/>
                  </a:spcBef>
                  <a:spcAft>
                    <a:spcPct val="0"/>
                  </a:spcAft>
                  <a:defRPr kern="1200">
                    <a:solidFill>
                      <a:schemeClr val="lt1"/>
                    </a:solidFill>
                    <a:latin typeface="+mn-lt"/>
                    <a:ea typeface="+mn-ea"/>
                    <a:cs typeface="+mn-cs"/>
                  </a:defRPr>
                </a:lvl2pPr>
                <a:lvl3pPr marL="1219170" algn="l" defTabSz="609585" rtl="0" eaLnBrk="0" fontAlgn="base" hangingPunct="0">
                  <a:spcBef>
                    <a:spcPct val="0"/>
                  </a:spcBef>
                  <a:spcAft>
                    <a:spcPct val="0"/>
                  </a:spcAft>
                  <a:defRPr kern="1200">
                    <a:solidFill>
                      <a:schemeClr val="lt1"/>
                    </a:solidFill>
                    <a:latin typeface="+mn-lt"/>
                    <a:ea typeface="+mn-ea"/>
                    <a:cs typeface="+mn-cs"/>
                  </a:defRPr>
                </a:lvl3pPr>
                <a:lvl4pPr marL="1828754" algn="l" defTabSz="609585" rtl="0" eaLnBrk="0" fontAlgn="base" hangingPunct="0">
                  <a:spcBef>
                    <a:spcPct val="0"/>
                  </a:spcBef>
                  <a:spcAft>
                    <a:spcPct val="0"/>
                  </a:spcAft>
                  <a:defRPr kern="1200">
                    <a:solidFill>
                      <a:schemeClr val="lt1"/>
                    </a:solidFill>
                    <a:latin typeface="+mn-lt"/>
                    <a:ea typeface="+mn-ea"/>
                    <a:cs typeface="+mn-cs"/>
                  </a:defRPr>
                </a:lvl4pPr>
                <a:lvl5pPr marL="2438339" algn="l" defTabSz="609585" rtl="0" eaLnBrk="0" fontAlgn="base" hangingPunct="0">
                  <a:spcBef>
                    <a:spcPct val="0"/>
                  </a:spcBef>
                  <a:spcAft>
                    <a:spcPct val="0"/>
                  </a:spcAft>
                  <a:defRPr kern="1200">
                    <a:solidFill>
                      <a:schemeClr val="lt1"/>
                    </a:solidFill>
                    <a:latin typeface="+mn-lt"/>
                    <a:ea typeface="+mn-ea"/>
                    <a:cs typeface="+mn-cs"/>
                  </a:defRPr>
                </a:lvl5pPr>
                <a:lvl6pPr marL="3047924" algn="l" defTabSz="609585" rtl="0" eaLnBrk="1" latinLnBrk="0" hangingPunct="1">
                  <a:defRPr kern="1200">
                    <a:solidFill>
                      <a:schemeClr val="lt1"/>
                    </a:solidFill>
                    <a:latin typeface="+mn-lt"/>
                    <a:ea typeface="+mn-ea"/>
                    <a:cs typeface="+mn-cs"/>
                  </a:defRPr>
                </a:lvl6pPr>
                <a:lvl7pPr marL="3657509" algn="l" defTabSz="609585" rtl="0" eaLnBrk="1" latinLnBrk="0" hangingPunct="1">
                  <a:defRPr kern="1200">
                    <a:solidFill>
                      <a:schemeClr val="lt1"/>
                    </a:solidFill>
                    <a:latin typeface="+mn-lt"/>
                    <a:ea typeface="+mn-ea"/>
                    <a:cs typeface="+mn-cs"/>
                  </a:defRPr>
                </a:lvl7pPr>
                <a:lvl8pPr marL="4267093" algn="l" defTabSz="609585" rtl="0" eaLnBrk="1" latinLnBrk="0" hangingPunct="1">
                  <a:defRPr kern="1200">
                    <a:solidFill>
                      <a:schemeClr val="lt1"/>
                    </a:solidFill>
                    <a:latin typeface="+mn-lt"/>
                    <a:ea typeface="+mn-ea"/>
                    <a:cs typeface="+mn-cs"/>
                  </a:defRPr>
                </a:lvl8pPr>
                <a:lvl9pPr marL="4876678" algn="l" defTabSz="609585" rtl="0" eaLnBrk="1" latinLnBrk="0" hangingPunct="1">
                  <a:defRPr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b="0" i="0" u="none" strike="noStrike" kern="1200" cap="none" spc="0" normalizeH="0" baseline="0" dirty="0">
                  <a:ln>
                    <a:noFill/>
                  </a:ln>
                  <a:solidFill>
                    <a:srgbClr val="FFFFFF"/>
                  </a:solidFill>
                  <a:effectLst/>
                  <a:uLnTx/>
                  <a:uFillTx/>
                  <a:latin typeface="Arial" panose="020B0604020202020204"/>
                  <a:ea typeface="+mn-ea"/>
                  <a:cs typeface="+mn-cs"/>
                </a:endParaRPr>
              </a:p>
            </p:txBody>
          </p:sp>
          <p:pic>
            <p:nvPicPr>
              <p:cNvPr id="129" name="Graphic 81">
                <a:extLst>
                  <a:ext uri="{FF2B5EF4-FFF2-40B4-BE49-F238E27FC236}">
                    <a16:creationId xmlns:a16="http://schemas.microsoft.com/office/drawing/2014/main" id="{542F7D7B-E277-4404-8DAB-5C7CD73066C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41080" y="2848037"/>
                <a:ext cx="384048" cy="384048"/>
              </a:xfrm>
              <a:prstGeom prst="rect">
                <a:avLst/>
              </a:prstGeom>
            </p:spPr>
          </p:pic>
        </p:grpSp>
      </p:grpSp>
      <p:grpSp>
        <p:nvGrpSpPr>
          <p:cNvPr id="53" name="Group 52">
            <a:extLst>
              <a:ext uri="{FF2B5EF4-FFF2-40B4-BE49-F238E27FC236}">
                <a16:creationId xmlns:a16="http://schemas.microsoft.com/office/drawing/2014/main" id="{ADA595DD-7FE9-4C54-A0D6-4ED73240BD6C}"/>
              </a:ext>
            </a:extLst>
          </p:cNvPr>
          <p:cNvGrpSpPr/>
          <p:nvPr/>
        </p:nvGrpSpPr>
        <p:grpSpPr>
          <a:xfrm>
            <a:off x="668796" y="2036885"/>
            <a:ext cx="2007910" cy="360001"/>
            <a:chOff x="668795" y="1835174"/>
            <a:chExt cx="2863977" cy="360001"/>
          </a:xfrm>
        </p:grpSpPr>
        <p:grpSp>
          <p:nvGrpSpPr>
            <p:cNvPr id="54" name="Group 53">
              <a:extLst>
                <a:ext uri="{FF2B5EF4-FFF2-40B4-BE49-F238E27FC236}">
                  <a16:creationId xmlns:a16="http://schemas.microsoft.com/office/drawing/2014/main" id="{FF9260E8-0686-4330-BEE3-8A6E3C5889B1}"/>
                </a:ext>
              </a:extLst>
            </p:cNvPr>
            <p:cNvGrpSpPr/>
            <p:nvPr/>
          </p:nvGrpSpPr>
          <p:grpSpPr>
            <a:xfrm>
              <a:off x="3137721" y="1835174"/>
              <a:ext cx="395051" cy="360001"/>
              <a:chOff x="3657200" y="-2204087"/>
              <a:chExt cx="443575" cy="432001"/>
            </a:xfrm>
            <a:solidFill>
              <a:schemeClr val="tx1">
                <a:lumMod val="20000"/>
                <a:lumOff val="80000"/>
              </a:schemeClr>
            </a:solidFill>
          </p:grpSpPr>
          <p:sp>
            <p:nvSpPr>
              <p:cNvPr id="61" name="Isosceles Triangle 60">
                <a:extLst>
                  <a:ext uri="{FF2B5EF4-FFF2-40B4-BE49-F238E27FC236}">
                    <a16:creationId xmlns:a16="http://schemas.microsoft.com/office/drawing/2014/main" id="{3762EF36-C10C-4FF1-8A65-7F06D2C6CAD3}"/>
                  </a:ext>
                </a:extLst>
              </p:cNvPr>
              <p:cNvSpPr/>
              <p:nvPr/>
            </p:nvSpPr>
            <p:spPr>
              <a:xfrm rot="5400000">
                <a:off x="3792519" y="-2080343"/>
                <a:ext cx="432000" cy="1845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srgbClr val="16374D"/>
                  </a:solidFill>
                  <a:effectLst/>
                  <a:uLnTx/>
                  <a:uFillTx/>
                  <a:latin typeface="Arial" panose="020B0604020202020204"/>
                  <a:ea typeface="+mn-ea"/>
                  <a:cs typeface="+mn-cs"/>
                </a:endParaRPr>
              </a:p>
            </p:txBody>
          </p:sp>
          <p:sp>
            <p:nvSpPr>
              <p:cNvPr id="62" name="Rectangle 61">
                <a:extLst>
                  <a:ext uri="{FF2B5EF4-FFF2-40B4-BE49-F238E27FC236}">
                    <a16:creationId xmlns:a16="http://schemas.microsoft.com/office/drawing/2014/main" id="{B88C409B-E1E6-47C4-BC3E-B7D4CEAF6D19}"/>
                  </a:ext>
                </a:extLst>
              </p:cNvPr>
              <p:cNvSpPr/>
              <p:nvPr/>
            </p:nvSpPr>
            <p:spPr>
              <a:xfrm>
                <a:off x="3657200" y="-2204086"/>
                <a:ext cx="25908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55" name="Rectangle: Rounded Corners 54">
              <a:extLst>
                <a:ext uri="{FF2B5EF4-FFF2-40B4-BE49-F238E27FC236}">
                  <a16:creationId xmlns:a16="http://schemas.microsoft.com/office/drawing/2014/main" id="{9E65A08C-7764-4E77-BAC1-6634834B7028}"/>
                </a:ext>
              </a:extLst>
            </p:cNvPr>
            <p:cNvSpPr/>
            <p:nvPr/>
          </p:nvSpPr>
          <p:spPr>
            <a:xfrm>
              <a:off x="2297730" y="1835175"/>
              <a:ext cx="1084720" cy="360000"/>
            </a:xfrm>
            <a:prstGeom prst="roundRect">
              <a:avLst>
                <a:gd name="adj" fmla="val 5000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360363"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dirty="0">
                <a:ln>
                  <a:noFill/>
                </a:ln>
                <a:solidFill>
                  <a:srgbClr val="53585A"/>
                </a:solidFill>
                <a:effectLst/>
                <a:uLnTx/>
                <a:uFillTx/>
                <a:latin typeface="Arial" panose="020B0604020202020204"/>
                <a:ea typeface="+mn-ea"/>
                <a:cs typeface="+mn-cs"/>
              </a:endParaRPr>
            </a:p>
          </p:txBody>
        </p:sp>
        <p:grpSp>
          <p:nvGrpSpPr>
            <p:cNvPr id="56" name="Group 55">
              <a:extLst>
                <a:ext uri="{FF2B5EF4-FFF2-40B4-BE49-F238E27FC236}">
                  <a16:creationId xmlns:a16="http://schemas.microsoft.com/office/drawing/2014/main" id="{3D992FBF-D9A4-4326-A806-858926EBFCEB}"/>
                </a:ext>
              </a:extLst>
            </p:cNvPr>
            <p:cNvGrpSpPr/>
            <p:nvPr/>
          </p:nvGrpSpPr>
          <p:grpSpPr>
            <a:xfrm>
              <a:off x="668795" y="1835175"/>
              <a:ext cx="2117286" cy="360000"/>
              <a:chOff x="2800894" y="-2204086"/>
              <a:chExt cx="1719399" cy="373191"/>
            </a:xfrm>
            <a:solidFill>
              <a:schemeClr val="accent1"/>
            </a:solidFill>
          </p:grpSpPr>
          <p:grpSp>
            <p:nvGrpSpPr>
              <p:cNvPr id="57" name="Group 56">
                <a:extLst>
                  <a:ext uri="{FF2B5EF4-FFF2-40B4-BE49-F238E27FC236}">
                    <a16:creationId xmlns:a16="http://schemas.microsoft.com/office/drawing/2014/main" id="{F84806E2-696D-48F2-AA0F-D6C45C954BFC}"/>
                  </a:ext>
                </a:extLst>
              </p:cNvPr>
              <p:cNvGrpSpPr/>
              <p:nvPr/>
            </p:nvGrpSpPr>
            <p:grpSpPr>
              <a:xfrm>
                <a:off x="4076700" y="-2204086"/>
                <a:ext cx="443593" cy="373191"/>
                <a:chOff x="4076700" y="-2204086"/>
                <a:chExt cx="443593" cy="373191"/>
              </a:xfrm>
              <a:grpFill/>
            </p:grpSpPr>
            <p:sp>
              <p:nvSpPr>
                <p:cNvPr id="59" name="Isosceles Triangle 58">
                  <a:extLst>
                    <a:ext uri="{FF2B5EF4-FFF2-40B4-BE49-F238E27FC236}">
                      <a16:creationId xmlns:a16="http://schemas.microsoft.com/office/drawing/2014/main" id="{D3ED306A-3654-4757-8E2E-0CEB80DA001E}"/>
                    </a:ext>
                  </a:extLst>
                </p:cNvPr>
                <p:cNvSpPr/>
                <p:nvPr/>
              </p:nvSpPr>
              <p:spPr>
                <a:xfrm rot="5400000">
                  <a:off x="4241440" y="-2109747"/>
                  <a:ext cx="373191" cy="1845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id="{736A63E4-B4A0-40F2-8CA3-8B9205EC0870}"/>
                    </a:ext>
                  </a:extLst>
                </p:cNvPr>
                <p:cNvSpPr/>
                <p:nvPr/>
              </p:nvSpPr>
              <p:spPr>
                <a:xfrm>
                  <a:off x="4076700" y="-2204086"/>
                  <a:ext cx="259080" cy="373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58" name="Rectangle: Rounded Corners 57">
                <a:extLst>
                  <a:ext uri="{FF2B5EF4-FFF2-40B4-BE49-F238E27FC236}">
                    <a16:creationId xmlns:a16="http://schemas.microsoft.com/office/drawing/2014/main" id="{15115E31-81F5-4E8E-AEC8-3843D2212866}"/>
                  </a:ext>
                </a:extLst>
              </p:cNvPr>
              <p:cNvSpPr/>
              <p:nvPr/>
            </p:nvSpPr>
            <p:spPr>
              <a:xfrm>
                <a:off x="2800894" y="-2204086"/>
                <a:ext cx="1539966" cy="3731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grpSp>
      <p:sp>
        <p:nvSpPr>
          <p:cNvPr id="82" name="Freeform: Shape 81">
            <a:extLst>
              <a:ext uri="{FF2B5EF4-FFF2-40B4-BE49-F238E27FC236}">
                <a16:creationId xmlns:a16="http://schemas.microsoft.com/office/drawing/2014/main" id="{38077CB9-3825-4784-B9A5-04A9C39C11BF}"/>
              </a:ext>
            </a:extLst>
          </p:cNvPr>
          <p:cNvSpPr/>
          <p:nvPr/>
        </p:nvSpPr>
        <p:spPr>
          <a:xfrm>
            <a:off x="5353049" y="3799236"/>
            <a:ext cx="1872000" cy="1582389"/>
          </a:xfrm>
          <a:custGeom>
            <a:avLst/>
            <a:gdLst>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352062 h 1190862"/>
              <a:gd name="connsiteX7" fmla="*/ 936000 w 1872000"/>
              <a:gd name="connsiteY7" fmla="*/ 352062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6000 w 1872000"/>
              <a:gd name="connsiteY7" fmla="*/ 352062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28380 w 1872000"/>
              <a:gd name="connsiteY7" fmla="*/ 286988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13140 w 1872000"/>
              <a:gd name="connsiteY7" fmla="*/ 269241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58860 w 1872000"/>
              <a:gd name="connsiteY7" fmla="*/ 269241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2666 w 1872000"/>
              <a:gd name="connsiteY7" fmla="*/ 269241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2666 w 1872000"/>
              <a:gd name="connsiteY7" fmla="*/ 276636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7429 w 1872000"/>
              <a:gd name="connsiteY7" fmla="*/ 276636 h 1190862"/>
              <a:gd name="connsiteX8" fmla="*/ 936000 w 1872000"/>
              <a:gd name="connsiteY8" fmla="*/ 0 h 1190862"/>
              <a:gd name="connsiteX0" fmla="*/ 936000 w 1872000"/>
              <a:gd name="connsiteY0" fmla="*/ 0 h 1190862"/>
              <a:gd name="connsiteX1" fmla="*/ 1872000 w 1872000"/>
              <a:gd name="connsiteY1" fmla="*/ 0 h 1190862"/>
              <a:gd name="connsiteX2" fmla="*/ 1872000 w 1872000"/>
              <a:gd name="connsiteY2" fmla="*/ 352062 h 1190862"/>
              <a:gd name="connsiteX3" fmla="*/ 1872000 w 1872000"/>
              <a:gd name="connsiteY3" fmla="*/ 360000 h 1190862"/>
              <a:gd name="connsiteX4" fmla="*/ 1872000 w 1872000"/>
              <a:gd name="connsiteY4" fmla="*/ 1190862 h 1190862"/>
              <a:gd name="connsiteX5" fmla="*/ 0 w 1872000"/>
              <a:gd name="connsiteY5" fmla="*/ 1190862 h 1190862"/>
              <a:gd name="connsiteX6" fmla="*/ 0 w 1872000"/>
              <a:gd name="connsiteY6" fmla="*/ 275156 h 1190862"/>
              <a:gd name="connsiteX7" fmla="*/ 935047 w 1872000"/>
              <a:gd name="connsiteY7" fmla="*/ 276636 h 1190862"/>
              <a:gd name="connsiteX8" fmla="*/ 936000 w 1872000"/>
              <a:gd name="connsiteY8" fmla="*/ 0 h 11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00" h="1190862">
                <a:moveTo>
                  <a:pt x="936000" y="0"/>
                </a:moveTo>
                <a:lnTo>
                  <a:pt x="1872000" y="0"/>
                </a:lnTo>
                <a:lnTo>
                  <a:pt x="1872000" y="352062"/>
                </a:lnTo>
                <a:lnTo>
                  <a:pt x="1872000" y="360000"/>
                </a:lnTo>
                <a:lnTo>
                  <a:pt x="1872000" y="1190862"/>
                </a:lnTo>
                <a:lnTo>
                  <a:pt x="0" y="1190862"/>
                </a:lnTo>
                <a:lnTo>
                  <a:pt x="0" y="275156"/>
                </a:lnTo>
                <a:lnTo>
                  <a:pt x="935047" y="276636"/>
                </a:lnTo>
                <a:cubicBezTo>
                  <a:pt x="936158" y="186889"/>
                  <a:pt x="934889" y="89747"/>
                  <a:pt x="936000" y="0"/>
                </a:cubicBezTo>
                <a:close/>
              </a:path>
            </a:pathLst>
          </a:custGeom>
          <a:solidFill>
            <a:schemeClr val="accent1">
              <a:lumMod val="20000"/>
              <a:lumOff val="80000"/>
              <a:alpha val="4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67850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E288D7-E8AE-4257-B988-AF8DCC8E4BC2}"/>
              </a:ext>
            </a:extLst>
          </p:cNvPr>
          <p:cNvSpPr>
            <a:spLocks noGrp="1"/>
          </p:cNvSpPr>
          <p:nvPr>
            <p:ph type="title"/>
          </p:nvPr>
        </p:nvSpPr>
        <p:spPr/>
        <p:txBody>
          <a:bodyPr>
            <a:normAutofit/>
          </a:bodyPr>
          <a:lstStyle/>
          <a:p>
            <a:pPr rtl="0"/>
            <a:r>
              <a:rPr lang="ja-JP" dirty="0">
                <a:solidFill>
                  <a:srgbClr val="16374D"/>
                </a:solidFill>
              </a:rPr>
              <a:t>ベースライン時点の血圧およびHbA1cはコントロール良好であり、</a:t>
            </a:r>
            <a:br>
              <a:rPr lang="en-US" altLang="ja-JP" dirty="0">
                <a:solidFill>
                  <a:srgbClr val="16374D"/>
                </a:solidFill>
              </a:rPr>
            </a:br>
            <a:r>
              <a:rPr lang="ja-JP" dirty="0">
                <a:solidFill>
                  <a:srgbClr val="16374D"/>
                </a:solidFill>
              </a:rPr>
              <a:t>大半の患者</a:t>
            </a:r>
            <a:r>
              <a:rPr lang="ja-JP" altLang="en-US" dirty="0">
                <a:solidFill>
                  <a:srgbClr val="16374D"/>
                </a:solidFill>
              </a:rPr>
              <a:t>は</a:t>
            </a:r>
            <a:r>
              <a:rPr lang="ja-JP" dirty="0">
                <a:solidFill>
                  <a:srgbClr val="16374D"/>
                </a:solidFill>
              </a:rPr>
              <a:t>CV</a:t>
            </a:r>
            <a:r>
              <a:rPr lang="ja-JP" altLang="en-US" dirty="0">
                <a:solidFill>
                  <a:srgbClr val="16374D"/>
                </a:solidFill>
              </a:rPr>
              <a:t>治療</a:t>
            </a:r>
            <a:r>
              <a:rPr lang="ja-JP" dirty="0">
                <a:solidFill>
                  <a:srgbClr val="16374D"/>
                </a:solidFill>
              </a:rPr>
              <a:t>薬を</a:t>
            </a:r>
            <a:r>
              <a:rPr lang="ja-JP" altLang="en-US" dirty="0">
                <a:solidFill>
                  <a:srgbClr val="16374D"/>
                </a:solidFill>
              </a:rPr>
              <a:t>服用</a:t>
            </a:r>
            <a:r>
              <a:rPr lang="ja-JP" dirty="0">
                <a:solidFill>
                  <a:srgbClr val="16374D"/>
                </a:solidFill>
              </a:rPr>
              <a:t>していた</a:t>
            </a:r>
          </a:p>
        </p:txBody>
      </p:sp>
      <p:graphicFrame>
        <p:nvGraphicFramePr>
          <p:cNvPr id="10" name="Table 10">
            <a:extLst>
              <a:ext uri="{FF2B5EF4-FFF2-40B4-BE49-F238E27FC236}">
                <a16:creationId xmlns:a16="http://schemas.microsoft.com/office/drawing/2014/main" id="{6D100146-2687-44DF-9371-5EC91E65B5E6}"/>
              </a:ext>
            </a:extLst>
          </p:cNvPr>
          <p:cNvGraphicFramePr>
            <a:graphicFrameLocks noGrp="1"/>
          </p:cNvGraphicFramePr>
          <p:nvPr>
            <p:ph sz="quarter" idx="20"/>
            <p:extLst>
              <p:ext uri="{D42A27DB-BD31-4B8C-83A1-F6EECF244321}">
                <p14:modId xmlns:p14="http://schemas.microsoft.com/office/powerpoint/2010/main" val="4138227028"/>
              </p:ext>
            </p:extLst>
          </p:nvPr>
        </p:nvGraphicFramePr>
        <p:xfrm>
          <a:off x="545690" y="1439863"/>
          <a:ext cx="5452182" cy="4272360"/>
        </p:xfrm>
        <a:graphic>
          <a:graphicData uri="http://schemas.openxmlformats.org/drawingml/2006/table">
            <a:tbl>
              <a:tblPr firstRow="1" bandRow="1">
                <a:tableStyleId>{F5AB1C69-6EDB-4FF4-983F-18BD219EF322}</a:tableStyleId>
              </a:tblPr>
              <a:tblGrid>
                <a:gridCol w="3908320">
                  <a:extLst>
                    <a:ext uri="{9D8B030D-6E8A-4147-A177-3AD203B41FA5}">
                      <a16:colId xmlns:a16="http://schemas.microsoft.com/office/drawing/2014/main" val="2912979578"/>
                    </a:ext>
                  </a:extLst>
                </a:gridCol>
                <a:gridCol w="1543862">
                  <a:extLst>
                    <a:ext uri="{9D8B030D-6E8A-4147-A177-3AD203B41FA5}">
                      <a16:colId xmlns:a16="http://schemas.microsoft.com/office/drawing/2014/main" val="3677454755"/>
                    </a:ext>
                  </a:extLst>
                </a:gridCol>
              </a:tblGrid>
              <a:tr h="665402">
                <a:tc>
                  <a:txBody>
                    <a:bodyPr/>
                    <a:lstStyle/>
                    <a:p>
                      <a:pPr rtl="0"/>
                      <a:r>
                        <a:rPr lang="ja-JP" altLang="en-US" sz="2000" dirty="0">
                          <a:solidFill>
                            <a:schemeClr val="bg1"/>
                          </a:solidFill>
                          <a:latin typeface="+mj-lt"/>
                        </a:rPr>
                        <a:t>背景</a:t>
                      </a:r>
                      <a:endParaRPr lang="ja-JP" sz="2000" dirty="0">
                        <a:solidFill>
                          <a:schemeClr val="bg1"/>
                        </a:solidFill>
                        <a:latin typeface="+mj-lt"/>
                      </a:endParaRPr>
                    </a:p>
                  </a:txBody>
                  <a:tcPr/>
                </a:tc>
                <a:tc>
                  <a:txBody>
                    <a:bodyPr/>
                    <a:lstStyle/>
                    <a:p>
                      <a:pPr algn="ctr" rtl="0"/>
                      <a:r>
                        <a:rPr lang="ja-JP" sz="2000" dirty="0">
                          <a:solidFill>
                            <a:schemeClr val="bg1"/>
                          </a:solidFill>
                          <a:latin typeface="+mj-lt"/>
                        </a:rPr>
                        <a:t>合計 </a:t>
                      </a:r>
                      <a:br>
                        <a:rPr lang="en-GB" sz="2000" dirty="0">
                          <a:solidFill>
                            <a:schemeClr val="bg1"/>
                          </a:solidFill>
                          <a:latin typeface="+mj-lt"/>
                        </a:rPr>
                      </a:br>
                      <a:r>
                        <a:rPr lang="ja-JP" sz="2000" dirty="0">
                          <a:solidFill>
                            <a:schemeClr val="bg1"/>
                          </a:solidFill>
                          <a:latin typeface="+mj-lt"/>
                        </a:rPr>
                        <a:t>(n=13,026)</a:t>
                      </a:r>
                    </a:p>
                  </a:txBody>
                  <a:tcPr marL="36000" marR="36000"/>
                </a:tc>
                <a:extLst>
                  <a:ext uri="{0D108BD9-81ED-4DB2-BD59-A6C34878D82A}">
                    <a16:rowId xmlns:a16="http://schemas.microsoft.com/office/drawing/2014/main" val="950903915"/>
                  </a:ext>
                </a:extLst>
              </a:tr>
              <a:tr h="446415">
                <a:tc>
                  <a:txBody>
                    <a:bodyPr/>
                    <a:lstStyle>
                      <a:lvl1pPr marL="0" algn="l" defTabSz="1218987" rtl="0" eaLnBrk="1" latinLnBrk="0" hangingPunct="1">
                        <a:defRPr sz="2400" kern="1200">
                          <a:solidFill>
                            <a:schemeClr val="dk1"/>
                          </a:solidFill>
                          <a:latin typeface="Arial" panose="020B0604020202020204"/>
                        </a:defRPr>
                      </a:lvl1pPr>
                      <a:lvl2pPr marL="609493" algn="l" defTabSz="1218987" rtl="0" eaLnBrk="1" latinLnBrk="0" hangingPunct="1">
                        <a:defRPr sz="2400" kern="1200">
                          <a:solidFill>
                            <a:schemeClr val="dk1"/>
                          </a:solidFill>
                          <a:latin typeface="Arial" panose="020B0604020202020204"/>
                        </a:defRPr>
                      </a:lvl2pPr>
                      <a:lvl3pPr marL="1218987" algn="l" defTabSz="1218987" rtl="0" eaLnBrk="1" latinLnBrk="0" hangingPunct="1">
                        <a:defRPr sz="2400" kern="1200">
                          <a:solidFill>
                            <a:schemeClr val="dk1"/>
                          </a:solidFill>
                          <a:latin typeface="Arial" panose="020B0604020202020204"/>
                        </a:defRPr>
                      </a:lvl3pPr>
                      <a:lvl4pPr marL="1828480" algn="l" defTabSz="1218987" rtl="0" eaLnBrk="1" latinLnBrk="0" hangingPunct="1">
                        <a:defRPr sz="2400" kern="1200">
                          <a:solidFill>
                            <a:schemeClr val="dk1"/>
                          </a:solidFill>
                          <a:latin typeface="Arial" panose="020B0604020202020204"/>
                        </a:defRPr>
                      </a:lvl4pPr>
                      <a:lvl5pPr marL="2437973" algn="l" defTabSz="1218987" rtl="0" eaLnBrk="1" latinLnBrk="0" hangingPunct="1">
                        <a:defRPr sz="2400" kern="1200">
                          <a:solidFill>
                            <a:schemeClr val="dk1"/>
                          </a:solidFill>
                          <a:latin typeface="Arial" panose="020B0604020202020204"/>
                        </a:defRPr>
                      </a:lvl5pPr>
                      <a:lvl6pPr marL="3047467" algn="l" defTabSz="1218987" rtl="0" eaLnBrk="1" latinLnBrk="0" hangingPunct="1">
                        <a:defRPr sz="2400" kern="1200">
                          <a:solidFill>
                            <a:schemeClr val="dk1"/>
                          </a:solidFill>
                          <a:latin typeface="Arial" panose="020B0604020202020204"/>
                        </a:defRPr>
                      </a:lvl6pPr>
                      <a:lvl7pPr marL="3656960" algn="l" defTabSz="1218987" rtl="0" eaLnBrk="1" latinLnBrk="0" hangingPunct="1">
                        <a:defRPr sz="2400" kern="1200">
                          <a:solidFill>
                            <a:schemeClr val="dk1"/>
                          </a:solidFill>
                          <a:latin typeface="Arial" panose="020B0604020202020204"/>
                        </a:defRPr>
                      </a:lvl7pPr>
                      <a:lvl8pPr marL="4266453" algn="l" defTabSz="1218987" rtl="0" eaLnBrk="1" latinLnBrk="0" hangingPunct="1">
                        <a:defRPr sz="2400" kern="1200">
                          <a:solidFill>
                            <a:schemeClr val="dk1"/>
                          </a:solidFill>
                          <a:latin typeface="Arial" panose="020B0604020202020204"/>
                        </a:defRPr>
                      </a:lvl8pPr>
                      <a:lvl9pPr marL="4875947" algn="l" defTabSz="1218987" rtl="0" eaLnBrk="1" latinLnBrk="0" hangingPunct="1">
                        <a:defRPr sz="2400" kern="1200">
                          <a:solidFill>
                            <a:schemeClr val="dk1"/>
                          </a:solidFill>
                          <a:latin typeface="Arial" panose="020B0604020202020204"/>
                        </a:defRPr>
                      </a:lvl9pPr>
                    </a:lstStyle>
                    <a:p>
                      <a:pPr marL="0" algn="l" defTabSz="914240" rtl="0" eaLnBrk="1" latinLnBrk="0" hangingPunct="1"/>
                      <a:r>
                        <a:rPr lang="ja-JP" altLang="en-US" sz="2000" kern="1200" dirty="0">
                          <a:solidFill>
                            <a:srgbClr val="000000"/>
                          </a:solidFill>
                          <a:latin typeface="+mj-lt"/>
                        </a:rPr>
                        <a:t>平均</a:t>
                      </a:r>
                      <a:r>
                        <a:rPr lang="ja-JP" sz="2000" kern="1200" dirty="0">
                          <a:solidFill>
                            <a:srgbClr val="000000"/>
                          </a:solidFill>
                          <a:latin typeface="+mj-lt"/>
                        </a:rPr>
                        <a:t>年齢、</a:t>
                      </a:r>
                      <a:r>
                        <a:rPr lang="ja-JP" altLang="en-US" sz="2000" kern="1200" dirty="0">
                          <a:solidFill>
                            <a:srgbClr val="000000"/>
                          </a:solidFill>
                          <a:latin typeface="+mj-lt"/>
                        </a:rPr>
                        <a:t>歳</a:t>
                      </a:r>
                      <a:endParaRPr lang="ja-JP" sz="2000" kern="1200" dirty="0">
                        <a:solidFill>
                          <a:srgbClr val="000000"/>
                        </a:solidFill>
                        <a:latin typeface="+mj-lt"/>
                      </a:endParaRPr>
                    </a:p>
                  </a:txBody>
                  <a:tcPr anchor="ctr"/>
                </a:tc>
                <a:tc>
                  <a:txBody>
                    <a:bodyPr/>
                    <a:lstStyle/>
                    <a:p>
                      <a:pPr algn="ctr" rtl="0">
                        <a:lnSpc>
                          <a:spcPct val="100000"/>
                        </a:lnSpc>
                      </a:pPr>
                      <a:r>
                        <a:rPr lang="ja-JP" sz="2000" kern="1200">
                          <a:solidFill>
                            <a:srgbClr val="000000"/>
                          </a:solidFill>
                          <a:latin typeface="+mj-lt"/>
                        </a:rPr>
                        <a:t>65</a:t>
                      </a:r>
                    </a:p>
                  </a:txBody>
                  <a:tcPr anchor="ctr"/>
                </a:tc>
                <a:extLst>
                  <a:ext uri="{0D108BD9-81ED-4DB2-BD59-A6C34878D82A}">
                    <a16:rowId xmlns:a16="http://schemas.microsoft.com/office/drawing/2014/main" val="2240409552"/>
                  </a:ext>
                </a:extLst>
              </a:tr>
              <a:tr h="446415">
                <a:tc>
                  <a:txBody>
                    <a:bodyPr/>
                    <a:lstStyle>
                      <a:lvl1pPr marL="0" algn="l" defTabSz="1218987" rtl="0" eaLnBrk="1" latinLnBrk="0" hangingPunct="1">
                        <a:defRPr sz="2400" kern="1200">
                          <a:solidFill>
                            <a:schemeClr val="dk1"/>
                          </a:solidFill>
                          <a:latin typeface="Arial" panose="020B0604020202020204"/>
                        </a:defRPr>
                      </a:lvl1pPr>
                      <a:lvl2pPr marL="609493" algn="l" defTabSz="1218987" rtl="0" eaLnBrk="1" latinLnBrk="0" hangingPunct="1">
                        <a:defRPr sz="2400" kern="1200">
                          <a:solidFill>
                            <a:schemeClr val="dk1"/>
                          </a:solidFill>
                          <a:latin typeface="Arial" panose="020B0604020202020204"/>
                        </a:defRPr>
                      </a:lvl2pPr>
                      <a:lvl3pPr marL="1218987" algn="l" defTabSz="1218987" rtl="0" eaLnBrk="1" latinLnBrk="0" hangingPunct="1">
                        <a:defRPr sz="2400" kern="1200">
                          <a:solidFill>
                            <a:schemeClr val="dk1"/>
                          </a:solidFill>
                          <a:latin typeface="Arial" panose="020B0604020202020204"/>
                        </a:defRPr>
                      </a:lvl3pPr>
                      <a:lvl4pPr marL="1828480" algn="l" defTabSz="1218987" rtl="0" eaLnBrk="1" latinLnBrk="0" hangingPunct="1">
                        <a:defRPr sz="2400" kern="1200">
                          <a:solidFill>
                            <a:schemeClr val="dk1"/>
                          </a:solidFill>
                          <a:latin typeface="Arial" panose="020B0604020202020204"/>
                        </a:defRPr>
                      </a:lvl4pPr>
                      <a:lvl5pPr marL="2437973" algn="l" defTabSz="1218987" rtl="0" eaLnBrk="1" latinLnBrk="0" hangingPunct="1">
                        <a:defRPr sz="2400" kern="1200">
                          <a:solidFill>
                            <a:schemeClr val="dk1"/>
                          </a:solidFill>
                          <a:latin typeface="Arial" panose="020B0604020202020204"/>
                        </a:defRPr>
                      </a:lvl5pPr>
                      <a:lvl6pPr marL="3047467" algn="l" defTabSz="1218987" rtl="0" eaLnBrk="1" latinLnBrk="0" hangingPunct="1">
                        <a:defRPr sz="2400" kern="1200">
                          <a:solidFill>
                            <a:schemeClr val="dk1"/>
                          </a:solidFill>
                          <a:latin typeface="Arial" panose="020B0604020202020204"/>
                        </a:defRPr>
                      </a:lvl6pPr>
                      <a:lvl7pPr marL="3656960" algn="l" defTabSz="1218987" rtl="0" eaLnBrk="1" latinLnBrk="0" hangingPunct="1">
                        <a:defRPr sz="2400" kern="1200">
                          <a:solidFill>
                            <a:schemeClr val="dk1"/>
                          </a:solidFill>
                          <a:latin typeface="Arial" panose="020B0604020202020204"/>
                        </a:defRPr>
                      </a:lvl7pPr>
                      <a:lvl8pPr marL="4266453" algn="l" defTabSz="1218987" rtl="0" eaLnBrk="1" latinLnBrk="0" hangingPunct="1">
                        <a:defRPr sz="2400" kern="1200">
                          <a:solidFill>
                            <a:schemeClr val="dk1"/>
                          </a:solidFill>
                          <a:latin typeface="Arial" panose="020B0604020202020204"/>
                        </a:defRPr>
                      </a:lvl8pPr>
                      <a:lvl9pPr marL="4875947" algn="l" defTabSz="1218987" rtl="0" eaLnBrk="1" latinLnBrk="0" hangingPunct="1">
                        <a:defRPr sz="2400" kern="1200">
                          <a:solidFill>
                            <a:schemeClr val="dk1"/>
                          </a:solidFill>
                          <a:latin typeface="Arial" panose="020B0604020202020204"/>
                        </a:defRPr>
                      </a:lvl9pPr>
                    </a:lstStyle>
                    <a:p>
                      <a:pPr marL="0" algn="l" defTabSz="914240" rtl="0" eaLnBrk="1" latinLnBrk="0" hangingPunct="1"/>
                      <a:r>
                        <a:rPr lang="ja-JP" sz="2000" kern="1200" dirty="0">
                          <a:solidFill>
                            <a:srgbClr val="000000"/>
                          </a:solidFill>
                          <a:latin typeface="+mj-lt"/>
                        </a:rPr>
                        <a:t>男性, %</a:t>
                      </a:r>
                    </a:p>
                  </a:txBody>
                  <a:tcPr anchor="ctr"/>
                </a:tc>
                <a:tc>
                  <a:txBody>
                    <a:bodyPr/>
                    <a:lstStyle/>
                    <a:p>
                      <a:pPr algn="ctr" rtl="0">
                        <a:lnSpc>
                          <a:spcPct val="100000"/>
                        </a:lnSpc>
                      </a:pPr>
                      <a:r>
                        <a:rPr lang="ja-JP" sz="2000" kern="1200">
                          <a:solidFill>
                            <a:srgbClr val="000000"/>
                          </a:solidFill>
                          <a:latin typeface="+mj-lt"/>
                          <a:ea typeface="+mn-ea"/>
                          <a:cs typeface="+mn-cs"/>
                        </a:rPr>
                        <a:t>70</a:t>
                      </a:r>
                    </a:p>
                  </a:txBody>
                  <a:tcPr anchor="ctr"/>
                </a:tc>
                <a:extLst>
                  <a:ext uri="{0D108BD9-81ED-4DB2-BD59-A6C34878D82A}">
                    <a16:rowId xmlns:a16="http://schemas.microsoft.com/office/drawing/2014/main" val="1522055256"/>
                  </a:ext>
                </a:extLst>
              </a:tr>
              <a:tr h="446415">
                <a:tc>
                  <a:txBody>
                    <a:bodyPr/>
                    <a:lstStyle/>
                    <a:p>
                      <a:pPr marL="0" algn="l" defTabSz="914240" rtl="0" eaLnBrk="1" latinLnBrk="0" hangingPunct="1"/>
                      <a:r>
                        <a:rPr lang="en-US" altLang="ja-JP" sz="2000" kern="1200" dirty="0">
                          <a:solidFill>
                            <a:srgbClr val="000000"/>
                          </a:solidFill>
                          <a:latin typeface="+mj-lt"/>
                        </a:rPr>
                        <a:t>2</a:t>
                      </a:r>
                      <a:r>
                        <a:rPr lang="ja-JP" altLang="en-US" sz="2000" kern="1200" dirty="0">
                          <a:solidFill>
                            <a:srgbClr val="000000"/>
                          </a:solidFill>
                          <a:latin typeface="+mj-lt"/>
                        </a:rPr>
                        <a:t>型糖尿病</a:t>
                      </a:r>
                      <a:r>
                        <a:rPr lang="ja-JP" sz="2000" kern="1200" dirty="0">
                          <a:solidFill>
                            <a:srgbClr val="000000"/>
                          </a:solidFill>
                          <a:latin typeface="+mj-lt"/>
                        </a:rPr>
                        <a:t>の</a:t>
                      </a:r>
                      <a:r>
                        <a:rPr lang="ja-JP" altLang="en-US" sz="2000" kern="1200" dirty="0">
                          <a:solidFill>
                            <a:srgbClr val="000000"/>
                          </a:solidFill>
                          <a:latin typeface="+mj-lt"/>
                        </a:rPr>
                        <a:t>平均罹病</a:t>
                      </a:r>
                      <a:r>
                        <a:rPr lang="ja-JP" sz="2000" kern="1200" dirty="0">
                          <a:solidFill>
                            <a:srgbClr val="000000"/>
                          </a:solidFill>
                          <a:latin typeface="+mj-lt"/>
                        </a:rPr>
                        <a:t>期間, 年数</a:t>
                      </a:r>
                    </a:p>
                  </a:txBody>
                  <a:tcPr anchor="ctr"/>
                </a:tc>
                <a:tc>
                  <a:txBody>
                    <a:bodyPr/>
                    <a:lstStyle/>
                    <a:p>
                      <a:pPr algn="ctr" rtl="0">
                        <a:lnSpc>
                          <a:spcPct val="100000"/>
                        </a:lnSpc>
                      </a:pPr>
                      <a:r>
                        <a:rPr lang="ja-JP" sz="2000" kern="1200">
                          <a:solidFill>
                            <a:srgbClr val="000000"/>
                          </a:solidFill>
                          <a:latin typeface="+mj-lt"/>
                        </a:rPr>
                        <a:t>15.4</a:t>
                      </a:r>
                    </a:p>
                  </a:txBody>
                  <a:tcPr anchor="ctr"/>
                </a:tc>
                <a:extLst>
                  <a:ext uri="{0D108BD9-81ED-4DB2-BD59-A6C34878D82A}">
                    <a16:rowId xmlns:a16="http://schemas.microsoft.com/office/drawing/2014/main" val="3371486381"/>
                  </a:ext>
                </a:extLst>
              </a:tr>
              <a:tr h="446415">
                <a:tc>
                  <a:txBody>
                    <a:bodyPr/>
                    <a:lstStyle/>
                    <a:p>
                      <a:pPr marL="0" algn="l" defTabSz="914240" rtl="0" eaLnBrk="1" latinLnBrk="0" hangingPunct="1"/>
                      <a:r>
                        <a:rPr lang="ja-JP" altLang="en-US" sz="2000" b="0" kern="1200" dirty="0">
                          <a:solidFill>
                            <a:srgbClr val="000000"/>
                          </a:solidFill>
                          <a:latin typeface="+mj-lt"/>
                        </a:rPr>
                        <a:t>平均</a:t>
                      </a:r>
                      <a:r>
                        <a:rPr lang="ja-JP" sz="2000" b="0" kern="1200" dirty="0">
                          <a:solidFill>
                            <a:srgbClr val="000000"/>
                          </a:solidFill>
                          <a:latin typeface="+mj-lt"/>
                        </a:rPr>
                        <a:t>HbA1c, %</a:t>
                      </a:r>
                    </a:p>
                  </a:txBody>
                  <a:tcPr anchor="ctr"/>
                </a:tc>
                <a:tc>
                  <a:txBody>
                    <a:bodyPr/>
                    <a:lstStyle/>
                    <a:p>
                      <a:pPr algn="ctr" rtl="0">
                        <a:lnSpc>
                          <a:spcPct val="100000"/>
                        </a:lnSpc>
                      </a:pPr>
                      <a:r>
                        <a:rPr lang="ja-JP" sz="2000" b="0" kern="1200">
                          <a:solidFill>
                            <a:srgbClr val="000000"/>
                          </a:solidFill>
                          <a:latin typeface="+mj-lt"/>
                        </a:rPr>
                        <a:t>7.7</a:t>
                      </a:r>
                    </a:p>
                  </a:txBody>
                  <a:tcPr anchor="ctr"/>
                </a:tc>
                <a:extLst>
                  <a:ext uri="{0D108BD9-81ED-4DB2-BD59-A6C34878D82A}">
                    <a16:rowId xmlns:a16="http://schemas.microsoft.com/office/drawing/2014/main" val="4233493042"/>
                  </a:ext>
                </a:extLst>
              </a:tr>
              <a:tr h="446415">
                <a:tc>
                  <a:txBody>
                    <a:bodyPr/>
                    <a:lstStyle/>
                    <a:p>
                      <a:pPr marL="0" algn="l" defTabSz="914240" rtl="0" eaLnBrk="1" latinLnBrk="0" hangingPunct="1"/>
                      <a:r>
                        <a:rPr lang="ja-JP" altLang="en-US" sz="2000" b="1" kern="1200" dirty="0">
                          <a:solidFill>
                            <a:srgbClr val="000000"/>
                          </a:solidFill>
                          <a:latin typeface="+mj-lt"/>
                        </a:rPr>
                        <a:t>平均</a:t>
                      </a:r>
                      <a:r>
                        <a:rPr lang="ja-JP" sz="2000" b="1" kern="1200" dirty="0">
                          <a:solidFill>
                            <a:srgbClr val="000000"/>
                          </a:solidFill>
                          <a:latin typeface="+mj-lt"/>
                        </a:rPr>
                        <a:t>SBP/DPB, mmHg</a:t>
                      </a:r>
                    </a:p>
                  </a:txBody>
                  <a:tcPr anchor="ctr"/>
                </a:tc>
                <a:tc>
                  <a:txBody>
                    <a:bodyPr/>
                    <a:lstStyle/>
                    <a:p>
                      <a:pPr algn="ctr" rtl="0">
                        <a:lnSpc>
                          <a:spcPct val="100000"/>
                        </a:lnSpc>
                      </a:pPr>
                      <a:r>
                        <a:rPr lang="ja-JP" sz="2000" b="1" kern="1200">
                          <a:solidFill>
                            <a:srgbClr val="000000"/>
                          </a:solidFill>
                          <a:latin typeface="+mj-lt"/>
                        </a:rPr>
                        <a:t>137/76</a:t>
                      </a:r>
                    </a:p>
                  </a:txBody>
                  <a:tcPr anchor="ctr"/>
                </a:tc>
                <a:extLst>
                  <a:ext uri="{0D108BD9-81ED-4DB2-BD59-A6C34878D82A}">
                    <a16:rowId xmlns:a16="http://schemas.microsoft.com/office/drawing/2014/main" val="1926631384"/>
                  </a:ext>
                </a:extLst>
              </a:tr>
              <a:tr h="446415">
                <a:tc>
                  <a:txBody>
                    <a:bodyPr/>
                    <a:lstStyle/>
                    <a:p>
                      <a:pPr marL="0" algn="l" defTabSz="914240" rtl="0" eaLnBrk="1" latinLnBrk="0" hangingPunct="1"/>
                      <a:r>
                        <a:rPr lang="ja-JP" sz="2000" b="1" kern="1200" dirty="0">
                          <a:solidFill>
                            <a:srgbClr val="000000"/>
                          </a:solidFill>
                          <a:latin typeface="+mj-lt"/>
                          <a:ea typeface="+mn-ea"/>
                          <a:cs typeface="Arial" panose="020B0604020202020204" pitchFamily="34" charset="0"/>
                        </a:rPr>
                        <a:t>CV疾患の既往歴,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2000" b="1" kern="1200" dirty="0">
                          <a:solidFill>
                            <a:srgbClr val="000000"/>
                          </a:solidFill>
                          <a:latin typeface="+mj-lt"/>
                          <a:ea typeface="+mn-ea"/>
                          <a:cs typeface="+mn-cs"/>
                        </a:rPr>
                        <a:t>5935 (46)</a:t>
                      </a:r>
                    </a:p>
                  </a:txBody>
                  <a:tcPr anchor="ctr"/>
                </a:tc>
                <a:extLst>
                  <a:ext uri="{0D108BD9-81ED-4DB2-BD59-A6C34878D82A}">
                    <a16:rowId xmlns:a16="http://schemas.microsoft.com/office/drawing/2014/main" val="3551603772"/>
                  </a:ext>
                </a:extLst>
              </a:tr>
              <a:tr h="446415">
                <a:tc>
                  <a:txBody>
                    <a:bodyPr/>
                    <a:lstStyle/>
                    <a:p>
                      <a:pPr marL="0" algn="l" defTabSz="914240" rtl="0" eaLnBrk="1" latinLnBrk="0" hangingPunct="1"/>
                      <a:r>
                        <a:rPr lang="ja-JP" sz="2000" b="1" kern="1200" dirty="0">
                          <a:solidFill>
                            <a:srgbClr val="000000"/>
                          </a:solidFill>
                          <a:latin typeface="+mj-lt"/>
                          <a:ea typeface="+mn-ea"/>
                          <a:cs typeface="Arial" panose="020B0604020202020204" pitchFamily="34" charset="0"/>
                        </a:rPr>
                        <a:t>HFの既往歴, </a:t>
                      </a:r>
                      <a:r>
                        <a:rPr lang="en-US" altLang="ja-JP" sz="2000" b="1" kern="1200" dirty="0">
                          <a:solidFill>
                            <a:srgbClr val="000000"/>
                          </a:solidFill>
                          <a:latin typeface="+mj-lt"/>
                          <a:ea typeface="+mn-ea"/>
                          <a:cs typeface="Arial" panose="020B0604020202020204" pitchFamily="34" charset="0"/>
                        </a:rPr>
                        <a:t>n (</a:t>
                      </a:r>
                      <a:r>
                        <a:rPr lang="ja-JP" sz="2000" b="1" kern="1200" dirty="0">
                          <a:solidFill>
                            <a:srgbClr val="000000"/>
                          </a:solidFill>
                          <a:latin typeface="+mj-lt"/>
                          <a:ea typeface="+mn-ea"/>
                          <a:cs typeface="Arial" panose="020B0604020202020204" pitchFamily="34" charset="0"/>
                        </a:rPr>
                        <a:t>%</a:t>
                      </a:r>
                      <a:r>
                        <a:rPr lang="en-US" altLang="ja-JP" sz="2000" b="1" kern="1200" dirty="0">
                          <a:solidFill>
                            <a:srgbClr val="000000"/>
                          </a:solidFill>
                          <a:latin typeface="+mj-lt"/>
                          <a:ea typeface="+mn-ea"/>
                          <a:cs typeface="Arial" panose="020B0604020202020204" pitchFamily="34" charset="0"/>
                        </a:rPr>
                        <a:t>)</a:t>
                      </a:r>
                      <a:endParaRPr lang="ja-JP" sz="2000" b="1" kern="1200" dirty="0">
                        <a:solidFill>
                          <a:srgbClr val="000000"/>
                        </a:solidFill>
                        <a:latin typeface="+mj-lt"/>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2000" b="1" kern="1200" dirty="0">
                          <a:solidFill>
                            <a:srgbClr val="000000"/>
                          </a:solidFill>
                          <a:latin typeface="+mn-lt"/>
                          <a:ea typeface="+mn-ea"/>
                          <a:cs typeface="+mn-cs"/>
                        </a:rPr>
                        <a:t> 1007 (7.7)</a:t>
                      </a:r>
                    </a:p>
                  </a:txBody>
                  <a:tcPr anchor="ctr"/>
                </a:tc>
                <a:extLst>
                  <a:ext uri="{0D108BD9-81ED-4DB2-BD59-A6C34878D82A}">
                    <a16:rowId xmlns:a16="http://schemas.microsoft.com/office/drawing/2014/main" val="24051500"/>
                  </a:ext>
                </a:extLst>
              </a:tr>
              <a:tr h="446415">
                <a:tc>
                  <a:txBody>
                    <a:bodyPr/>
                    <a:lstStyle/>
                    <a:p>
                      <a:pPr marL="0" algn="l" defTabSz="914240" rtl="0" eaLnBrk="1" latinLnBrk="0" hangingPunct="1"/>
                      <a:r>
                        <a:rPr lang="ja-JP" sz="2000" b="0" kern="1200">
                          <a:solidFill>
                            <a:srgbClr val="000000"/>
                          </a:solidFill>
                          <a:latin typeface="+mj-lt"/>
                          <a:ea typeface="+mn-ea"/>
                          <a:cs typeface="Arial" panose="020B0604020202020204" pitchFamily="34" charset="0"/>
                        </a:rPr>
                        <a:t>血清 [K</a:t>
                      </a:r>
                      <a:r>
                        <a:rPr lang="ja-JP" sz="2000" b="0" kern="1200" baseline="30000">
                          <a:solidFill>
                            <a:srgbClr val="000000"/>
                          </a:solidFill>
                          <a:latin typeface="+mj-lt"/>
                          <a:ea typeface="+mn-ea"/>
                          <a:cs typeface="Arial" panose="020B0604020202020204" pitchFamily="34" charset="0"/>
                        </a:rPr>
                        <a:t>+</a:t>
                      </a:r>
                      <a:r>
                        <a:rPr lang="ja-JP" sz="2000" b="0" kern="1200">
                          <a:solidFill>
                            <a:srgbClr val="000000"/>
                          </a:solidFill>
                          <a:latin typeface="+mj-lt"/>
                          <a:ea typeface="+mn-ea"/>
                          <a:cs typeface="Arial" panose="020B0604020202020204" pitchFamily="34" charset="0"/>
                        </a:rPr>
                        <a:t>], mmol/l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2000" kern="1200" dirty="0">
                          <a:solidFill>
                            <a:srgbClr val="000000"/>
                          </a:solidFill>
                          <a:latin typeface="+mn-lt"/>
                          <a:ea typeface="+mn-ea"/>
                          <a:cs typeface="+mn-cs"/>
                        </a:rPr>
                        <a:t>4.4</a:t>
                      </a:r>
                    </a:p>
                  </a:txBody>
                  <a:tcPr anchor="ctr"/>
                </a:tc>
                <a:extLst>
                  <a:ext uri="{0D108BD9-81ED-4DB2-BD59-A6C34878D82A}">
                    <a16:rowId xmlns:a16="http://schemas.microsoft.com/office/drawing/2014/main" val="1441255373"/>
                  </a:ext>
                </a:extLst>
              </a:tr>
            </a:tbl>
          </a:graphicData>
        </a:graphic>
      </p:graphicFrame>
      <p:sp>
        <p:nvSpPr>
          <p:cNvPr id="3" name="Slide Number Placeholder 2">
            <a:extLst>
              <a:ext uri="{FF2B5EF4-FFF2-40B4-BE49-F238E27FC236}">
                <a16:creationId xmlns:a16="http://schemas.microsoft.com/office/drawing/2014/main" id="{C27E1819-D29F-4F94-9C43-5112128D05C4}"/>
              </a:ext>
            </a:extLst>
          </p:cNvPr>
          <p:cNvSpPr>
            <a:spLocks noGrp="1"/>
          </p:cNvSpPr>
          <p:nvPr>
            <p:ph type="sldNum" sz="quarter" idx="22"/>
          </p:nvPr>
        </p:nvSpPr>
        <p:spPr/>
        <p:txBody>
          <a:bodyPr/>
          <a:lstStyle/>
          <a:p>
            <a:pPr rtl="0"/>
            <a:fld id="{7AF8E309-D608-654D-B811-6A2C46C88181}" type="slidenum">
              <a:rPr/>
              <a:pPr rtl="0"/>
              <a:t>5</a:t>
            </a:fld>
            <a:endParaRPr/>
          </a:p>
        </p:txBody>
      </p:sp>
      <p:sp>
        <p:nvSpPr>
          <p:cNvPr id="4" name="Footer Placeholder 3">
            <a:extLst>
              <a:ext uri="{FF2B5EF4-FFF2-40B4-BE49-F238E27FC236}">
                <a16:creationId xmlns:a16="http://schemas.microsoft.com/office/drawing/2014/main" id="{5E6F758C-85D7-43A3-BF3C-7A2559DA6958}"/>
              </a:ext>
            </a:extLst>
          </p:cNvPr>
          <p:cNvSpPr>
            <a:spLocks noGrp="1"/>
          </p:cNvSpPr>
          <p:nvPr>
            <p:ph type="ftr" sz="quarter" idx="23"/>
          </p:nvPr>
        </p:nvSpPr>
        <p:spPr/>
        <p:txBody>
          <a:bodyPr/>
          <a:lstStyle/>
          <a:p>
            <a:pPr rtl="0"/>
            <a:r>
              <a:rPr lang="ja-JP" dirty="0">
                <a:solidFill>
                  <a:srgbClr val="53585A"/>
                </a:solidFill>
              </a:rPr>
              <a:t> </a:t>
            </a:r>
            <a:r>
              <a:rPr lang="en-US" altLang="ja-JP" dirty="0">
                <a:solidFill>
                  <a:srgbClr val="53585A"/>
                </a:solidFill>
              </a:rPr>
              <a:t>GLP-1 RA, </a:t>
            </a:r>
            <a:r>
              <a:rPr lang="ja-JP" dirty="0">
                <a:solidFill>
                  <a:srgbClr val="53585A"/>
                </a:solidFill>
              </a:rPr>
              <a:t>グルカゴン様ペプチド-1受容体</a:t>
            </a:r>
            <a:r>
              <a:rPr lang="ja-JP" altLang="en-US" dirty="0">
                <a:solidFill>
                  <a:srgbClr val="53585A"/>
                </a:solidFill>
              </a:rPr>
              <a:t>作動薬</a:t>
            </a:r>
            <a:r>
              <a:rPr lang="ja-JP" dirty="0">
                <a:solidFill>
                  <a:srgbClr val="53585A"/>
                </a:solidFill>
              </a:rPr>
              <a:t>; HbA1c, 糖化ヘモグロビン; HF, 心不全; SBP, 収縮期血圧</a:t>
            </a:r>
            <a:r>
              <a:rPr lang="ja-JP" kern="0" dirty="0">
                <a:solidFill>
                  <a:srgbClr val="53585A"/>
                </a:solidFill>
                <a:ea typeface="ＭＳ Ｐゴシック" pitchFamily="34" charset="-128"/>
                <a:cs typeface="Arial" panose="020B0604020202020204" pitchFamily="34" charset="0"/>
              </a:rPr>
              <a:t>; </a:t>
            </a:r>
            <a:r>
              <a:rPr lang="ja-JP" dirty="0">
                <a:solidFill>
                  <a:srgbClr val="53585A"/>
                </a:solidFill>
              </a:rPr>
              <a:t>SGLT‑2, ナトリウム-グルコース共輸送体2阻害剤</a:t>
            </a:r>
          </a:p>
        </p:txBody>
      </p:sp>
      <p:graphicFrame>
        <p:nvGraphicFramePr>
          <p:cNvPr id="11" name="Table 11">
            <a:extLst>
              <a:ext uri="{FF2B5EF4-FFF2-40B4-BE49-F238E27FC236}">
                <a16:creationId xmlns:a16="http://schemas.microsoft.com/office/drawing/2014/main" id="{BA63518F-D737-4EDD-B596-43D2030BD14F}"/>
              </a:ext>
            </a:extLst>
          </p:cNvPr>
          <p:cNvGraphicFramePr>
            <a:graphicFrameLocks noGrp="1"/>
          </p:cNvGraphicFramePr>
          <p:nvPr>
            <p:ph sz="quarter" idx="21"/>
            <p:extLst>
              <p:ext uri="{D42A27DB-BD31-4B8C-83A1-F6EECF244321}">
                <p14:modId xmlns:p14="http://schemas.microsoft.com/office/powerpoint/2010/main" val="519281105"/>
              </p:ext>
            </p:extLst>
          </p:nvPr>
        </p:nvGraphicFramePr>
        <p:xfrm>
          <a:off x="6135199" y="1439862"/>
          <a:ext cx="5609810" cy="4272361"/>
        </p:xfrm>
        <a:graphic>
          <a:graphicData uri="http://schemas.openxmlformats.org/drawingml/2006/table">
            <a:tbl>
              <a:tblPr firstRow="1" bandRow="1">
                <a:tableStyleId>{F5AB1C69-6EDB-4FF4-983F-18BD219EF322}</a:tableStyleId>
              </a:tblPr>
              <a:tblGrid>
                <a:gridCol w="3609791">
                  <a:extLst>
                    <a:ext uri="{9D8B030D-6E8A-4147-A177-3AD203B41FA5}">
                      <a16:colId xmlns:a16="http://schemas.microsoft.com/office/drawing/2014/main" val="1978742922"/>
                    </a:ext>
                  </a:extLst>
                </a:gridCol>
                <a:gridCol w="2000019">
                  <a:extLst>
                    <a:ext uri="{9D8B030D-6E8A-4147-A177-3AD203B41FA5}">
                      <a16:colId xmlns:a16="http://schemas.microsoft.com/office/drawing/2014/main" val="3453389507"/>
                    </a:ext>
                  </a:extLst>
                </a:gridCol>
              </a:tblGrid>
              <a:tr h="706937">
                <a:tc>
                  <a:txBody>
                    <a:bodyPr/>
                    <a:lstStyle/>
                    <a:p>
                      <a:pPr rtl="0"/>
                      <a:r>
                        <a:rPr lang="ja-JP" sz="2000" dirty="0"/>
                        <a:t>治療薬</a:t>
                      </a:r>
                      <a:r>
                        <a:rPr lang="ja-JP" sz="2000" b="0" dirty="0"/>
                        <a:t>, n</a:t>
                      </a:r>
                      <a:r>
                        <a:rPr lang="en-US" altLang="ja-JP" sz="2000" b="0" dirty="0"/>
                        <a:t> </a:t>
                      </a:r>
                      <a:r>
                        <a:rPr lang="ja-JP" sz="2000" b="0" dirty="0"/>
                        <a:t>(%)</a:t>
                      </a:r>
                    </a:p>
                  </a:txBody>
                  <a:tcPr/>
                </a:tc>
                <a:tc>
                  <a:txBody>
                    <a:bodyPr/>
                    <a:lstStyle/>
                    <a:p>
                      <a:pPr algn="ctr" rtl="0"/>
                      <a:r>
                        <a:rPr lang="ja-JP" sz="2000"/>
                        <a:t>合計</a:t>
                      </a:r>
                      <a:br>
                        <a:rPr lang="en-GB" sz="2000" dirty="0"/>
                      </a:br>
                      <a:r>
                        <a:rPr lang="ja-JP" sz="2000"/>
                        <a:t> (n=</a:t>
                      </a:r>
                      <a:r>
                        <a:rPr lang="ja-JP" sz="2000" b="1" kern="1200">
                          <a:solidFill>
                            <a:schemeClr val="lt1"/>
                          </a:solidFill>
                          <a:latin typeface="+mn-lt"/>
                          <a:ea typeface="+mn-ea"/>
                          <a:cs typeface="+mn-cs"/>
                        </a:rPr>
                        <a:t>13,026</a:t>
                      </a:r>
                      <a:r>
                        <a:rPr lang="ja-JP" sz="2000"/>
                        <a:t>)</a:t>
                      </a:r>
                    </a:p>
                  </a:txBody>
                  <a:tcPr marL="36000" marR="36000"/>
                </a:tc>
                <a:extLst>
                  <a:ext uri="{0D108BD9-81ED-4DB2-BD59-A6C34878D82A}">
                    <a16:rowId xmlns:a16="http://schemas.microsoft.com/office/drawing/2014/main" val="765820273"/>
                  </a:ext>
                </a:extLst>
              </a:tr>
              <a:tr h="1936394">
                <a:tc>
                  <a:txBody>
                    <a:bodyPr/>
                    <a:lstStyle/>
                    <a:p>
                      <a:pPr marL="182563" indent="-182563" algn="l" defTabSz="914240" rtl="0" eaLnBrk="1" latinLnBrk="0" hangingPunct="1"/>
                      <a:r>
                        <a:rPr lang="ja-JP" sz="2000" kern="1200">
                          <a:solidFill>
                            <a:schemeClr val="tx2"/>
                          </a:solidFill>
                        </a:rPr>
                        <a:t>CV薬</a:t>
                      </a:r>
                    </a:p>
                    <a:p>
                      <a:pPr marL="182563" marR="0" lvl="0" indent="0" algn="l" defTabSz="914240" rtl="0" eaLnBrk="1" fontAlgn="auto" latinLnBrk="0" hangingPunct="1">
                        <a:lnSpc>
                          <a:spcPct val="100000"/>
                        </a:lnSpc>
                        <a:spcBef>
                          <a:spcPts val="0"/>
                        </a:spcBef>
                        <a:spcAft>
                          <a:spcPts val="0"/>
                        </a:spcAft>
                        <a:buClrTx/>
                        <a:buSzTx/>
                        <a:buFontTx/>
                        <a:buNone/>
                        <a:tabLst/>
                        <a:defRPr/>
                      </a:pPr>
                      <a:r>
                        <a:rPr lang="ja-JP" sz="2000" b="1" kern="1200">
                          <a:solidFill>
                            <a:schemeClr val="tx2"/>
                          </a:solidFill>
                        </a:rPr>
                        <a:t>RAS阻害薬</a:t>
                      </a:r>
                    </a:p>
                    <a:p>
                      <a:pPr marL="183600" marR="0" lvl="0" indent="0" algn="l" defTabSz="914240" rtl="0" eaLnBrk="1" fontAlgn="auto" latinLnBrk="0" hangingPunct="1">
                        <a:lnSpc>
                          <a:spcPct val="100000"/>
                        </a:lnSpc>
                        <a:spcBef>
                          <a:spcPts val="0"/>
                        </a:spcBef>
                        <a:spcAft>
                          <a:spcPts val="0"/>
                        </a:spcAft>
                        <a:buClrTx/>
                        <a:buSzTx/>
                        <a:buFontTx/>
                        <a:buNone/>
                        <a:tabLst/>
                        <a:defRPr/>
                      </a:pPr>
                      <a:r>
                        <a:rPr lang="ja-JP" sz="2000" b="1" kern="1200">
                          <a:solidFill>
                            <a:schemeClr val="tx2"/>
                          </a:solidFill>
                        </a:rPr>
                        <a:t>スタチン</a:t>
                      </a:r>
                    </a:p>
                    <a:p>
                      <a:pPr marL="182563" indent="0" algn="l" defTabSz="914240" rtl="0" eaLnBrk="1" latinLnBrk="0" hangingPunct="1"/>
                      <a:r>
                        <a:rPr lang="ja-JP" sz="2000" kern="1200">
                          <a:solidFill>
                            <a:schemeClr val="tx2"/>
                          </a:solidFill>
                        </a:rPr>
                        <a:t>β遮断薬</a:t>
                      </a:r>
                    </a:p>
                    <a:p>
                      <a:pPr marL="182563" indent="0" algn="l" defTabSz="914240" rtl="0" eaLnBrk="1" latinLnBrk="0" hangingPunct="1"/>
                      <a:r>
                        <a:rPr lang="ja-JP" sz="2000" kern="1200">
                          <a:solidFill>
                            <a:schemeClr val="tx2"/>
                          </a:solidFill>
                        </a:rPr>
                        <a:t>カルシウム拮抗薬</a:t>
                      </a:r>
                    </a:p>
                    <a:p>
                      <a:pPr marL="182563" indent="0" algn="l" defTabSz="914240" rtl="0" eaLnBrk="1" latinLnBrk="0" hangingPunct="1"/>
                      <a:r>
                        <a:rPr lang="ja-JP" sz="2000" kern="1200">
                          <a:solidFill>
                            <a:schemeClr val="tx2"/>
                          </a:solidFill>
                        </a:rPr>
                        <a:t>利尿薬</a:t>
                      </a:r>
                    </a:p>
                  </a:txBody>
                  <a:tcPr/>
                </a:tc>
                <a:tc>
                  <a:txBody>
                    <a:bodyPr/>
                    <a:lstStyle/>
                    <a:p>
                      <a:pPr algn="ctr">
                        <a:lnSpc>
                          <a:spcPct val="100000"/>
                        </a:lnSpc>
                      </a:pPr>
                      <a:endParaRPr lang="en-US" sz="2000" kern="1200" dirty="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sz="2000" b="1" kern="1200">
                          <a:solidFill>
                            <a:schemeClr val="tx2"/>
                          </a:solidFill>
                          <a:latin typeface="+mn-lt"/>
                          <a:ea typeface="+mn-ea"/>
                          <a:cs typeface="+mn-cs"/>
                        </a:rPr>
                        <a:t>13,003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2000" b="1" kern="1200">
                          <a:solidFill>
                            <a:schemeClr val="tx2"/>
                          </a:solidFill>
                          <a:latin typeface="+mn-lt"/>
                          <a:ea typeface="+mn-ea"/>
                          <a:cs typeface="+mn-cs"/>
                        </a:rPr>
                        <a:t>9399 (72)</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2000" kern="1200">
                          <a:solidFill>
                            <a:schemeClr val="tx2"/>
                          </a:solidFill>
                          <a:latin typeface="+mn-lt"/>
                          <a:ea typeface="+mn-ea"/>
                          <a:cs typeface="+mn-cs"/>
                        </a:rPr>
                        <a:t>6504 (50)</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2000" kern="1200">
                          <a:solidFill>
                            <a:schemeClr val="tx2"/>
                          </a:solidFill>
                          <a:latin typeface="+mn-lt"/>
                          <a:ea typeface="+mn-ea"/>
                          <a:cs typeface="+mn-cs"/>
                        </a:rPr>
                        <a:t>7358 (57)</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2000" kern="1200">
                          <a:solidFill>
                            <a:schemeClr val="tx2"/>
                          </a:solidFill>
                          <a:latin typeface="+mn-lt"/>
                          <a:ea typeface="+mn-ea"/>
                          <a:cs typeface="+mn-cs"/>
                        </a:rPr>
                        <a:t>6710 (52)</a:t>
                      </a:r>
                    </a:p>
                  </a:txBody>
                  <a:tcPr/>
                </a:tc>
                <a:extLst>
                  <a:ext uri="{0D108BD9-81ED-4DB2-BD59-A6C34878D82A}">
                    <a16:rowId xmlns:a16="http://schemas.microsoft.com/office/drawing/2014/main" val="3217934695"/>
                  </a:ext>
                </a:extLst>
              </a:tr>
              <a:tr h="1629030">
                <a:tc>
                  <a:txBody>
                    <a:bodyPr/>
                    <a:lstStyle/>
                    <a:p>
                      <a:pPr marL="0" algn="l" defTabSz="914240" rtl="0" eaLnBrk="1" latinLnBrk="0" hangingPunct="1"/>
                      <a:r>
                        <a:rPr lang="ja-JP" sz="2000" kern="1200">
                          <a:solidFill>
                            <a:schemeClr val="tx2"/>
                          </a:solidFill>
                        </a:rPr>
                        <a:t>血糖降下療法</a:t>
                      </a:r>
                    </a:p>
                    <a:p>
                      <a:pPr marL="179388" indent="0" algn="l" defTabSz="914240" rtl="0" eaLnBrk="1" latinLnBrk="0" hangingPunct="1"/>
                      <a:r>
                        <a:rPr lang="ja-JP" sz="2000" kern="1200">
                          <a:solidFill>
                            <a:schemeClr val="tx2"/>
                          </a:solidFill>
                        </a:rPr>
                        <a:t>メトホルミン</a:t>
                      </a:r>
                    </a:p>
                    <a:p>
                      <a:pPr marL="182563" indent="0" algn="l" defTabSz="914240" rtl="0" eaLnBrk="1" latinLnBrk="0" hangingPunct="1"/>
                      <a:r>
                        <a:rPr lang="ja-JP" sz="2000" kern="1200">
                          <a:solidFill>
                            <a:schemeClr val="tx2"/>
                          </a:solidFill>
                        </a:rPr>
                        <a:t>インスリン</a:t>
                      </a:r>
                    </a:p>
                    <a:p>
                      <a:pPr marL="182563" indent="0" algn="l" defTabSz="914240" rtl="0" eaLnBrk="1" latinLnBrk="0" hangingPunct="1"/>
                      <a:r>
                        <a:rPr lang="ja-JP" sz="2000" b="1" kern="1200">
                          <a:solidFill>
                            <a:schemeClr val="tx2"/>
                          </a:solidFill>
                        </a:rPr>
                        <a:t>GLP-1RA</a:t>
                      </a:r>
                    </a:p>
                    <a:p>
                      <a:pPr marL="182563" indent="0" algn="l" defTabSz="914240" rtl="0" eaLnBrk="1" latinLnBrk="0" hangingPunct="1"/>
                      <a:r>
                        <a:rPr lang="ja-JP" sz="2000" b="1" kern="1200">
                          <a:solidFill>
                            <a:schemeClr val="tx2"/>
                          </a:solidFill>
                        </a:rPr>
                        <a:t>SGLT-2阻害薬</a:t>
                      </a:r>
                    </a:p>
                  </a:txBody>
                  <a:tcPr/>
                </a:tc>
                <a:tc>
                  <a:txBody>
                    <a:bodyPr/>
                    <a:lstStyle/>
                    <a:p>
                      <a:pPr algn="ctr" rtl="0">
                        <a:lnSpc>
                          <a:spcPct val="100000"/>
                        </a:lnSpc>
                      </a:pPr>
                      <a:r>
                        <a:rPr lang="ja-JP" sz="2000" kern="1200" dirty="0">
                          <a:solidFill>
                            <a:schemeClr val="tx2"/>
                          </a:solidFill>
                          <a:latin typeface="+mn-lt"/>
                          <a:ea typeface="+mn-ea"/>
                          <a:cs typeface="+mn-cs"/>
                        </a:rPr>
                        <a:t>12,720 (98)</a:t>
                      </a:r>
                      <a:br>
                        <a:rPr lang="en-US" sz="2000" kern="1200" dirty="0">
                          <a:solidFill>
                            <a:schemeClr val="tx2"/>
                          </a:solidFill>
                          <a:latin typeface="+mn-lt"/>
                          <a:ea typeface="+mn-ea"/>
                          <a:cs typeface="+mn-cs"/>
                        </a:rPr>
                      </a:br>
                      <a:r>
                        <a:rPr lang="ja-JP" sz="2000" kern="1200" dirty="0">
                          <a:solidFill>
                            <a:schemeClr val="tx2"/>
                          </a:solidFill>
                          <a:latin typeface="+mn-lt"/>
                          <a:ea typeface="+mn-ea"/>
                          <a:cs typeface="+mn-cs"/>
                        </a:rPr>
                        <a:t>7557 (58)</a:t>
                      </a:r>
                    </a:p>
                    <a:p>
                      <a:pPr algn="ctr" rtl="0">
                        <a:lnSpc>
                          <a:spcPct val="100000"/>
                        </a:lnSpc>
                      </a:pPr>
                      <a:r>
                        <a:rPr lang="ja-JP" sz="2000" kern="1200" dirty="0">
                          <a:solidFill>
                            <a:schemeClr val="tx2"/>
                          </a:solidFill>
                          <a:latin typeface="+mn-lt"/>
                          <a:ea typeface="+mn-ea"/>
                          <a:cs typeface="+mn-cs"/>
                        </a:rPr>
                        <a:t>7630 (59)</a:t>
                      </a:r>
                    </a:p>
                    <a:p>
                      <a:pPr algn="ctr" rtl="0">
                        <a:lnSpc>
                          <a:spcPct val="100000"/>
                        </a:lnSpc>
                      </a:pPr>
                      <a:r>
                        <a:rPr lang="ja-JP" sz="2000" kern="1200" dirty="0">
                          <a:solidFill>
                            <a:schemeClr val="tx2"/>
                          </a:solidFill>
                          <a:latin typeface="+mn-lt"/>
                          <a:ea typeface="+mn-ea"/>
                          <a:cs typeface="+mn-cs"/>
                        </a:rPr>
                        <a:t>944 (7.2)</a:t>
                      </a:r>
                    </a:p>
                    <a:p>
                      <a:pPr algn="ctr" rtl="0">
                        <a:lnSpc>
                          <a:spcPct val="100000"/>
                        </a:lnSpc>
                      </a:pPr>
                      <a:r>
                        <a:rPr lang="ja-JP" sz="2000" kern="1200" dirty="0">
                          <a:solidFill>
                            <a:schemeClr val="tx2"/>
                          </a:solidFill>
                          <a:latin typeface="+mn-lt"/>
                          <a:ea typeface="+mn-ea"/>
                          <a:cs typeface="+mn-cs"/>
                        </a:rPr>
                        <a:t>877 (6.7)</a:t>
                      </a:r>
                    </a:p>
                  </a:txBody>
                  <a:tcPr/>
                </a:tc>
                <a:extLst>
                  <a:ext uri="{0D108BD9-81ED-4DB2-BD59-A6C34878D82A}">
                    <a16:rowId xmlns:a16="http://schemas.microsoft.com/office/drawing/2014/main" val="3170669385"/>
                  </a:ext>
                </a:extLst>
              </a:tr>
            </a:tbl>
          </a:graphicData>
        </a:graphic>
      </p:graphicFrame>
    </p:spTree>
    <p:extLst>
      <p:ext uri="{BB962C8B-B14F-4D97-AF65-F5344CB8AC3E}">
        <p14:creationId xmlns:p14="http://schemas.microsoft.com/office/powerpoint/2010/main" val="303355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182519-6805-492B-A081-4437AE17FF82}"/>
              </a:ext>
            </a:extLst>
          </p:cNvPr>
          <p:cNvSpPr>
            <a:spLocks noGrp="1"/>
          </p:cNvSpPr>
          <p:nvPr>
            <p:ph type="title"/>
          </p:nvPr>
        </p:nvSpPr>
        <p:spPr>
          <a:xfrm>
            <a:off x="623888" y="333375"/>
            <a:ext cx="11089692" cy="962377"/>
          </a:xfrm>
        </p:spPr>
        <p:txBody>
          <a:bodyPr>
            <a:noAutofit/>
          </a:bodyPr>
          <a:lstStyle/>
          <a:p>
            <a:pPr rtl="0"/>
            <a:r>
              <a:rPr lang="ja-JP" dirty="0">
                <a:solidFill>
                  <a:srgbClr val="16374D"/>
                </a:solidFill>
              </a:rPr>
              <a:t>患者の40%は腎機能</a:t>
            </a:r>
            <a:r>
              <a:rPr lang="ja-JP" altLang="en-US" dirty="0">
                <a:solidFill>
                  <a:srgbClr val="16374D"/>
                </a:solidFill>
              </a:rPr>
              <a:t>が保たれたアルブミン尿を有する</a:t>
            </a:r>
            <a:r>
              <a:rPr lang="en-US" altLang="ja-JP" dirty="0">
                <a:solidFill>
                  <a:srgbClr val="16374D"/>
                </a:solidFill>
              </a:rPr>
              <a:t>CKD</a:t>
            </a:r>
            <a:r>
              <a:rPr lang="ja-JP" altLang="en-US" dirty="0">
                <a:solidFill>
                  <a:srgbClr val="16374D"/>
                </a:solidFill>
              </a:rPr>
              <a:t>であった</a:t>
            </a:r>
            <a:br>
              <a:rPr lang="en-US" altLang="ja-JP" dirty="0">
                <a:solidFill>
                  <a:srgbClr val="16374D"/>
                </a:solidFill>
              </a:rPr>
            </a:br>
            <a:r>
              <a:rPr lang="ja-JP" dirty="0">
                <a:solidFill>
                  <a:srgbClr val="16374D"/>
                </a:solidFill>
              </a:rPr>
              <a:t> (eGFR 60 ml/min/1.73 m</a:t>
            </a:r>
            <a:r>
              <a:rPr lang="ja-JP" baseline="30000" dirty="0">
                <a:solidFill>
                  <a:srgbClr val="16374D"/>
                </a:solidFill>
              </a:rPr>
              <a:t>2</a:t>
            </a:r>
            <a:r>
              <a:rPr lang="ja-JP" dirty="0">
                <a:solidFill>
                  <a:srgbClr val="16374D"/>
                </a:solidFill>
              </a:rPr>
              <a:t>以上)</a:t>
            </a:r>
            <a:br>
              <a:rPr lang="en-GB" dirty="0">
                <a:solidFill>
                  <a:srgbClr val="16374D"/>
                </a:solidFill>
              </a:rPr>
            </a:br>
            <a:endParaRPr lang="en-GB" dirty="0">
              <a:solidFill>
                <a:srgbClr val="16374D"/>
              </a:solidFill>
            </a:endParaRPr>
          </a:p>
        </p:txBody>
      </p:sp>
      <p:sp>
        <p:nvSpPr>
          <p:cNvPr id="13" name="Content Placeholder 12">
            <a:extLst>
              <a:ext uri="{FF2B5EF4-FFF2-40B4-BE49-F238E27FC236}">
                <a16:creationId xmlns:a16="http://schemas.microsoft.com/office/drawing/2014/main" id="{8AE95C04-3CC1-42F3-AF4A-40CCFA36AE9D}"/>
              </a:ext>
            </a:extLst>
          </p:cNvPr>
          <p:cNvSpPr>
            <a:spLocks noGrp="1"/>
          </p:cNvSpPr>
          <p:nvPr>
            <p:ph sz="quarter" idx="20"/>
          </p:nvPr>
        </p:nvSpPr>
        <p:spPr>
          <a:xfrm>
            <a:off x="5396089" y="1369138"/>
            <a:ext cx="6585142" cy="4536000"/>
          </a:xfrm>
        </p:spPr>
        <p:txBody>
          <a:bodyPr>
            <a:normAutofit/>
          </a:bodyPr>
          <a:lstStyle/>
          <a:p>
            <a:pPr marL="0" indent="0" algn="ctr" rtl="0">
              <a:buNone/>
            </a:pPr>
            <a:r>
              <a:rPr lang="ja-JP" sz="2000" b="1" dirty="0">
                <a:solidFill>
                  <a:schemeClr val="bg2"/>
                </a:solidFill>
              </a:rPr>
              <a:t>ベースラインのeGFRおよびUACR (KDIGO分類)*</a:t>
            </a:r>
          </a:p>
        </p:txBody>
      </p:sp>
      <p:sp>
        <p:nvSpPr>
          <p:cNvPr id="10" name="Footer Placeholder 9">
            <a:extLst>
              <a:ext uri="{FF2B5EF4-FFF2-40B4-BE49-F238E27FC236}">
                <a16:creationId xmlns:a16="http://schemas.microsoft.com/office/drawing/2014/main" id="{FD423128-01FD-43CA-8BE2-03CB9B384982}"/>
              </a:ext>
            </a:extLst>
          </p:cNvPr>
          <p:cNvSpPr>
            <a:spLocks noGrp="1"/>
          </p:cNvSpPr>
          <p:nvPr>
            <p:ph type="ftr" sz="quarter" idx="23"/>
          </p:nvPr>
        </p:nvSpPr>
        <p:spPr/>
        <p:txBody>
          <a:bodyPr/>
          <a:lstStyle/>
          <a:p>
            <a:pPr rtl="0"/>
            <a:r>
              <a:rPr lang="ja-JP"/>
              <a:t>*データ欠損患者3例</a:t>
            </a:r>
            <a:br>
              <a:rPr lang="en-US" dirty="0"/>
            </a:br>
            <a:r>
              <a:rPr lang="ja-JP"/>
              <a:t>KDIGO, 国際腎臓病ガイドライン機構</a:t>
            </a:r>
          </a:p>
        </p:txBody>
      </p:sp>
      <p:graphicFrame>
        <p:nvGraphicFramePr>
          <p:cNvPr id="16" name="Table 15">
            <a:extLst>
              <a:ext uri="{FF2B5EF4-FFF2-40B4-BE49-F238E27FC236}">
                <a16:creationId xmlns:a16="http://schemas.microsoft.com/office/drawing/2014/main" id="{23DBB31D-AD08-4AB4-9980-1F7BF277CE38}"/>
              </a:ext>
            </a:extLst>
          </p:cNvPr>
          <p:cNvGraphicFramePr>
            <a:graphicFrameLocks noGrp="1"/>
          </p:cNvGraphicFramePr>
          <p:nvPr>
            <p:extLst>
              <p:ext uri="{D42A27DB-BD31-4B8C-83A1-F6EECF244321}">
                <p14:modId xmlns:p14="http://schemas.microsoft.com/office/powerpoint/2010/main" val="4209114674"/>
              </p:ext>
            </p:extLst>
          </p:nvPr>
        </p:nvGraphicFramePr>
        <p:xfrm>
          <a:off x="7057402" y="2149509"/>
          <a:ext cx="4104000" cy="3803283"/>
        </p:xfrm>
        <a:graphic>
          <a:graphicData uri="http://schemas.openxmlformats.org/drawingml/2006/table">
            <a:tbl>
              <a:tblPr firstRow="1" bandRow="1">
                <a:tableStyleId>{073A0DAA-6AF3-43AB-8588-CEC1D06C72B9}</a:tableStyleId>
              </a:tblPr>
              <a:tblGrid>
                <a:gridCol w="1368000">
                  <a:extLst>
                    <a:ext uri="{9D8B030D-6E8A-4147-A177-3AD203B41FA5}">
                      <a16:colId xmlns:a16="http://schemas.microsoft.com/office/drawing/2014/main" val="4235160134"/>
                    </a:ext>
                  </a:extLst>
                </a:gridCol>
                <a:gridCol w="1368000">
                  <a:extLst>
                    <a:ext uri="{9D8B030D-6E8A-4147-A177-3AD203B41FA5}">
                      <a16:colId xmlns:a16="http://schemas.microsoft.com/office/drawing/2014/main" val="2157103453"/>
                    </a:ext>
                  </a:extLst>
                </a:gridCol>
                <a:gridCol w="1368000">
                  <a:extLst>
                    <a:ext uri="{9D8B030D-6E8A-4147-A177-3AD203B41FA5}">
                      <a16:colId xmlns:a16="http://schemas.microsoft.com/office/drawing/2014/main" val="885816617"/>
                    </a:ext>
                  </a:extLst>
                </a:gridCol>
              </a:tblGrid>
              <a:tr h="252000">
                <a:tc gridSpan="3">
                  <a:txBody>
                    <a:bodyPr/>
                    <a:lstStyle/>
                    <a:p>
                      <a:pPr algn="ctr" defTabSz="914012" rtl="0">
                        <a:defRPr/>
                      </a:pPr>
                      <a:r>
                        <a:rPr lang="ja-JP" sz="1800" b="0" kern="0">
                          <a:solidFill>
                            <a:schemeClr val="accent3"/>
                          </a:solidFill>
                          <a:latin typeface="+mn-lt"/>
                          <a:cs typeface="Arial"/>
                        </a:rPr>
                        <a:t>アルブミン尿区分</a:t>
                      </a:r>
                      <a:br>
                        <a:rPr lang="en-US" sz="1600" b="0" kern="0" dirty="0">
                          <a:solidFill>
                            <a:schemeClr val="accent3"/>
                          </a:solidFill>
                          <a:latin typeface="+mn-lt"/>
                          <a:cs typeface="Arial"/>
                        </a:rPr>
                      </a:br>
                      <a:r>
                        <a:rPr lang="ja-JP" sz="1400" b="0" kern="0">
                          <a:solidFill>
                            <a:schemeClr val="accent3"/>
                          </a:solidFill>
                          <a:latin typeface="+mn-lt"/>
                          <a:cs typeface="Arial"/>
                        </a:rPr>
                        <a:t>(mg アルブミン/g クレアチニン)</a:t>
                      </a:r>
                    </a:p>
                  </a:txBody>
                  <a:tcPr marT="0" marB="0">
                    <a:no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069931608"/>
                  </a:ext>
                </a:extLst>
              </a:tr>
              <a:tr h="667923">
                <a:tc>
                  <a:txBody>
                    <a:bodyPr/>
                    <a:lstStyle/>
                    <a:p>
                      <a:pPr algn="ctr" defTabSz="914012" rtl="0">
                        <a:lnSpc>
                          <a:spcPct val="80000"/>
                        </a:lnSpc>
                        <a:defRPr/>
                      </a:pPr>
                      <a:r>
                        <a:rPr lang="ja-JP" sz="1800" b="1" kern="0" dirty="0">
                          <a:solidFill>
                            <a:schemeClr val="bg1"/>
                          </a:solidFill>
                          <a:latin typeface="+mn-lt"/>
                          <a:cs typeface="Arial"/>
                        </a:rPr>
                        <a:t>A1</a:t>
                      </a:r>
                    </a:p>
                    <a:p>
                      <a:pPr algn="ctr" defTabSz="914012" rtl="0">
                        <a:lnSpc>
                          <a:spcPct val="80000"/>
                        </a:lnSpc>
                        <a:defRPr/>
                      </a:pPr>
                      <a:r>
                        <a:rPr lang="ja-JP" sz="1400" kern="0" dirty="0">
                          <a:solidFill>
                            <a:schemeClr val="bg1"/>
                          </a:solidFill>
                          <a:latin typeface="+mn-lt"/>
                          <a:cs typeface="Arial"/>
                        </a:rPr>
                        <a:t>正常から軽度</a:t>
                      </a:r>
                      <a:endParaRPr lang="en-US" altLang="ja-JP" sz="1400" kern="0" dirty="0">
                        <a:solidFill>
                          <a:schemeClr val="bg1"/>
                        </a:solidFill>
                        <a:latin typeface="+mn-lt"/>
                        <a:cs typeface="Arial"/>
                      </a:endParaRPr>
                    </a:p>
                    <a:p>
                      <a:pPr algn="ctr" defTabSz="914012" rtl="0">
                        <a:lnSpc>
                          <a:spcPct val="80000"/>
                        </a:lnSpc>
                        <a:defRPr/>
                      </a:pPr>
                      <a:r>
                        <a:rPr lang="ja-JP" altLang="en-US" sz="1400" kern="0" dirty="0">
                          <a:solidFill>
                            <a:schemeClr val="bg1"/>
                          </a:solidFill>
                          <a:latin typeface="+mn-lt"/>
                          <a:cs typeface="Arial"/>
                        </a:rPr>
                        <a:t>に上昇</a:t>
                      </a:r>
                      <a:endParaRPr lang="ja-JP" sz="1400" kern="0" dirty="0">
                        <a:solidFill>
                          <a:schemeClr val="bg1"/>
                        </a:solidFill>
                        <a:latin typeface="+mn-lt"/>
                        <a:cs typeface="Arial"/>
                      </a:endParaRPr>
                    </a:p>
                  </a:txBody>
                  <a:tcPr marL="36000" marR="36000" marT="72000" marB="0">
                    <a:solidFill>
                      <a:schemeClr val="accent3"/>
                    </a:solidFill>
                  </a:tcPr>
                </a:tc>
                <a:tc>
                  <a:txBody>
                    <a:bodyPr/>
                    <a:lstStyle/>
                    <a:p>
                      <a:pPr algn="ctr" defTabSz="914012" rtl="0">
                        <a:lnSpc>
                          <a:spcPct val="80000"/>
                        </a:lnSpc>
                        <a:defRPr/>
                      </a:pPr>
                      <a:r>
                        <a:rPr lang="ja-JP" sz="1800" b="1" kern="0" dirty="0">
                          <a:solidFill>
                            <a:schemeClr val="bg1"/>
                          </a:solidFill>
                          <a:latin typeface="+mn-lt"/>
                          <a:cs typeface="Arial"/>
                        </a:rPr>
                        <a:t>A2</a:t>
                      </a:r>
                    </a:p>
                    <a:p>
                      <a:pPr algn="ctr" defTabSz="914012" rtl="0">
                        <a:lnSpc>
                          <a:spcPct val="80000"/>
                        </a:lnSpc>
                        <a:defRPr/>
                      </a:pPr>
                      <a:r>
                        <a:rPr lang="ja-JP" altLang="en-US" sz="1400" kern="0" dirty="0">
                          <a:solidFill>
                            <a:schemeClr val="bg1"/>
                          </a:solidFill>
                          <a:latin typeface="+mn-lt"/>
                          <a:cs typeface="Arial"/>
                        </a:rPr>
                        <a:t>中等度に上昇</a:t>
                      </a:r>
                      <a:endParaRPr lang="ja-JP" sz="1400" kern="0" dirty="0">
                        <a:solidFill>
                          <a:schemeClr val="bg1"/>
                        </a:solidFill>
                        <a:latin typeface="+mn-lt"/>
                        <a:cs typeface="Arial"/>
                      </a:endParaRPr>
                    </a:p>
                  </a:txBody>
                  <a:tcPr marL="36000" marR="36000" marT="72000" marB="0">
                    <a:solidFill>
                      <a:schemeClr val="accent3"/>
                    </a:solidFill>
                  </a:tcPr>
                </a:tc>
                <a:tc>
                  <a:txBody>
                    <a:bodyPr/>
                    <a:lstStyle/>
                    <a:p>
                      <a:pPr algn="ctr" defTabSz="914012" rtl="0">
                        <a:lnSpc>
                          <a:spcPct val="80000"/>
                        </a:lnSpc>
                        <a:defRPr/>
                      </a:pPr>
                      <a:r>
                        <a:rPr lang="ja-JP" sz="1800" b="1" kern="0" dirty="0">
                          <a:solidFill>
                            <a:schemeClr val="bg1"/>
                          </a:solidFill>
                          <a:latin typeface="+mn-lt"/>
                          <a:cs typeface="Arial"/>
                        </a:rPr>
                        <a:t>A3</a:t>
                      </a:r>
                    </a:p>
                    <a:p>
                      <a:pPr algn="ctr" defTabSz="914012" rtl="0">
                        <a:lnSpc>
                          <a:spcPct val="80000"/>
                        </a:lnSpc>
                        <a:defRPr/>
                      </a:pPr>
                      <a:r>
                        <a:rPr lang="ja-JP" altLang="en-US" sz="1400" kern="0" dirty="0">
                          <a:solidFill>
                            <a:schemeClr val="bg1"/>
                          </a:solidFill>
                          <a:latin typeface="+mn-lt"/>
                          <a:cs typeface="Arial"/>
                        </a:rPr>
                        <a:t>重度に上昇</a:t>
                      </a:r>
                      <a:endParaRPr lang="ja-JP" sz="1400" kern="0" dirty="0">
                        <a:solidFill>
                          <a:schemeClr val="bg1"/>
                        </a:solidFill>
                        <a:latin typeface="+mn-lt"/>
                        <a:cs typeface="Arial"/>
                      </a:endParaRPr>
                    </a:p>
                  </a:txBody>
                  <a:tcPr marL="36000" marR="36000" marT="72000" marB="0">
                    <a:solidFill>
                      <a:schemeClr val="accent3"/>
                    </a:solidFill>
                  </a:tcPr>
                </a:tc>
                <a:extLst>
                  <a:ext uri="{0D108BD9-81ED-4DB2-BD59-A6C34878D82A}">
                    <a16:rowId xmlns:a16="http://schemas.microsoft.com/office/drawing/2014/main" val="2395512810"/>
                  </a:ext>
                </a:extLst>
              </a:tr>
              <a:tr h="360000">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600" b="0" kern="0" dirty="0">
                          <a:solidFill>
                            <a:schemeClr val="bg1"/>
                          </a:solidFill>
                          <a:latin typeface="+mn-lt"/>
                          <a:cs typeface="Arial"/>
                        </a:rPr>
                        <a:t>0</a:t>
                      </a:r>
                      <a:r>
                        <a:rPr lang="en-US" altLang="ja-JP" sz="1600" b="0" kern="0" dirty="0">
                          <a:solidFill>
                            <a:schemeClr val="bg1"/>
                          </a:solidFill>
                          <a:latin typeface="+mn-lt"/>
                          <a:cs typeface="Arial"/>
                        </a:rPr>
                        <a:t>-</a:t>
                      </a:r>
                      <a:r>
                        <a:rPr lang="ja-JP" sz="1600" b="0" kern="0" dirty="0">
                          <a:solidFill>
                            <a:schemeClr val="bg1"/>
                          </a:solidFill>
                          <a:latin typeface="+mn-lt"/>
                          <a:cs typeface="Arial"/>
                        </a:rPr>
                        <a:t>&lt;30</a:t>
                      </a:r>
                    </a:p>
                  </a:txBody>
                  <a:tcPr marL="36000" marR="36000" marT="0" marB="0" anchor="ctr">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600" b="0" kern="0" dirty="0">
                          <a:solidFill>
                            <a:schemeClr val="bg1"/>
                          </a:solidFill>
                          <a:latin typeface="+mn-lt"/>
                          <a:cs typeface="Arial"/>
                        </a:rPr>
                        <a:t>30</a:t>
                      </a:r>
                      <a:r>
                        <a:rPr lang="en-US" altLang="ja-JP" sz="1600" b="0" kern="0" dirty="0">
                          <a:solidFill>
                            <a:schemeClr val="bg1"/>
                          </a:solidFill>
                          <a:latin typeface="+mn-lt"/>
                          <a:cs typeface="Arial"/>
                        </a:rPr>
                        <a:t>-</a:t>
                      </a:r>
                      <a:r>
                        <a:rPr lang="ja-JP" sz="1600" b="0" kern="0" dirty="0">
                          <a:solidFill>
                            <a:schemeClr val="bg1"/>
                          </a:solidFill>
                          <a:latin typeface="+mn-lt"/>
                          <a:cs typeface="Arial"/>
                        </a:rPr>
                        <a:t>&lt;300</a:t>
                      </a:r>
                    </a:p>
                  </a:txBody>
                  <a:tcPr marL="36000" marR="36000" marT="0" marB="0" anchor="ctr">
                    <a:solidFill>
                      <a:schemeClr val="accent3"/>
                    </a:solid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600" b="0" kern="0" dirty="0">
                          <a:solidFill>
                            <a:schemeClr val="bg1"/>
                          </a:solidFill>
                          <a:latin typeface="+mn-lt"/>
                          <a:cs typeface="Arial"/>
                        </a:rPr>
                        <a:t>≧300</a:t>
                      </a:r>
                      <a:r>
                        <a:rPr lang="en-US" altLang="ja-JP" sz="1600" b="0" kern="0" dirty="0">
                          <a:solidFill>
                            <a:schemeClr val="bg1"/>
                          </a:solidFill>
                          <a:latin typeface="+mn-lt"/>
                          <a:cs typeface="Arial"/>
                        </a:rPr>
                        <a:t>-</a:t>
                      </a:r>
                    </a:p>
                    <a:p>
                      <a:pPr marL="0" marR="0" lvl="0" indent="0" algn="ctr" defTabSz="914217" rtl="0" eaLnBrk="1" fontAlgn="auto" latinLnBrk="0" hangingPunct="1">
                        <a:lnSpc>
                          <a:spcPct val="100000"/>
                        </a:lnSpc>
                        <a:spcBef>
                          <a:spcPts val="0"/>
                        </a:spcBef>
                        <a:spcAft>
                          <a:spcPts val="0"/>
                        </a:spcAft>
                        <a:buClrTx/>
                        <a:buSzTx/>
                        <a:buFontTx/>
                        <a:buNone/>
                        <a:tabLst/>
                        <a:defRPr/>
                      </a:pPr>
                      <a:r>
                        <a:rPr lang="en-US" altLang="ja-JP" sz="1600" b="0" kern="0" dirty="0">
                          <a:solidFill>
                            <a:schemeClr val="bg1"/>
                          </a:solidFill>
                          <a:latin typeface="+mn-lt"/>
                          <a:cs typeface="Arial"/>
                        </a:rPr>
                        <a:t> </a:t>
                      </a:r>
                      <a:r>
                        <a:rPr lang="ja-JP" sz="1600" b="0" kern="0" dirty="0">
                          <a:solidFill>
                            <a:schemeClr val="bg1"/>
                          </a:solidFill>
                          <a:latin typeface="+mn-lt"/>
                          <a:cs typeface="Arial"/>
                        </a:rPr>
                        <a:t>≦5000</a:t>
                      </a:r>
                    </a:p>
                  </a:txBody>
                  <a:tcPr marL="36000" marR="36000" marT="0" marB="0" anchor="ctr">
                    <a:solidFill>
                      <a:schemeClr val="accent3"/>
                    </a:solidFill>
                  </a:tcPr>
                </a:tc>
                <a:extLst>
                  <a:ext uri="{0D108BD9-81ED-4DB2-BD59-A6C34878D82A}">
                    <a16:rowId xmlns:a16="http://schemas.microsoft.com/office/drawing/2014/main" val="486514904"/>
                  </a:ext>
                </a:extLst>
              </a:tr>
              <a:tr h="432000">
                <a:tc>
                  <a:txBody>
                    <a:bodyPr/>
                    <a:lstStyle/>
                    <a:p>
                      <a:pPr algn="ctr" rtl="0"/>
                      <a:r>
                        <a:rPr lang="ja-JP" sz="1800" b="1" dirty="0">
                          <a:solidFill>
                            <a:schemeClr val="tx2"/>
                          </a:solidFill>
                        </a:rPr>
                        <a:t>13 (&lt;0.1)</a:t>
                      </a:r>
                    </a:p>
                  </a:txBody>
                  <a:tcPr marL="36000" marR="36000" marT="0" marB="0" anchor="ctr">
                    <a:solidFill>
                      <a:schemeClr val="accent2">
                        <a:alpha val="60000"/>
                      </a:schemeClr>
                    </a:solidFill>
                  </a:tcPr>
                </a:tc>
                <a:tc>
                  <a:txBody>
                    <a:bodyPr/>
                    <a:lstStyle/>
                    <a:p>
                      <a:pPr algn="ctr" rtl="0"/>
                      <a:r>
                        <a:rPr lang="ja-JP" sz="1800" b="1">
                          <a:solidFill>
                            <a:schemeClr val="tx2"/>
                          </a:solidFill>
                        </a:rPr>
                        <a:t>198 (1.5)</a:t>
                      </a:r>
                    </a:p>
                  </a:txBody>
                  <a:tcPr marL="36000" marR="36000" marT="36000" marB="36000" anchor="ctr">
                    <a:solidFill>
                      <a:srgbClr val="FFFF00">
                        <a:alpha val="60000"/>
                      </a:srgbClr>
                    </a:solidFill>
                  </a:tcPr>
                </a:tc>
                <a:tc>
                  <a:txBody>
                    <a:bodyPr/>
                    <a:lstStyle/>
                    <a:p>
                      <a:pPr algn="ctr" rtl="0"/>
                      <a:r>
                        <a:rPr lang="ja-JP" sz="1800" b="1">
                          <a:solidFill>
                            <a:schemeClr val="tx2"/>
                          </a:solidFill>
                        </a:rPr>
                        <a:t>1108 (8.5)</a:t>
                      </a:r>
                    </a:p>
                  </a:txBody>
                  <a:tcPr marL="36000" marR="36000" marT="36000" marB="36000" anchor="ctr">
                    <a:solidFill>
                      <a:srgbClr val="FF8001">
                        <a:alpha val="60000"/>
                      </a:srgbClr>
                    </a:solidFill>
                  </a:tcPr>
                </a:tc>
                <a:extLst>
                  <a:ext uri="{0D108BD9-81ED-4DB2-BD59-A6C34878D82A}">
                    <a16:rowId xmlns:a16="http://schemas.microsoft.com/office/drawing/2014/main" val="2254146330"/>
                  </a:ext>
                </a:extLst>
              </a:tr>
              <a:tr h="432000">
                <a:tc>
                  <a:txBody>
                    <a:bodyPr/>
                    <a:lstStyle/>
                    <a:p>
                      <a:pPr algn="ctr" rtl="0"/>
                      <a:r>
                        <a:rPr lang="ja-JP" sz="1800" b="1">
                          <a:solidFill>
                            <a:schemeClr val="tx2"/>
                          </a:solidFill>
                        </a:rPr>
                        <a:t>51 (0.4)</a:t>
                      </a:r>
                    </a:p>
                  </a:txBody>
                  <a:tcPr marL="36000" marR="36000" marT="36000" marB="36000" anchor="ctr">
                    <a:solidFill>
                      <a:schemeClr val="accent2">
                        <a:alpha val="60000"/>
                      </a:schemeClr>
                    </a:solidFill>
                  </a:tcPr>
                </a:tc>
                <a:tc>
                  <a:txBody>
                    <a:bodyPr/>
                    <a:lstStyle/>
                    <a:p>
                      <a:pPr algn="ctr" rtl="0"/>
                      <a:r>
                        <a:rPr lang="ja-JP" sz="1800" b="1">
                          <a:solidFill>
                            <a:schemeClr val="tx2"/>
                          </a:solidFill>
                        </a:rPr>
                        <a:t>1043 (8.0)</a:t>
                      </a:r>
                    </a:p>
                  </a:txBody>
                  <a:tcPr marL="36000" marR="36000" marT="36000" marB="36000" anchor="ctr">
                    <a:solidFill>
                      <a:srgbClr val="FFFF00">
                        <a:alpha val="60000"/>
                      </a:srgbClr>
                    </a:solidFill>
                  </a:tcPr>
                </a:tc>
                <a:tc>
                  <a:txBody>
                    <a:bodyPr/>
                    <a:lstStyle/>
                    <a:p>
                      <a:pPr algn="ctr" rtl="0"/>
                      <a:r>
                        <a:rPr lang="ja-JP" sz="1800" b="1">
                          <a:solidFill>
                            <a:schemeClr val="tx2"/>
                          </a:solidFill>
                        </a:rPr>
                        <a:t>2780 (21)</a:t>
                      </a:r>
                    </a:p>
                  </a:txBody>
                  <a:tcPr marL="36000" marR="36000" marT="36000" marB="36000" anchor="ctr">
                    <a:solidFill>
                      <a:srgbClr val="FF8001">
                        <a:alpha val="60000"/>
                      </a:srgbClr>
                    </a:solidFill>
                  </a:tcPr>
                </a:tc>
                <a:extLst>
                  <a:ext uri="{0D108BD9-81ED-4DB2-BD59-A6C34878D82A}">
                    <a16:rowId xmlns:a16="http://schemas.microsoft.com/office/drawing/2014/main" val="543262853"/>
                  </a:ext>
                </a:extLst>
              </a:tr>
              <a:tr h="432000">
                <a:tc>
                  <a:txBody>
                    <a:bodyPr/>
                    <a:lstStyle/>
                    <a:p>
                      <a:pPr algn="ctr" rtl="0"/>
                      <a:r>
                        <a:rPr lang="ja-JP" sz="1800">
                          <a:solidFill>
                            <a:schemeClr val="tx2"/>
                          </a:solidFill>
                        </a:rPr>
                        <a:t>82 (0.6)</a:t>
                      </a:r>
                    </a:p>
                  </a:txBody>
                  <a:tcPr marL="36000" marR="36000" marT="36000" marB="36000" anchor="ctr">
                    <a:solidFill>
                      <a:srgbClr val="FFFF00">
                        <a:alpha val="60000"/>
                      </a:srgbClr>
                    </a:solidFill>
                  </a:tcPr>
                </a:tc>
                <a:tc>
                  <a:txBody>
                    <a:bodyPr/>
                    <a:lstStyle/>
                    <a:p>
                      <a:pPr algn="ctr" rtl="0"/>
                      <a:r>
                        <a:rPr lang="ja-JP" sz="1800">
                          <a:solidFill>
                            <a:schemeClr val="tx2"/>
                          </a:solidFill>
                        </a:rPr>
                        <a:t>1389 (11)</a:t>
                      </a:r>
                    </a:p>
                  </a:txBody>
                  <a:tcPr marL="36000" marR="36000" marT="36000" marB="36000" anchor="ctr">
                    <a:solidFill>
                      <a:srgbClr val="FF8001">
                        <a:alpha val="60000"/>
                      </a:srgbClr>
                    </a:solidFill>
                  </a:tcPr>
                </a:tc>
                <a:tc>
                  <a:txBody>
                    <a:bodyPr/>
                    <a:lstStyle/>
                    <a:p>
                      <a:pPr algn="ctr" rtl="0"/>
                      <a:r>
                        <a:rPr lang="ja-JP" sz="1800">
                          <a:solidFill>
                            <a:schemeClr val="tx2"/>
                          </a:solidFill>
                        </a:rPr>
                        <a:t>1962 (15)</a:t>
                      </a:r>
                    </a:p>
                  </a:txBody>
                  <a:tcPr marL="36000" marR="36000" marT="36000" marB="36000" anchor="ctr">
                    <a:solidFill>
                      <a:srgbClr val="FF0000">
                        <a:alpha val="60000"/>
                      </a:srgbClr>
                    </a:solidFill>
                  </a:tcPr>
                </a:tc>
                <a:extLst>
                  <a:ext uri="{0D108BD9-81ED-4DB2-BD59-A6C34878D82A}">
                    <a16:rowId xmlns:a16="http://schemas.microsoft.com/office/drawing/2014/main" val="210041945"/>
                  </a:ext>
                </a:extLst>
              </a:tr>
              <a:tr h="432000">
                <a:tc>
                  <a:txBody>
                    <a:bodyPr/>
                    <a:lstStyle/>
                    <a:p>
                      <a:pPr algn="ctr" rtl="0"/>
                      <a:r>
                        <a:rPr lang="ja-JP" sz="1800">
                          <a:solidFill>
                            <a:schemeClr val="tx2"/>
                          </a:solidFill>
                        </a:rPr>
                        <a:t>68 (0.5)</a:t>
                      </a:r>
                    </a:p>
                  </a:txBody>
                  <a:tcPr marL="36000" marR="36000" marT="36000" marB="36000" anchor="ctr">
                    <a:solidFill>
                      <a:srgbClr val="FF8001">
                        <a:alpha val="60000"/>
                      </a:srgbClr>
                    </a:solidFill>
                  </a:tcPr>
                </a:tc>
                <a:tc>
                  <a:txBody>
                    <a:bodyPr/>
                    <a:lstStyle/>
                    <a:p>
                      <a:pPr algn="ctr" rtl="0"/>
                      <a:r>
                        <a:rPr lang="ja-JP" sz="1800" dirty="0">
                          <a:solidFill>
                            <a:schemeClr val="tx2"/>
                          </a:solidFill>
                        </a:rPr>
                        <a:t>1230 (9.4)</a:t>
                      </a:r>
                    </a:p>
                  </a:txBody>
                  <a:tcPr marL="36000" marR="36000" marT="36000" marB="36000" anchor="ctr">
                    <a:solidFill>
                      <a:srgbClr val="FF0000">
                        <a:alpha val="60000"/>
                      </a:srgbClr>
                    </a:solidFill>
                  </a:tcPr>
                </a:tc>
                <a:tc>
                  <a:txBody>
                    <a:bodyPr/>
                    <a:lstStyle/>
                    <a:p>
                      <a:pPr algn="ctr" rtl="0"/>
                      <a:r>
                        <a:rPr lang="ja-JP" sz="1800">
                          <a:solidFill>
                            <a:schemeClr val="tx2"/>
                          </a:solidFill>
                        </a:rPr>
                        <a:t>2206 (17)</a:t>
                      </a:r>
                    </a:p>
                  </a:txBody>
                  <a:tcPr marL="36000" marR="36000" marT="36000" marB="36000" anchor="ctr">
                    <a:solidFill>
                      <a:srgbClr val="FF0000">
                        <a:alpha val="60000"/>
                      </a:srgbClr>
                    </a:solidFill>
                  </a:tcPr>
                </a:tc>
                <a:extLst>
                  <a:ext uri="{0D108BD9-81ED-4DB2-BD59-A6C34878D82A}">
                    <a16:rowId xmlns:a16="http://schemas.microsoft.com/office/drawing/2014/main" val="1609516177"/>
                  </a:ext>
                </a:extLst>
              </a:tr>
              <a:tr h="432000">
                <a:tc>
                  <a:txBody>
                    <a:bodyPr/>
                    <a:lstStyle/>
                    <a:p>
                      <a:pPr algn="ctr" rtl="0"/>
                      <a:r>
                        <a:rPr lang="ja-JP" sz="1800">
                          <a:solidFill>
                            <a:schemeClr val="tx2"/>
                          </a:solidFill>
                        </a:rPr>
                        <a:t>16 (0.1)</a:t>
                      </a:r>
                    </a:p>
                  </a:txBody>
                  <a:tcPr marL="36000" marR="36000" marT="36000" marB="36000" anchor="ctr">
                    <a:solidFill>
                      <a:srgbClr val="FF0000">
                        <a:alpha val="60000"/>
                      </a:srgbClr>
                    </a:solidFill>
                  </a:tcPr>
                </a:tc>
                <a:tc>
                  <a:txBody>
                    <a:bodyPr/>
                    <a:lstStyle/>
                    <a:p>
                      <a:pPr algn="ctr" rtl="0"/>
                      <a:r>
                        <a:rPr lang="ja-JP" sz="1800">
                          <a:solidFill>
                            <a:schemeClr val="tx2"/>
                          </a:solidFill>
                        </a:rPr>
                        <a:t>239 (1.8)</a:t>
                      </a:r>
                    </a:p>
                  </a:txBody>
                  <a:tcPr marL="36000" marR="36000" marT="36000" marB="36000" anchor="ctr">
                    <a:solidFill>
                      <a:srgbClr val="FF0000">
                        <a:alpha val="60000"/>
                      </a:srgbClr>
                    </a:solidFill>
                  </a:tcPr>
                </a:tc>
                <a:tc>
                  <a:txBody>
                    <a:bodyPr/>
                    <a:lstStyle/>
                    <a:p>
                      <a:pPr algn="ctr" rtl="0"/>
                      <a:r>
                        <a:rPr lang="ja-JP" sz="1800" dirty="0">
                          <a:solidFill>
                            <a:schemeClr val="tx2"/>
                          </a:solidFill>
                        </a:rPr>
                        <a:t>635 (4.9)</a:t>
                      </a:r>
                    </a:p>
                  </a:txBody>
                  <a:tcPr marL="36000" marR="36000" marT="36000" marB="36000" anchor="ctr">
                    <a:solidFill>
                      <a:srgbClr val="FF0000">
                        <a:alpha val="60000"/>
                      </a:srgbClr>
                    </a:solidFill>
                  </a:tcPr>
                </a:tc>
                <a:extLst>
                  <a:ext uri="{0D108BD9-81ED-4DB2-BD59-A6C34878D82A}">
                    <a16:rowId xmlns:a16="http://schemas.microsoft.com/office/drawing/2014/main" val="4000403617"/>
                  </a:ext>
                </a:extLst>
              </a:tr>
            </a:tbl>
          </a:graphicData>
        </a:graphic>
      </p:graphicFrame>
      <p:graphicFrame>
        <p:nvGraphicFramePr>
          <p:cNvPr id="17" name="Table 4">
            <a:extLst>
              <a:ext uri="{FF2B5EF4-FFF2-40B4-BE49-F238E27FC236}">
                <a16:creationId xmlns:a16="http://schemas.microsoft.com/office/drawing/2014/main" id="{B37EE9B7-14FF-4E73-8581-5D41B6F0319C}"/>
              </a:ext>
            </a:extLst>
          </p:cNvPr>
          <p:cNvGraphicFramePr>
            <a:graphicFrameLocks noGrp="1"/>
          </p:cNvGraphicFramePr>
          <p:nvPr>
            <p:extLst>
              <p:ext uri="{D42A27DB-BD31-4B8C-83A1-F6EECF244321}">
                <p14:modId xmlns:p14="http://schemas.microsoft.com/office/powerpoint/2010/main" val="2011325527"/>
              </p:ext>
            </p:extLst>
          </p:nvPr>
        </p:nvGraphicFramePr>
        <p:xfrm>
          <a:off x="5103094" y="3789000"/>
          <a:ext cx="1944000" cy="2160000"/>
        </p:xfrm>
        <a:graphic>
          <a:graphicData uri="http://schemas.openxmlformats.org/drawingml/2006/table">
            <a:tbl>
              <a:tblPr firstCol="1" bandRow="1">
                <a:tableStyleId>{073A0DAA-6AF3-43AB-8588-CEC1D06C72B9}</a:tableStyleId>
              </a:tblPr>
              <a:tblGrid>
                <a:gridCol w="540000">
                  <a:extLst>
                    <a:ext uri="{9D8B030D-6E8A-4147-A177-3AD203B41FA5}">
                      <a16:colId xmlns:a16="http://schemas.microsoft.com/office/drawing/2014/main" val="4235160134"/>
                    </a:ext>
                  </a:extLst>
                </a:gridCol>
                <a:gridCol w="504000">
                  <a:extLst>
                    <a:ext uri="{9D8B030D-6E8A-4147-A177-3AD203B41FA5}">
                      <a16:colId xmlns:a16="http://schemas.microsoft.com/office/drawing/2014/main" val="2157103453"/>
                    </a:ext>
                  </a:extLst>
                </a:gridCol>
                <a:gridCol w="900000">
                  <a:extLst>
                    <a:ext uri="{9D8B030D-6E8A-4147-A177-3AD203B41FA5}">
                      <a16:colId xmlns:a16="http://schemas.microsoft.com/office/drawing/2014/main" val="885816617"/>
                    </a:ext>
                  </a:extLst>
                </a:gridCol>
              </a:tblGrid>
              <a:tr h="432000">
                <a:tc rowSpan="5">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ja-JP" sz="1800" b="0" kern="0">
                          <a:solidFill>
                            <a:schemeClr val="accent3"/>
                          </a:solidFill>
                          <a:latin typeface="+mn-lt"/>
                          <a:ea typeface="+mn-ea"/>
                          <a:cs typeface="Arial"/>
                        </a:rPr>
                        <a:t>GFR区分 </a:t>
                      </a:r>
                      <a:br>
                        <a:rPr lang="en-US" sz="1600" b="0" kern="0" dirty="0">
                          <a:solidFill>
                            <a:schemeClr val="accent3"/>
                          </a:solidFill>
                          <a:latin typeface="+mn-lt"/>
                          <a:ea typeface="+mn-ea"/>
                          <a:cs typeface="Arial"/>
                        </a:rPr>
                      </a:br>
                      <a:r>
                        <a:rPr lang="ja-JP" sz="1600" b="0" kern="0">
                          <a:solidFill>
                            <a:schemeClr val="accent3"/>
                          </a:solidFill>
                          <a:latin typeface="+mn-lt"/>
                          <a:ea typeface="+mn-ea"/>
                          <a:cs typeface="Arial"/>
                        </a:rPr>
                        <a:t> </a:t>
                      </a:r>
                      <a:r>
                        <a:rPr lang="ja-JP" sz="1400" b="0" kern="0">
                          <a:solidFill>
                            <a:schemeClr val="accent3"/>
                          </a:solidFill>
                          <a:latin typeface="+mn-lt"/>
                          <a:ea typeface="+mn-ea"/>
                          <a:cs typeface="Arial"/>
                        </a:rPr>
                        <a:t>(ml/min/1.73 m</a:t>
                      </a:r>
                      <a:r>
                        <a:rPr lang="ja-JP" sz="1400" b="0" kern="0" baseline="30000">
                          <a:solidFill>
                            <a:schemeClr val="accent3"/>
                          </a:solidFill>
                          <a:latin typeface="+mn-lt"/>
                          <a:ea typeface="+mn-ea"/>
                          <a:cs typeface="Arial"/>
                        </a:rPr>
                        <a:t>2</a:t>
                      </a:r>
                      <a:r>
                        <a:rPr lang="ja-JP" sz="1400" b="0" kern="0">
                          <a:solidFill>
                            <a:schemeClr val="accent3"/>
                          </a:solidFill>
                          <a:latin typeface="+mn-lt"/>
                          <a:ea typeface="+mn-ea"/>
                          <a:cs typeface="Arial"/>
                        </a:rPr>
                        <a:t>)</a:t>
                      </a:r>
                    </a:p>
                  </a:txBody>
                  <a:tcPr vert="vert270" anchor="ctr">
                    <a:noFill/>
                  </a:tcPr>
                </a:tc>
                <a:tc>
                  <a:txBody>
                    <a:bodyPr/>
                    <a:lstStyle/>
                    <a:p>
                      <a:pPr algn="ctr" rtl="0"/>
                      <a:r>
                        <a:rPr lang="ja-JP" sz="1800" b="1">
                          <a:solidFill>
                            <a:schemeClr val="bg1"/>
                          </a:solidFill>
                        </a:rPr>
                        <a:t>G1</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≧90</a:t>
                      </a:r>
                    </a:p>
                  </a:txBody>
                  <a:tcPr marL="0" marR="0" marT="0" marB="0" anchor="ctr">
                    <a:solidFill>
                      <a:schemeClr val="accent3"/>
                    </a:solidFill>
                  </a:tcPr>
                </a:tc>
                <a:extLst>
                  <a:ext uri="{0D108BD9-81ED-4DB2-BD59-A6C34878D82A}">
                    <a16:rowId xmlns:a16="http://schemas.microsoft.com/office/drawing/2014/main" val="2254146330"/>
                  </a:ext>
                </a:extLst>
              </a:tr>
              <a:tr h="432000">
                <a:tc vMerge="1">
                  <a:txBody>
                    <a:bodyPr/>
                    <a:lstStyle/>
                    <a:p>
                      <a:endParaRPr lang="en-AU" sz="1100" dirty="0">
                        <a:solidFill>
                          <a:schemeClr val="bg1"/>
                        </a:solidFill>
                      </a:endParaRPr>
                    </a:p>
                  </a:txBody>
                  <a:tcPr/>
                </a:tc>
                <a:tc>
                  <a:txBody>
                    <a:bodyPr/>
                    <a:lstStyle/>
                    <a:p>
                      <a:pPr algn="ctr" rtl="0"/>
                      <a:r>
                        <a:rPr lang="ja-JP" sz="1800" b="1">
                          <a:solidFill>
                            <a:schemeClr val="bg1"/>
                          </a:solidFill>
                        </a:rPr>
                        <a:t>G2</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60</a:t>
                      </a:r>
                      <a:r>
                        <a:rPr lang="en-US" altLang="ja-JP" sz="1800" b="0" kern="0" dirty="0">
                          <a:solidFill>
                            <a:schemeClr val="bg1"/>
                          </a:solidFill>
                          <a:latin typeface="+mn-lt"/>
                          <a:cs typeface="Arial"/>
                        </a:rPr>
                        <a:t>-</a:t>
                      </a:r>
                      <a:r>
                        <a:rPr lang="ja-JP" sz="1800" b="0" kern="0" dirty="0">
                          <a:solidFill>
                            <a:schemeClr val="bg1"/>
                          </a:solidFill>
                          <a:latin typeface="+mn-lt"/>
                          <a:cs typeface="Arial"/>
                        </a:rPr>
                        <a:t>89</a:t>
                      </a:r>
                    </a:p>
                  </a:txBody>
                  <a:tcPr marL="0" marR="0" marT="0" marB="0" anchor="ctr">
                    <a:solidFill>
                      <a:schemeClr val="accent3"/>
                    </a:solidFill>
                  </a:tcPr>
                </a:tc>
                <a:extLst>
                  <a:ext uri="{0D108BD9-81ED-4DB2-BD59-A6C34878D82A}">
                    <a16:rowId xmlns:a16="http://schemas.microsoft.com/office/drawing/2014/main" val="543262853"/>
                  </a:ext>
                </a:extLst>
              </a:tr>
              <a:tr h="432000">
                <a:tc vMerge="1">
                  <a:txBody>
                    <a:bodyPr/>
                    <a:lstStyle/>
                    <a:p>
                      <a:endParaRPr lang="en-AU" sz="1100" dirty="0">
                        <a:solidFill>
                          <a:schemeClr val="bg1"/>
                        </a:solidFill>
                      </a:endParaRPr>
                    </a:p>
                  </a:txBody>
                  <a:tcPr/>
                </a:tc>
                <a:tc>
                  <a:txBody>
                    <a:bodyPr/>
                    <a:lstStyle/>
                    <a:p>
                      <a:pPr algn="ctr" rtl="0"/>
                      <a:r>
                        <a:rPr lang="ja-JP" sz="1800" b="1">
                          <a:solidFill>
                            <a:schemeClr val="bg1"/>
                          </a:solidFill>
                        </a:rPr>
                        <a:t>G3a</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45</a:t>
                      </a:r>
                      <a:r>
                        <a:rPr lang="en-US" altLang="ja-JP" sz="1800" b="0" kern="0" dirty="0">
                          <a:solidFill>
                            <a:schemeClr val="bg1"/>
                          </a:solidFill>
                          <a:latin typeface="+mn-lt"/>
                          <a:cs typeface="Arial"/>
                        </a:rPr>
                        <a:t>-</a:t>
                      </a:r>
                      <a:r>
                        <a:rPr lang="ja-JP" sz="1800" b="0" kern="0" dirty="0">
                          <a:solidFill>
                            <a:schemeClr val="bg1"/>
                          </a:solidFill>
                          <a:latin typeface="+mn-lt"/>
                          <a:cs typeface="Arial"/>
                        </a:rPr>
                        <a:t>59</a:t>
                      </a:r>
                    </a:p>
                  </a:txBody>
                  <a:tcPr marL="0" marR="0" marT="0" marB="0" anchor="ctr">
                    <a:solidFill>
                      <a:schemeClr val="accent3"/>
                    </a:solidFill>
                  </a:tcPr>
                </a:tc>
                <a:extLst>
                  <a:ext uri="{0D108BD9-81ED-4DB2-BD59-A6C34878D82A}">
                    <a16:rowId xmlns:a16="http://schemas.microsoft.com/office/drawing/2014/main" val="210041945"/>
                  </a:ext>
                </a:extLst>
              </a:tr>
              <a:tr h="432000">
                <a:tc vMerge="1">
                  <a:txBody>
                    <a:bodyPr/>
                    <a:lstStyle/>
                    <a:p>
                      <a:endParaRPr lang="en-AU" sz="1100" dirty="0">
                        <a:solidFill>
                          <a:schemeClr val="bg1"/>
                        </a:solidFill>
                      </a:endParaRPr>
                    </a:p>
                  </a:txBody>
                  <a:tcPr/>
                </a:tc>
                <a:tc>
                  <a:txBody>
                    <a:bodyPr/>
                    <a:lstStyle/>
                    <a:p>
                      <a:pPr algn="ctr" rtl="0"/>
                      <a:r>
                        <a:rPr lang="ja-JP" sz="1800" b="1">
                          <a:solidFill>
                            <a:schemeClr val="bg1"/>
                          </a:solidFill>
                        </a:rPr>
                        <a:t>G3b</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30</a:t>
                      </a:r>
                      <a:r>
                        <a:rPr lang="en-US" altLang="ja-JP" sz="1800" b="0" kern="0" dirty="0">
                          <a:solidFill>
                            <a:schemeClr val="bg1"/>
                          </a:solidFill>
                          <a:latin typeface="+mn-lt"/>
                          <a:cs typeface="Arial"/>
                        </a:rPr>
                        <a:t>-</a:t>
                      </a:r>
                      <a:r>
                        <a:rPr lang="ja-JP" sz="1800" b="0" kern="0" dirty="0">
                          <a:solidFill>
                            <a:schemeClr val="bg1"/>
                          </a:solidFill>
                          <a:latin typeface="+mn-lt"/>
                          <a:cs typeface="Arial"/>
                        </a:rPr>
                        <a:t>44</a:t>
                      </a:r>
                    </a:p>
                  </a:txBody>
                  <a:tcPr marL="0" marR="0" marT="0" marB="0" anchor="ctr">
                    <a:solidFill>
                      <a:schemeClr val="accent3"/>
                    </a:solidFill>
                  </a:tcPr>
                </a:tc>
                <a:extLst>
                  <a:ext uri="{0D108BD9-81ED-4DB2-BD59-A6C34878D82A}">
                    <a16:rowId xmlns:a16="http://schemas.microsoft.com/office/drawing/2014/main" val="1609516177"/>
                  </a:ext>
                </a:extLst>
              </a:tr>
              <a:tr h="432000">
                <a:tc vMerge="1">
                  <a:txBody>
                    <a:bodyPr/>
                    <a:lstStyle/>
                    <a:p>
                      <a:endParaRPr lang="en-AU" sz="1100" dirty="0">
                        <a:solidFill>
                          <a:schemeClr val="bg1"/>
                        </a:solidFill>
                      </a:endParaRPr>
                    </a:p>
                  </a:txBody>
                  <a:tcPr/>
                </a:tc>
                <a:tc>
                  <a:txBody>
                    <a:bodyPr/>
                    <a:lstStyle/>
                    <a:p>
                      <a:pPr algn="ctr" rtl="0"/>
                      <a:r>
                        <a:rPr lang="ja-JP" sz="1800" b="1">
                          <a:solidFill>
                            <a:schemeClr val="bg1"/>
                          </a:solidFill>
                        </a:rPr>
                        <a:t>G4</a:t>
                      </a:r>
                    </a:p>
                  </a:txBody>
                  <a:tcPr marL="0" marR="0" marT="0" marB="0" anchor="ctr">
                    <a:solidFill>
                      <a:schemeClr val="accent3"/>
                    </a:solidFill>
                  </a:tcPr>
                </a:tc>
                <a:tc>
                  <a:txBody>
                    <a:bodyPr/>
                    <a:lstStyle/>
                    <a:p>
                      <a:pPr algn="ctr" rtl="0"/>
                      <a:r>
                        <a:rPr lang="ja-JP" sz="1800" b="0" kern="0" dirty="0">
                          <a:solidFill>
                            <a:schemeClr val="bg1"/>
                          </a:solidFill>
                          <a:latin typeface="+mn-lt"/>
                          <a:cs typeface="Arial"/>
                        </a:rPr>
                        <a:t>15</a:t>
                      </a:r>
                      <a:r>
                        <a:rPr lang="en-US" altLang="ja-JP" sz="1800" b="0" kern="0" dirty="0">
                          <a:solidFill>
                            <a:schemeClr val="bg1"/>
                          </a:solidFill>
                          <a:latin typeface="+mn-lt"/>
                          <a:cs typeface="Arial"/>
                        </a:rPr>
                        <a:t>-</a:t>
                      </a:r>
                      <a:r>
                        <a:rPr lang="ja-JP" sz="1800" b="0" kern="0" dirty="0">
                          <a:solidFill>
                            <a:schemeClr val="bg1"/>
                          </a:solidFill>
                          <a:latin typeface="+mn-lt"/>
                          <a:cs typeface="Arial"/>
                        </a:rPr>
                        <a:t>29</a:t>
                      </a:r>
                    </a:p>
                  </a:txBody>
                  <a:tcPr marL="0" marR="0" marT="0" marB="0" anchor="ctr">
                    <a:solidFill>
                      <a:schemeClr val="accent3"/>
                    </a:solidFill>
                  </a:tcPr>
                </a:tc>
                <a:extLst>
                  <a:ext uri="{0D108BD9-81ED-4DB2-BD59-A6C34878D82A}">
                    <a16:rowId xmlns:a16="http://schemas.microsoft.com/office/drawing/2014/main" val="4000403617"/>
                  </a:ext>
                </a:extLst>
              </a:tr>
            </a:tbl>
          </a:graphicData>
        </a:graphic>
      </p:graphicFrame>
      <p:sp>
        <p:nvSpPr>
          <p:cNvPr id="18" name="Text Placeholder 11">
            <a:extLst>
              <a:ext uri="{FF2B5EF4-FFF2-40B4-BE49-F238E27FC236}">
                <a16:creationId xmlns:a16="http://schemas.microsoft.com/office/drawing/2014/main" id="{6450FB53-62ED-4E52-A9CA-2C7E2FEC72A4}"/>
              </a:ext>
            </a:extLst>
          </p:cNvPr>
          <p:cNvSpPr>
            <a:spLocks noGrp="1"/>
          </p:cNvSpPr>
          <p:nvPr>
            <p:ph type="body" sz="quarter" idx="17"/>
          </p:nvPr>
        </p:nvSpPr>
        <p:spPr>
          <a:xfrm>
            <a:off x="623887" y="1404316"/>
            <a:ext cx="4604402" cy="469512"/>
          </a:xfrm>
        </p:spPr>
        <p:txBody>
          <a:bodyPr/>
          <a:lstStyle/>
          <a:p>
            <a:pPr rtl="0"/>
            <a:r>
              <a:rPr lang="ja-JP" dirty="0">
                <a:solidFill>
                  <a:srgbClr val="0091DF"/>
                </a:solidFill>
              </a:rPr>
              <a:t>ベースライン</a:t>
            </a:r>
            <a:r>
              <a:rPr lang="ja-JP" dirty="0"/>
              <a:t>のeGFR (ml/min/1.73 m</a:t>
            </a:r>
            <a:r>
              <a:rPr lang="ja-JP" baseline="30000" dirty="0"/>
              <a:t>2</a:t>
            </a:r>
            <a:r>
              <a:rPr lang="ja-JP" dirty="0"/>
              <a:t>)</a:t>
            </a:r>
          </a:p>
          <a:p>
            <a:pPr rtl="0"/>
            <a:r>
              <a:rPr lang="ja-JP" dirty="0"/>
              <a:t> </a:t>
            </a:r>
            <a:br>
              <a:rPr lang="en-GB" dirty="0"/>
            </a:br>
            <a:endParaRPr lang="en-GB" dirty="0"/>
          </a:p>
        </p:txBody>
      </p:sp>
      <p:graphicFrame>
        <p:nvGraphicFramePr>
          <p:cNvPr id="19" name="Content Placeholder 16">
            <a:extLst>
              <a:ext uri="{FF2B5EF4-FFF2-40B4-BE49-F238E27FC236}">
                <a16:creationId xmlns:a16="http://schemas.microsoft.com/office/drawing/2014/main" id="{05A5215F-E3D2-4DB1-8ED8-F5DA96C99044}"/>
              </a:ext>
            </a:extLst>
          </p:cNvPr>
          <p:cNvGraphicFramePr>
            <a:graphicFrameLocks noGrp="1"/>
          </p:cNvGraphicFramePr>
          <p:nvPr>
            <p:ph sz="quarter" idx="21"/>
            <p:extLst>
              <p:ext uri="{D42A27DB-BD31-4B8C-83A1-F6EECF244321}">
                <p14:modId xmlns:p14="http://schemas.microsoft.com/office/powerpoint/2010/main" val="3345880476"/>
              </p:ext>
            </p:extLst>
          </p:nvPr>
        </p:nvGraphicFramePr>
        <p:xfrm>
          <a:off x="622674" y="1873828"/>
          <a:ext cx="4369645" cy="436320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5EC515A7-E86F-43D3-91F9-0D2415BD6229}"/>
              </a:ext>
            </a:extLst>
          </p:cNvPr>
          <p:cNvSpPr txBox="1"/>
          <p:nvPr/>
        </p:nvSpPr>
        <p:spPr>
          <a:xfrm>
            <a:off x="817643" y="3429000"/>
            <a:ext cx="1133073" cy="646331"/>
          </a:xfrm>
          <a:prstGeom prst="rect">
            <a:avLst/>
          </a:prstGeom>
        </p:spPr>
        <p:txBody>
          <a:bodyPr vert="horz" wrap="square" lIns="91440" tIns="45720" rIns="91440" bIns="45720" rtlCol="0">
            <a:spAutoFit/>
          </a:bodyPr>
          <a:lstStyle/>
          <a:p>
            <a:pPr algn="ctr" rtl="0">
              <a:spcBef>
                <a:spcPts val="600"/>
              </a:spcBef>
            </a:pPr>
            <a:r>
              <a:rPr lang="ja-JP" b="1" dirty="0">
                <a:solidFill>
                  <a:schemeClr val="bg1"/>
                </a:solidFill>
                <a:latin typeface="+mn-lt"/>
              </a:rPr>
              <a:t>25</a:t>
            </a:r>
            <a:r>
              <a:rPr lang="en-US" altLang="ja-JP" b="1" dirty="0">
                <a:solidFill>
                  <a:schemeClr val="bg1"/>
                </a:solidFill>
                <a:latin typeface="+mn-lt"/>
              </a:rPr>
              <a:t>-</a:t>
            </a:r>
            <a:r>
              <a:rPr lang="ja-JP" b="1" dirty="0">
                <a:solidFill>
                  <a:schemeClr val="bg1"/>
                </a:solidFill>
                <a:latin typeface="+mn-lt"/>
              </a:rPr>
              <a:t>&lt;45: </a:t>
            </a:r>
            <a:br>
              <a:rPr lang="en-GB" b="1" dirty="0">
                <a:solidFill>
                  <a:schemeClr val="bg1"/>
                </a:solidFill>
                <a:latin typeface="+mn-lt"/>
              </a:rPr>
            </a:br>
            <a:r>
              <a:rPr lang="ja-JP" b="1" dirty="0">
                <a:solidFill>
                  <a:schemeClr val="bg1"/>
                </a:solidFill>
                <a:latin typeface="+mn-lt"/>
              </a:rPr>
              <a:t>33%</a:t>
            </a:r>
          </a:p>
        </p:txBody>
      </p:sp>
      <p:sp>
        <p:nvSpPr>
          <p:cNvPr id="24" name="TextBox 23">
            <a:extLst>
              <a:ext uri="{FF2B5EF4-FFF2-40B4-BE49-F238E27FC236}">
                <a16:creationId xmlns:a16="http://schemas.microsoft.com/office/drawing/2014/main" id="{7DD82D53-BDC8-402B-A5BD-68FEEBC81407}"/>
              </a:ext>
            </a:extLst>
          </p:cNvPr>
          <p:cNvSpPr txBox="1"/>
          <p:nvPr/>
        </p:nvSpPr>
        <p:spPr>
          <a:xfrm>
            <a:off x="3801621" y="3429000"/>
            <a:ext cx="787551" cy="723275"/>
          </a:xfrm>
          <a:prstGeom prst="rect">
            <a:avLst/>
          </a:prstGeom>
        </p:spPr>
        <p:txBody>
          <a:bodyPr vert="horz" wrap="square" lIns="91440" tIns="45720" rIns="91440" bIns="45720" rtlCol="0">
            <a:spAutoFit/>
          </a:bodyPr>
          <a:lstStyle/>
          <a:p>
            <a:pPr algn="ctr" rtl="0">
              <a:spcBef>
                <a:spcPts val="600"/>
              </a:spcBef>
            </a:pPr>
            <a:r>
              <a:rPr lang="ja-JP" b="1" dirty="0">
                <a:solidFill>
                  <a:schemeClr val="bg1"/>
                </a:solidFill>
                <a:latin typeface="+mn-lt"/>
              </a:rPr>
              <a:t>≧60: </a:t>
            </a:r>
          </a:p>
          <a:p>
            <a:pPr algn="ctr" rtl="0">
              <a:spcBef>
                <a:spcPts val="600"/>
              </a:spcBef>
            </a:pPr>
            <a:r>
              <a:rPr lang="ja-JP" b="1" dirty="0">
                <a:solidFill>
                  <a:schemeClr val="bg1"/>
                </a:solidFill>
                <a:latin typeface="+mn-lt"/>
              </a:rPr>
              <a:t>40% </a:t>
            </a:r>
          </a:p>
        </p:txBody>
      </p:sp>
      <p:sp>
        <p:nvSpPr>
          <p:cNvPr id="28" name="TextBox 27">
            <a:extLst>
              <a:ext uri="{FF2B5EF4-FFF2-40B4-BE49-F238E27FC236}">
                <a16:creationId xmlns:a16="http://schemas.microsoft.com/office/drawing/2014/main" id="{276FA3C8-FBC6-49FD-BC3D-5DF0BB3CADBD}"/>
              </a:ext>
            </a:extLst>
          </p:cNvPr>
          <p:cNvSpPr txBox="1"/>
          <p:nvPr/>
        </p:nvSpPr>
        <p:spPr>
          <a:xfrm>
            <a:off x="1950716" y="5134695"/>
            <a:ext cx="1261469" cy="646331"/>
          </a:xfrm>
          <a:prstGeom prst="rect">
            <a:avLst/>
          </a:prstGeom>
        </p:spPr>
        <p:txBody>
          <a:bodyPr vert="horz" wrap="square" lIns="91440" tIns="45720" rIns="91440" bIns="45720" rtlCol="0">
            <a:spAutoFit/>
          </a:bodyPr>
          <a:lstStyle/>
          <a:p>
            <a:pPr algn="ctr" rtl="0">
              <a:spcBef>
                <a:spcPts val="600"/>
              </a:spcBef>
            </a:pPr>
            <a:r>
              <a:rPr lang="ja-JP" b="1" dirty="0">
                <a:solidFill>
                  <a:schemeClr val="bg1"/>
                </a:solidFill>
                <a:latin typeface="+mn-lt"/>
              </a:rPr>
              <a:t>45</a:t>
            </a:r>
            <a:r>
              <a:rPr lang="en-US" altLang="ja-JP" b="1" dirty="0">
                <a:solidFill>
                  <a:schemeClr val="bg1"/>
                </a:solidFill>
                <a:latin typeface="+mn-lt"/>
              </a:rPr>
              <a:t>-</a:t>
            </a:r>
            <a:r>
              <a:rPr lang="ja-JP" b="1" dirty="0">
                <a:solidFill>
                  <a:schemeClr val="bg1"/>
                </a:solidFill>
                <a:latin typeface="+mn-lt"/>
              </a:rPr>
              <a:t>&lt;60</a:t>
            </a:r>
            <a:br>
              <a:rPr lang="en-GB" b="1" dirty="0">
                <a:solidFill>
                  <a:schemeClr val="bg1"/>
                </a:solidFill>
                <a:latin typeface="+mn-lt"/>
              </a:rPr>
            </a:br>
            <a:r>
              <a:rPr lang="ja-JP" b="1" dirty="0">
                <a:solidFill>
                  <a:schemeClr val="bg1"/>
                </a:solidFill>
                <a:latin typeface="+mn-lt"/>
              </a:rPr>
              <a:t>26%</a:t>
            </a:r>
          </a:p>
        </p:txBody>
      </p:sp>
      <p:cxnSp>
        <p:nvCxnSpPr>
          <p:cNvPr id="29" name="Connector: Elbow 28">
            <a:extLst>
              <a:ext uri="{FF2B5EF4-FFF2-40B4-BE49-F238E27FC236}">
                <a16:creationId xmlns:a16="http://schemas.microsoft.com/office/drawing/2014/main" id="{353883C4-A2AE-4AD1-BEBC-03BCA5572752}"/>
              </a:ext>
            </a:extLst>
          </p:cNvPr>
          <p:cNvCxnSpPr>
            <a:cxnSpLocks/>
          </p:cNvCxnSpPr>
          <p:nvPr/>
        </p:nvCxnSpPr>
        <p:spPr>
          <a:xfrm flipV="1">
            <a:off x="2748039" y="2077004"/>
            <a:ext cx="1584000" cy="446084"/>
          </a:xfrm>
          <a:prstGeom prst="bentConnector4">
            <a:avLst>
              <a:gd name="adj1" fmla="val -1946"/>
              <a:gd name="adj2" fmla="val 143746"/>
            </a:avLst>
          </a:prstGeom>
          <a:ln w="12700">
            <a:solidFill>
              <a:srgbClr val="8F368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D71823F-1678-4DB0-840B-C831A0B6ED37}"/>
              </a:ext>
            </a:extLst>
          </p:cNvPr>
          <p:cNvSpPr txBox="1"/>
          <p:nvPr/>
        </p:nvSpPr>
        <p:spPr>
          <a:xfrm>
            <a:off x="3922280" y="2102082"/>
            <a:ext cx="1583999" cy="369332"/>
          </a:xfrm>
          <a:prstGeom prst="rect">
            <a:avLst/>
          </a:prstGeom>
          <a:noFill/>
        </p:spPr>
        <p:txBody>
          <a:bodyPr vert="horz" wrap="square" lIns="91440" tIns="45720" rIns="91440" bIns="45720" rtlCol="0">
            <a:spAutoFit/>
          </a:bodyPr>
          <a:lstStyle/>
          <a:p>
            <a:pPr algn="ctr" rtl="0">
              <a:spcBef>
                <a:spcPts val="600"/>
              </a:spcBef>
            </a:pPr>
            <a:r>
              <a:rPr lang="en-US" altLang="ja-JP" b="1" dirty="0">
                <a:solidFill>
                  <a:srgbClr val="8F3685"/>
                </a:solidFill>
                <a:latin typeface="+mn-lt"/>
              </a:rPr>
              <a:t>&lt;</a:t>
            </a:r>
            <a:r>
              <a:rPr lang="ja-JP" b="1" dirty="0">
                <a:solidFill>
                  <a:srgbClr val="8F3685"/>
                </a:solidFill>
                <a:latin typeface="+mn-lt"/>
              </a:rPr>
              <a:t>25: 1%未満</a:t>
            </a:r>
          </a:p>
        </p:txBody>
      </p:sp>
      <p:sp>
        <p:nvSpPr>
          <p:cNvPr id="2" name="Slide Number Placeholder 1">
            <a:extLst>
              <a:ext uri="{FF2B5EF4-FFF2-40B4-BE49-F238E27FC236}">
                <a16:creationId xmlns:a16="http://schemas.microsoft.com/office/drawing/2014/main" id="{CAF738A3-1F6E-42AE-BE4D-A89DE58D3507}"/>
              </a:ext>
            </a:extLst>
          </p:cNvPr>
          <p:cNvSpPr>
            <a:spLocks noGrp="1"/>
          </p:cNvSpPr>
          <p:nvPr>
            <p:ph type="sldNum" sz="quarter" idx="22"/>
          </p:nvPr>
        </p:nvSpPr>
        <p:spPr/>
        <p:txBody>
          <a:bodyPr/>
          <a:lstStyle/>
          <a:p>
            <a:pPr rtl="0"/>
            <a:fld id="{7AF8E309-D608-654D-B811-6A2C46C88181}" type="slidenum">
              <a:rPr/>
              <a:pPr rtl="0"/>
              <a:t>6</a:t>
            </a:fld>
            <a:endParaRPr/>
          </a:p>
        </p:txBody>
      </p:sp>
      <p:sp>
        <p:nvSpPr>
          <p:cNvPr id="20" name="TextBox 19">
            <a:extLst>
              <a:ext uri="{FF2B5EF4-FFF2-40B4-BE49-F238E27FC236}">
                <a16:creationId xmlns:a16="http://schemas.microsoft.com/office/drawing/2014/main" id="{B607C48D-2EAD-4E7B-8CC6-F4EEBAC3CF9A}"/>
              </a:ext>
            </a:extLst>
          </p:cNvPr>
          <p:cNvSpPr txBox="1"/>
          <p:nvPr/>
        </p:nvSpPr>
        <p:spPr>
          <a:xfrm>
            <a:off x="6374093" y="3415704"/>
            <a:ext cx="1198818" cy="338554"/>
          </a:xfrm>
          <a:prstGeom prst="rect">
            <a:avLst/>
          </a:prstGeom>
          <a:noFill/>
        </p:spPr>
        <p:txBody>
          <a:bodyPr wrap="square">
            <a:spAutoFit/>
          </a:bodyPr>
          <a:lstStyle/>
          <a:p>
            <a:pPr rtl="0"/>
            <a:r>
              <a:rPr lang="ja-JP" sz="1600" b="1" dirty="0">
                <a:solidFill>
                  <a:schemeClr val="accent3"/>
                </a:solidFill>
                <a:latin typeface="+mj-lt"/>
              </a:rPr>
              <a:t>n (%)</a:t>
            </a:r>
          </a:p>
        </p:txBody>
      </p:sp>
    </p:spTree>
    <p:extLst>
      <p:ext uri="{BB962C8B-B14F-4D97-AF65-F5344CB8AC3E}">
        <p14:creationId xmlns:p14="http://schemas.microsoft.com/office/powerpoint/2010/main" val="28763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071B44-9260-446E-8E21-5CB6933798DB}"/>
              </a:ext>
            </a:extLst>
          </p:cNvPr>
          <p:cNvSpPr>
            <a:spLocks noGrp="1"/>
          </p:cNvSpPr>
          <p:nvPr>
            <p:ph type="body" sz="quarter" idx="13"/>
          </p:nvPr>
        </p:nvSpPr>
        <p:spPr>
          <a:xfrm>
            <a:off x="623887" y="1409488"/>
            <a:ext cx="10908000" cy="471699"/>
          </a:xfrm>
        </p:spPr>
        <p:txBody>
          <a:bodyPr/>
          <a:lstStyle/>
          <a:p>
            <a:r>
              <a:rPr lang="en-US" altLang="ja-JP" dirty="0">
                <a:solidFill>
                  <a:srgbClr val="0091DF"/>
                </a:solidFill>
              </a:rPr>
              <a:t>CV</a:t>
            </a:r>
            <a:r>
              <a:rPr lang="ja-JP" altLang="en-US" dirty="0">
                <a:solidFill>
                  <a:srgbClr val="0091DF"/>
                </a:solidFill>
              </a:rPr>
              <a:t>死、非致死性</a:t>
            </a:r>
            <a:r>
              <a:rPr lang="en-US" altLang="ja-JP" dirty="0">
                <a:solidFill>
                  <a:srgbClr val="0091DF"/>
                </a:solidFill>
              </a:rPr>
              <a:t>MI</a:t>
            </a:r>
            <a:r>
              <a:rPr lang="ja-JP" altLang="en-US" dirty="0">
                <a:solidFill>
                  <a:srgbClr val="0091DF"/>
                </a:solidFill>
              </a:rPr>
              <a:t>、非致死性脳卒中または心不全による入院の最初の発現までの期間 </a:t>
            </a:r>
          </a:p>
          <a:p>
            <a:pPr rtl="0"/>
            <a:endParaRPr lang="ja-JP" dirty="0">
              <a:solidFill>
                <a:srgbClr val="0091DF"/>
              </a:solidFill>
            </a:endParaRPr>
          </a:p>
        </p:txBody>
      </p:sp>
      <p:sp>
        <p:nvSpPr>
          <p:cNvPr id="5" name="Title 4">
            <a:extLst>
              <a:ext uri="{FF2B5EF4-FFF2-40B4-BE49-F238E27FC236}">
                <a16:creationId xmlns:a16="http://schemas.microsoft.com/office/drawing/2014/main" id="{B963D575-1E0E-45AB-82FF-1CA96B3D1DB1}"/>
              </a:ext>
            </a:extLst>
          </p:cNvPr>
          <p:cNvSpPr>
            <a:spLocks noGrp="1"/>
          </p:cNvSpPr>
          <p:nvPr>
            <p:ph type="title"/>
          </p:nvPr>
        </p:nvSpPr>
        <p:spPr/>
        <p:txBody>
          <a:bodyPr>
            <a:noAutofit/>
          </a:bodyPr>
          <a:lstStyle/>
          <a:p>
            <a:pPr rtl="0"/>
            <a:r>
              <a:rPr lang="ja-JP" altLang="en-US" dirty="0">
                <a:solidFill>
                  <a:srgbClr val="16374D"/>
                </a:solidFill>
              </a:rPr>
              <a:t>適切な</a:t>
            </a:r>
            <a:r>
              <a:rPr lang="ja-JP" dirty="0">
                <a:solidFill>
                  <a:srgbClr val="16374D"/>
                </a:solidFill>
              </a:rPr>
              <a:t>RAS</a:t>
            </a:r>
            <a:r>
              <a:rPr lang="ja-JP" altLang="en-US" dirty="0">
                <a:solidFill>
                  <a:srgbClr val="16374D"/>
                </a:solidFill>
              </a:rPr>
              <a:t>阻害薬による治療に上乗せした場合</a:t>
            </a:r>
            <a:r>
              <a:rPr lang="ja-JP" dirty="0">
                <a:solidFill>
                  <a:srgbClr val="16374D"/>
                </a:solidFill>
              </a:rPr>
              <a:t>、</a:t>
            </a:r>
            <a:r>
              <a:rPr lang="en-US" altLang="ja-JP" dirty="0" err="1">
                <a:solidFill>
                  <a:srgbClr val="16374D"/>
                </a:solidFill>
              </a:rPr>
              <a:t>finerenone</a:t>
            </a:r>
            <a:r>
              <a:rPr lang="ja-JP" altLang="en-US" dirty="0">
                <a:solidFill>
                  <a:srgbClr val="16374D"/>
                </a:solidFill>
              </a:rPr>
              <a:t>により、</a:t>
            </a:r>
            <a:r>
              <a:rPr lang="ja-JP" dirty="0">
                <a:solidFill>
                  <a:srgbClr val="16374D"/>
                </a:solidFill>
              </a:rPr>
              <a:t>CV</a:t>
            </a:r>
            <a:r>
              <a:rPr lang="ja-JP" altLang="en-US" dirty="0">
                <a:solidFill>
                  <a:srgbClr val="16374D"/>
                </a:solidFill>
              </a:rPr>
              <a:t>複合評価項目</a:t>
            </a:r>
            <a:r>
              <a:rPr lang="ja-JP" dirty="0">
                <a:solidFill>
                  <a:srgbClr val="16374D"/>
                </a:solidFill>
              </a:rPr>
              <a:t>のリスクは有意に14%低下した</a:t>
            </a:r>
          </a:p>
        </p:txBody>
      </p:sp>
      <p:sp>
        <p:nvSpPr>
          <p:cNvPr id="7" name="Footer Placeholder 6">
            <a:extLst>
              <a:ext uri="{FF2B5EF4-FFF2-40B4-BE49-F238E27FC236}">
                <a16:creationId xmlns:a16="http://schemas.microsoft.com/office/drawing/2014/main" id="{C8BD6829-03C8-43AF-821D-CF7B394D587E}"/>
              </a:ext>
            </a:extLst>
          </p:cNvPr>
          <p:cNvSpPr>
            <a:spLocks noGrp="1"/>
          </p:cNvSpPr>
          <p:nvPr>
            <p:ph type="ftr" sz="quarter" idx="15"/>
          </p:nvPr>
        </p:nvSpPr>
        <p:spPr/>
        <p:txBody>
          <a:bodyPr/>
          <a:lstStyle/>
          <a:p>
            <a:pPr rtl="0"/>
            <a:r>
              <a:rPr lang="ja-JP" dirty="0">
                <a:solidFill>
                  <a:srgbClr val="53585A"/>
                </a:solidFill>
              </a:rPr>
              <a:t>*累積</a:t>
            </a:r>
            <a:r>
              <a:rPr lang="ja-JP" altLang="en-US" dirty="0">
                <a:solidFill>
                  <a:srgbClr val="53585A"/>
                </a:solidFill>
              </a:rPr>
              <a:t>発生</a:t>
            </a:r>
            <a:r>
              <a:rPr lang="ja-JP" dirty="0">
                <a:solidFill>
                  <a:srgbClr val="53585A"/>
                </a:solidFill>
              </a:rPr>
              <a:t>率は、競合リスクとして他の原因による死亡を用いたAalen–Johansen estimatorにより算出した; </a:t>
            </a:r>
            <a:r>
              <a:rPr lang="ja-JP" baseline="30000" dirty="0">
                <a:solidFill>
                  <a:srgbClr val="53585A"/>
                </a:solidFill>
              </a:rPr>
              <a:t>#</a:t>
            </a:r>
            <a:r>
              <a:rPr lang="ja-JP" dirty="0">
                <a:solidFill>
                  <a:srgbClr val="53585A"/>
                </a:solidFill>
              </a:rPr>
              <a:t>中央値3.0年の追跡期間中にイベントが発生した患者数</a:t>
            </a:r>
          </a:p>
          <a:p>
            <a:pPr rtl="0"/>
            <a:r>
              <a:rPr lang="ja-JP" dirty="0">
                <a:solidFill>
                  <a:srgbClr val="53585A"/>
                </a:solidFill>
              </a:rPr>
              <a:t>CI, 信頼区間; HR, ハザード比; NNT, 治療必要数</a:t>
            </a:r>
          </a:p>
        </p:txBody>
      </p:sp>
      <p:sp>
        <p:nvSpPr>
          <p:cNvPr id="9" name="Slide Number Placeholder 8">
            <a:extLst>
              <a:ext uri="{FF2B5EF4-FFF2-40B4-BE49-F238E27FC236}">
                <a16:creationId xmlns:a16="http://schemas.microsoft.com/office/drawing/2014/main" id="{90C7BA27-8B9A-45C0-801C-0AFABDE6B5F1}"/>
              </a:ext>
            </a:extLst>
          </p:cNvPr>
          <p:cNvSpPr>
            <a:spLocks noGrp="1"/>
          </p:cNvSpPr>
          <p:nvPr>
            <p:ph type="sldNum" sz="quarter" idx="14"/>
          </p:nvPr>
        </p:nvSpPr>
        <p:spPr/>
        <p:txBody>
          <a:bodyPr/>
          <a:lstStyle/>
          <a:p>
            <a:pPr rtl="0"/>
            <a:fld id="{7AF8E309-D608-654D-B811-6A2C46C88181}" type="slidenum">
              <a:rPr/>
              <a:pPr rtl="0"/>
              <a:t>7</a:t>
            </a:fld>
            <a:endParaRPr/>
          </a:p>
        </p:txBody>
      </p:sp>
      <p:pic>
        <p:nvPicPr>
          <p:cNvPr id="2" name="Picture 1">
            <a:extLst>
              <a:ext uri="{FF2B5EF4-FFF2-40B4-BE49-F238E27FC236}">
                <a16:creationId xmlns:a16="http://schemas.microsoft.com/office/drawing/2014/main" id="{138CA52E-61EE-4C85-AB06-3F5997C08CDC}"/>
              </a:ext>
            </a:extLst>
          </p:cNvPr>
          <p:cNvPicPr>
            <a:picLocks noChangeAspect="1"/>
          </p:cNvPicPr>
          <p:nvPr/>
        </p:nvPicPr>
        <p:blipFill>
          <a:blip r:embed="rId3"/>
          <a:stretch>
            <a:fillRect/>
          </a:stretch>
        </p:blipFill>
        <p:spPr>
          <a:xfrm>
            <a:off x="838364" y="1810781"/>
            <a:ext cx="8535140" cy="4224894"/>
          </a:xfrm>
          <a:prstGeom prst="rect">
            <a:avLst/>
          </a:prstGeom>
        </p:spPr>
      </p:pic>
    </p:spTree>
    <p:extLst>
      <p:ext uri="{BB962C8B-B14F-4D97-AF65-F5344CB8AC3E}">
        <p14:creationId xmlns:p14="http://schemas.microsoft.com/office/powerpoint/2010/main" val="76224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816A0F-4736-48C0-B537-B6679BFA31B6}"/>
              </a:ext>
            </a:extLst>
          </p:cNvPr>
          <p:cNvSpPr>
            <a:spLocks noGrp="1"/>
          </p:cNvSpPr>
          <p:nvPr>
            <p:ph type="title"/>
          </p:nvPr>
        </p:nvSpPr>
        <p:spPr/>
        <p:txBody>
          <a:bodyPr>
            <a:normAutofit/>
          </a:bodyPr>
          <a:lstStyle/>
          <a:p>
            <a:pPr rtl="0"/>
            <a:r>
              <a:rPr lang="en-US" altLang="ja-JP" dirty="0" err="1">
                <a:solidFill>
                  <a:srgbClr val="16374D"/>
                </a:solidFill>
              </a:rPr>
              <a:t>Finerenone</a:t>
            </a:r>
            <a:r>
              <a:rPr lang="ja-JP" altLang="en-US" dirty="0">
                <a:solidFill>
                  <a:srgbClr val="16374D"/>
                </a:solidFill>
              </a:rPr>
              <a:t>の</a:t>
            </a:r>
            <a:r>
              <a:rPr lang="ja-JP" dirty="0">
                <a:solidFill>
                  <a:srgbClr val="16374D"/>
                </a:solidFill>
              </a:rPr>
              <a:t>CV</a:t>
            </a:r>
            <a:r>
              <a:rPr lang="ja-JP" altLang="en-US" dirty="0">
                <a:solidFill>
                  <a:srgbClr val="16374D"/>
                </a:solidFill>
              </a:rPr>
              <a:t>ベネフィットは</a:t>
            </a:r>
            <a:r>
              <a:rPr lang="ja-JP" dirty="0">
                <a:solidFill>
                  <a:srgbClr val="16374D"/>
                </a:solidFill>
              </a:rPr>
              <a:t>主に</a:t>
            </a:r>
            <a:r>
              <a:rPr lang="ja-JP" altLang="en-US" dirty="0">
                <a:solidFill>
                  <a:srgbClr val="16374D"/>
                </a:solidFill>
              </a:rPr>
              <a:t>心不全による入院や</a:t>
            </a:r>
            <a:r>
              <a:rPr lang="ja-JP" dirty="0">
                <a:solidFill>
                  <a:srgbClr val="16374D"/>
                </a:solidFill>
              </a:rPr>
              <a:t>CV死</a:t>
            </a:r>
            <a:r>
              <a:rPr lang="ja-JP" altLang="en-US" dirty="0">
                <a:solidFill>
                  <a:srgbClr val="16374D"/>
                </a:solidFill>
              </a:rPr>
              <a:t>の低下に起因していた</a:t>
            </a:r>
            <a:endParaRPr lang="ja-JP" dirty="0">
              <a:solidFill>
                <a:srgbClr val="16374D"/>
              </a:solidFill>
            </a:endParaRPr>
          </a:p>
        </p:txBody>
      </p:sp>
      <p:graphicFrame>
        <p:nvGraphicFramePr>
          <p:cNvPr id="22" name="Table Placeholder 21">
            <a:extLst>
              <a:ext uri="{FF2B5EF4-FFF2-40B4-BE49-F238E27FC236}">
                <a16:creationId xmlns:a16="http://schemas.microsoft.com/office/drawing/2014/main" id="{1CBC595E-484C-4C12-B2B2-BE5A56189D40}"/>
              </a:ext>
            </a:extLst>
          </p:cNvPr>
          <p:cNvGraphicFramePr>
            <a:graphicFrameLocks noGrp="1"/>
          </p:cNvGraphicFramePr>
          <p:nvPr>
            <p:ph type="tbl" sz="quarter" idx="12"/>
            <p:extLst>
              <p:ext uri="{D42A27DB-BD31-4B8C-83A1-F6EECF244321}">
                <p14:modId xmlns:p14="http://schemas.microsoft.com/office/powerpoint/2010/main" val="3383249990"/>
              </p:ext>
            </p:extLst>
          </p:nvPr>
        </p:nvGraphicFramePr>
        <p:xfrm>
          <a:off x="623888" y="1401586"/>
          <a:ext cx="11071583" cy="4374960"/>
        </p:xfrm>
        <a:graphic>
          <a:graphicData uri="http://schemas.openxmlformats.org/drawingml/2006/table">
            <a:tbl>
              <a:tblPr firstRow="1" bandRow="1">
                <a:tableStyleId>{073A0DAA-6AF3-43AB-8588-CEC1D06C72B9}</a:tableStyleId>
              </a:tblPr>
              <a:tblGrid>
                <a:gridCol w="1764000">
                  <a:extLst>
                    <a:ext uri="{9D8B030D-6E8A-4147-A177-3AD203B41FA5}">
                      <a16:colId xmlns:a16="http://schemas.microsoft.com/office/drawing/2014/main" val="277607258"/>
                    </a:ext>
                  </a:extLst>
                </a:gridCol>
                <a:gridCol w="1584000">
                  <a:extLst>
                    <a:ext uri="{9D8B030D-6E8A-4147-A177-3AD203B41FA5}">
                      <a16:colId xmlns:a16="http://schemas.microsoft.com/office/drawing/2014/main" val="2606802723"/>
                    </a:ext>
                  </a:extLst>
                </a:gridCol>
                <a:gridCol w="1584000">
                  <a:extLst>
                    <a:ext uri="{9D8B030D-6E8A-4147-A177-3AD203B41FA5}">
                      <a16:colId xmlns:a16="http://schemas.microsoft.com/office/drawing/2014/main" val="2408730613"/>
                    </a:ext>
                  </a:extLst>
                </a:gridCol>
                <a:gridCol w="3183706">
                  <a:extLst>
                    <a:ext uri="{9D8B030D-6E8A-4147-A177-3AD203B41FA5}">
                      <a16:colId xmlns:a16="http://schemas.microsoft.com/office/drawing/2014/main" val="3526231574"/>
                    </a:ext>
                  </a:extLst>
                </a:gridCol>
                <a:gridCol w="1944000">
                  <a:extLst>
                    <a:ext uri="{9D8B030D-6E8A-4147-A177-3AD203B41FA5}">
                      <a16:colId xmlns:a16="http://schemas.microsoft.com/office/drawing/2014/main" val="2985513044"/>
                    </a:ext>
                  </a:extLst>
                </a:gridCol>
                <a:gridCol w="1011877">
                  <a:extLst>
                    <a:ext uri="{9D8B030D-6E8A-4147-A177-3AD203B41FA5}">
                      <a16:colId xmlns:a16="http://schemas.microsoft.com/office/drawing/2014/main" val="2675155992"/>
                    </a:ext>
                  </a:extLst>
                </a:gridCol>
              </a:tblGrid>
              <a:tr h="512800">
                <a:tc rowSpan="2">
                  <a:txBody>
                    <a:bodyPr/>
                    <a:lstStyle/>
                    <a:p>
                      <a:pPr algn="l" rtl="0">
                        <a:lnSpc>
                          <a:spcPct val="100000"/>
                        </a:lnSpc>
                      </a:pPr>
                      <a:r>
                        <a:rPr lang="ja-JP" sz="2000"/>
                        <a:t>アウトカム</a:t>
                      </a:r>
                    </a:p>
                  </a:txBody>
                  <a:tcPr marT="36000" marB="36000">
                    <a:solidFill>
                      <a:schemeClr val="accent3"/>
                    </a:solidFill>
                  </a:tcPr>
                </a:tc>
                <a:tc>
                  <a:txBody>
                    <a:bodyPr/>
                    <a:lstStyle/>
                    <a:p>
                      <a:pPr algn="ctr" rtl="0">
                        <a:lnSpc>
                          <a:spcPct val="100000"/>
                        </a:lnSpc>
                      </a:pPr>
                      <a:r>
                        <a:rPr lang="en-US" altLang="ja-JP" sz="2000" dirty="0" err="1">
                          <a:solidFill>
                            <a:schemeClr val="bg1"/>
                          </a:solidFill>
                        </a:rPr>
                        <a:t>Finerenone</a:t>
                      </a:r>
                      <a:r>
                        <a:rPr lang="ja-JP" sz="2000" dirty="0">
                          <a:solidFill>
                            <a:schemeClr val="bg1"/>
                          </a:solidFill>
                        </a:rPr>
                        <a:t> (n=6519)</a:t>
                      </a:r>
                    </a:p>
                  </a:txBody>
                  <a:tcPr marT="36000" marB="36000">
                    <a:lnB w="12700" cap="flat" cmpd="sng" algn="ctr">
                      <a:solidFill>
                        <a:schemeClr val="bg1"/>
                      </a:solidFill>
                      <a:prstDash val="solid"/>
                      <a:round/>
                      <a:headEnd type="none" w="med" len="med"/>
                      <a:tailEnd type="none" w="med" len="med"/>
                    </a:lnB>
                    <a:solidFill>
                      <a:schemeClr val="accent3"/>
                    </a:solidFill>
                  </a:tcPr>
                </a:tc>
                <a:tc>
                  <a:txBody>
                    <a:bodyPr/>
                    <a:lstStyle/>
                    <a:p>
                      <a:pPr algn="ctr" rtl="0">
                        <a:lnSpc>
                          <a:spcPct val="100000"/>
                        </a:lnSpc>
                      </a:pPr>
                      <a:r>
                        <a:rPr lang="ja-JP" sz="2000" dirty="0">
                          <a:solidFill>
                            <a:schemeClr val="bg1"/>
                          </a:solidFill>
                        </a:rPr>
                        <a:t>プラセボ </a:t>
                      </a:r>
                      <a:br>
                        <a:rPr lang="en-GB" sz="2000" dirty="0">
                          <a:solidFill>
                            <a:schemeClr val="bg1"/>
                          </a:solidFill>
                        </a:rPr>
                      </a:br>
                      <a:r>
                        <a:rPr lang="ja-JP" sz="2000" dirty="0">
                          <a:solidFill>
                            <a:schemeClr val="bg1"/>
                          </a:solidFill>
                        </a:rPr>
                        <a:t>(n=6507)</a:t>
                      </a:r>
                    </a:p>
                  </a:txBody>
                  <a:tcPr marT="36000" marB="36000">
                    <a:lnB w="12700" cap="flat" cmpd="sng" algn="ctr">
                      <a:solidFill>
                        <a:schemeClr val="bg1"/>
                      </a:solidFill>
                      <a:prstDash val="solid"/>
                      <a:round/>
                      <a:headEnd type="none" w="med" len="med"/>
                      <a:tailEnd type="none" w="med" len="med"/>
                    </a:lnB>
                    <a:solidFill>
                      <a:schemeClr val="accent3"/>
                    </a:solidFill>
                  </a:tcPr>
                </a:tc>
                <a:tc rowSpan="2" gridSpan="2">
                  <a:txBody>
                    <a:bodyPr/>
                    <a:lstStyle/>
                    <a:p>
                      <a:pPr algn="ctr" rtl="0">
                        <a:lnSpc>
                          <a:spcPct val="100000"/>
                        </a:lnSpc>
                      </a:pPr>
                      <a:r>
                        <a:rPr lang="ja-JP" sz="2000"/>
                        <a:t>HR (95% CI)</a:t>
                      </a:r>
                    </a:p>
                  </a:txBody>
                  <a:tcPr marT="36000" marB="36000">
                    <a:solidFill>
                      <a:schemeClr val="accent3"/>
                    </a:solidFill>
                  </a:tcPr>
                </a:tc>
                <a:tc rowSpan="2" hMerge="1">
                  <a:txBody>
                    <a:bodyPr/>
                    <a:lstStyle/>
                    <a:p>
                      <a:pPr algn="ctr"/>
                      <a:endParaRPr lang="en-US" sz="1100" b="1" dirty="0">
                        <a:solidFill>
                          <a:schemeClr val="tx2"/>
                        </a:solidFill>
                      </a:endParaRPr>
                    </a:p>
                  </a:txBody>
                  <a:tcPr anchor="ctr">
                    <a:solidFill>
                      <a:schemeClr val="bg1"/>
                    </a:solidFill>
                  </a:tcPr>
                </a:tc>
                <a:tc rowSpan="2">
                  <a:txBody>
                    <a:bodyPr/>
                    <a:lstStyle/>
                    <a:p>
                      <a:pPr algn="ctr" rtl="0">
                        <a:lnSpc>
                          <a:spcPct val="100000"/>
                        </a:lnSpc>
                      </a:pPr>
                      <a:r>
                        <a:rPr lang="ja-JP" sz="2000" i="1" dirty="0"/>
                        <a:t>p</a:t>
                      </a:r>
                      <a:r>
                        <a:rPr lang="ja-JP" sz="2000" dirty="0"/>
                        <a:t>値</a:t>
                      </a:r>
                    </a:p>
                  </a:txBody>
                  <a:tcPr marT="36000" marB="36000">
                    <a:solidFill>
                      <a:schemeClr val="accent3"/>
                    </a:solidFill>
                  </a:tcPr>
                </a:tc>
                <a:extLst>
                  <a:ext uri="{0D108BD9-81ED-4DB2-BD59-A6C34878D82A}">
                    <a16:rowId xmlns:a16="http://schemas.microsoft.com/office/drawing/2014/main" val="1781909705"/>
                  </a:ext>
                </a:extLst>
              </a:tr>
              <a:tr h="263841">
                <a:tc vMerge="1">
                  <a:txBody>
                    <a:bodyPr/>
                    <a:lstStyle/>
                    <a:p>
                      <a:endParaRPr lang="en-US" sz="1100" b="1" dirty="0">
                        <a:solidFill>
                          <a:schemeClr val="tx2"/>
                        </a:solidFill>
                      </a:endParaRPr>
                    </a:p>
                  </a:txBody>
                  <a:tcPr marL="7200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rtl="0">
                        <a:lnSpc>
                          <a:spcPct val="100000"/>
                        </a:lnSpc>
                      </a:pPr>
                      <a:r>
                        <a:rPr lang="ja-JP" sz="1400" b="1">
                          <a:solidFill>
                            <a:schemeClr val="bg1"/>
                          </a:solidFill>
                        </a:rPr>
                        <a:t>n (%)</a:t>
                      </a:r>
                    </a:p>
                  </a:txBody>
                  <a:tcPr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gn="ctr" rtl="0">
                        <a:lnSpc>
                          <a:spcPct val="100000"/>
                        </a:lnSpc>
                      </a:pPr>
                      <a:r>
                        <a:rPr lang="ja-JP" sz="1400" b="1">
                          <a:solidFill>
                            <a:schemeClr val="bg1"/>
                          </a:solidFill>
                        </a:rPr>
                        <a:t>n (%)</a:t>
                      </a:r>
                    </a:p>
                  </a:txBody>
                  <a:tcPr marT="36000" marB="36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gridSpan="2" vMerge="1">
                  <a:txBody>
                    <a:bodyPr/>
                    <a:lstStyle/>
                    <a:p>
                      <a:endParaRPr lang="en-US" sz="1100" b="1" dirty="0">
                        <a:solidFill>
                          <a:schemeClr val="tx2"/>
                        </a:solidFill>
                      </a:endParaRPr>
                    </a:p>
                  </a:txBody>
                  <a:tcPr anchor="ctr">
                    <a:solidFill>
                      <a:schemeClr val="bg1"/>
                    </a:solidFill>
                  </a:tcPr>
                </a:tc>
                <a:tc hMerge="1" vMerge="1">
                  <a:txBody>
                    <a:bodyPr/>
                    <a:lstStyle/>
                    <a:p>
                      <a:pPr algn="ctr"/>
                      <a:endParaRPr lang="en-US" sz="1100" b="1" dirty="0">
                        <a:solidFill>
                          <a:schemeClr val="tx2"/>
                        </a:solidFill>
                      </a:endParaRPr>
                    </a:p>
                  </a:txBody>
                  <a:tcPr anchor="ctr">
                    <a:solidFill>
                      <a:schemeClr val="bg1"/>
                    </a:solidFill>
                  </a:tcPr>
                </a:tc>
                <a:tc vMerge="1">
                  <a:txBody>
                    <a:bodyPr/>
                    <a:lstStyle/>
                    <a:p>
                      <a:pPr algn="ctr"/>
                      <a:endParaRPr lang="en-US" sz="1100" b="1" dirty="0">
                        <a:solidFill>
                          <a:schemeClr val="tx2"/>
                        </a:solidFill>
                      </a:endParaRPr>
                    </a:p>
                  </a:txBody>
                  <a:tcPr>
                    <a:solidFill>
                      <a:schemeClr val="bg1"/>
                    </a:solidFill>
                  </a:tcPr>
                </a:tc>
                <a:extLst>
                  <a:ext uri="{0D108BD9-81ED-4DB2-BD59-A6C34878D82A}">
                    <a16:rowId xmlns:a16="http://schemas.microsoft.com/office/drawing/2014/main" val="3620426605"/>
                  </a:ext>
                </a:extLst>
              </a:tr>
              <a:tr h="6816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algn="l" rtl="0">
                        <a:lnSpc>
                          <a:spcPct val="100000"/>
                        </a:lnSpc>
                      </a:pPr>
                      <a:r>
                        <a:rPr lang="ja-JP" sz="1800" dirty="0">
                          <a:solidFill>
                            <a:srgbClr val="000000"/>
                          </a:solidFill>
                        </a:rPr>
                        <a:t>CV</a:t>
                      </a:r>
                      <a:r>
                        <a:rPr lang="ja-JP" altLang="en-US" sz="1800" dirty="0">
                          <a:solidFill>
                            <a:srgbClr val="000000"/>
                          </a:solidFill>
                        </a:rPr>
                        <a:t>評価項目</a:t>
                      </a:r>
                      <a:endParaRPr lang="ja-JP" sz="1800" dirty="0">
                        <a:solidFill>
                          <a:srgbClr val="000000"/>
                        </a:solidFill>
                      </a:endParaRPr>
                    </a:p>
                  </a:txBody>
                  <a:tcPr marT="36000" marB="36000" anchor="ctr">
                    <a:lnB w="28575" cap="flat" cmpd="sng" algn="ctr">
                      <a:solidFill>
                        <a:srgbClr val="C00000"/>
                      </a:solidFill>
                      <a:prstDash val="solid"/>
                      <a:round/>
                      <a:headEnd type="none" w="med" len="med"/>
                      <a:tailEnd type="none" w="med" len="med"/>
                    </a:lnB>
                    <a:solidFill>
                      <a:srgbClr val="D1D1D1"/>
                    </a:solidFill>
                  </a:tcPr>
                </a:tc>
                <a:tc>
                  <a:txBody>
                    <a:bodyPr/>
                    <a:lstStyle/>
                    <a:p>
                      <a:pPr algn="ctr" rtl="0">
                        <a:lnSpc>
                          <a:spcPct val="100000"/>
                        </a:lnSpc>
                        <a:spcAft>
                          <a:spcPts val="0"/>
                        </a:spcAft>
                      </a:pPr>
                      <a:r>
                        <a:rPr lang="ja-JP" sz="1800" kern="1200" dirty="0">
                          <a:solidFill>
                            <a:schemeClr val="tx2"/>
                          </a:solidFill>
                        </a:rPr>
                        <a:t>825 (12.7)</a:t>
                      </a:r>
                    </a:p>
                  </a:txBody>
                  <a:tcPr marT="36000" marB="36000" anchor="ctr">
                    <a:lnT w="381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1D1D1"/>
                    </a:solidFill>
                  </a:tcPr>
                </a:tc>
                <a:tc>
                  <a:txBody>
                    <a:bodyPr/>
                    <a:lstStyle/>
                    <a:p>
                      <a:pPr algn="ctr" rtl="0">
                        <a:lnSpc>
                          <a:spcPct val="100000"/>
                        </a:lnSpc>
                        <a:spcAft>
                          <a:spcPts val="0"/>
                        </a:spcAft>
                      </a:pPr>
                      <a:r>
                        <a:rPr lang="ja-JP" sz="1800" kern="1200">
                          <a:solidFill>
                            <a:schemeClr val="tx2"/>
                          </a:solidFill>
                        </a:rPr>
                        <a:t>939 (14.4)</a:t>
                      </a:r>
                    </a:p>
                  </a:txBody>
                  <a:tcPr marT="36000" marB="36000" anchor="ctr">
                    <a:lnT w="381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1D1D1"/>
                    </a:solidFill>
                  </a:tcPr>
                </a:tc>
                <a:tc>
                  <a:txBody>
                    <a:bodyPr/>
                    <a:lstStyle/>
                    <a:p>
                      <a:pPr>
                        <a:lnSpc>
                          <a:spcPct val="100000"/>
                        </a:lnSpc>
                      </a:pPr>
                      <a:endParaRPr lang="en-US" sz="2000" b="1" kern="1200" dirty="0">
                        <a:solidFill>
                          <a:schemeClr val="tx2"/>
                        </a:solidFill>
                        <a:latin typeface="Arial"/>
                        <a:cs typeface="Arial"/>
                      </a:endParaRPr>
                    </a:p>
                  </a:txBody>
                  <a:tcPr marT="36000" marB="36000" anchor="ctr">
                    <a:lnB w="28575" cap="flat" cmpd="sng" algn="ctr">
                      <a:solidFill>
                        <a:srgbClr val="C00000"/>
                      </a:solidFill>
                      <a:prstDash val="solid"/>
                      <a:round/>
                      <a:headEnd type="none" w="med" len="med"/>
                      <a:tailEnd type="none" w="med" len="med"/>
                    </a:lnB>
                    <a:solidFill>
                      <a:srgbClr val="D1D1D1"/>
                    </a:solidFill>
                  </a:tcPr>
                </a:tc>
                <a:tc>
                  <a:txBody>
                    <a:bodyPr/>
                    <a:lstStyle/>
                    <a:p>
                      <a:pPr algn="ctr" rtl="0">
                        <a:lnSpc>
                          <a:spcPct val="100000"/>
                        </a:lnSpc>
                        <a:spcAft>
                          <a:spcPts val="0"/>
                        </a:spcAft>
                      </a:pPr>
                      <a:r>
                        <a:rPr lang="ja-JP" sz="1800" kern="1200" dirty="0">
                          <a:solidFill>
                            <a:schemeClr val="tx2"/>
                          </a:solidFill>
                        </a:rPr>
                        <a:t>0.86 (0.76</a:t>
                      </a:r>
                      <a:r>
                        <a:rPr lang="en-US" altLang="ja-JP" sz="1800" kern="1200" dirty="0">
                          <a:solidFill>
                            <a:schemeClr val="tx2"/>
                          </a:solidFill>
                        </a:rPr>
                        <a:t>-</a:t>
                      </a:r>
                      <a:r>
                        <a:rPr lang="ja-JP" sz="1800" kern="1200" dirty="0">
                          <a:solidFill>
                            <a:schemeClr val="tx2"/>
                          </a:solidFill>
                        </a:rPr>
                        <a:t>0.95)</a:t>
                      </a:r>
                    </a:p>
                  </a:txBody>
                  <a:tcPr marL="36000" marR="36000" marT="36000" marB="36000" anchor="ctr">
                    <a:lnB w="28575" cap="flat" cmpd="sng" algn="ctr">
                      <a:solidFill>
                        <a:srgbClr val="C00000"/>
                      </a:solidFill>
                      <a:prstDash val="solid"/>
                      <a:round/>
                      <a:headEnd type="none" w="med" len="med"/>
                      <a:tailEnd type="none" w="med" len="med"/>
                    </a:lnB>
                    <a:solidFill>
                      <a:srgbClr val="D1D1D1"/>
                    </a:solidFill>
                  </a:tcPr>
                </a:tc>
                <a:tc>
                  <a:txBody>
                    <a:bodyPr/>
                    <a:lstStyle/>
                    <a:p>
                      <a:pPr algn="ctr" rtl="0">
                        <a:lnSpc>
                          <a:spcPct val="100000"/>
                        </a:lnSpc>
                        <a:spcAft>
                          <a:spcPts val="0"/>
                        </a:spcAft>
                      </a:pPr>
                      <a:r>
                        <a:rPr lang="ja-JP" sz="1800" kern="1200" dirty="0">
                          <a:solidFill>
                            <a:schemeClr val="tx2"/>
                          </a:solidFill>
                        </a:rPr>
                        <a:t>0.0018</a:t>
                      </a:r>
                    </a:p>
                  </a:txBody>
                  <a:tcPr marL="36000" marR="36000" marT="36000" marB="36000" anchor="ctr">
                    <a:lnB w="28575" cap="flat" cmpd="sng" algn="ctr">
                      <a:solidFill>
                        <a:srgbClr val="C00000"/>
                      </a:solidFill>
                      <a:prstDash val="solid"/>
                      <a:round/>
                      <a:headEnd type="none" w="med" len="med"/>
                      <a:tailEnd type="none" w="med" len="med"/>
                    </a:lnB>
                    <a:solidFill>
                      <a:srgbClr val="D1D1D1"/>
                    </a:solidFill>
                  </a:tcPr>
                </a:tc>
                <a:extLst>
                  <a:ext uri="{0D108BD9-81ED-4DB2-BD59-A6C34878D82A}">
                    <a16:rowId xmlns:a16="http://schemas.microsoft.com/office/drawing/2014/main" val="700394202"/>
                  </a:ext>
                </a:extLst>
              </a:tr>
              <a:tr h="6816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ja-JP" altLang="en-US" sz="1800" u="none" strike="noStrike" kern="1200" baseline="0" dirty="0">
                          <a:solidFill>
                            <a:srgbClr val="000000"/>
                          </a:solidFill>
                        </a:rPr>
                        <a:t>心不全による入院</a:t>
                      </a:r>
                      <a:endParaRPr lang="ja-JP" sz="1800" u="none" strike="noStrike" kern="1200" baseline="0" dirty="0">
                        <a:solidFill>
                          <a:srgbClr val="000000"/>
                        </a:solidFill>
                      </a:endParaRPr>
                    </a:p>
                  </a:txBody>
                  <a:tcPr marT="36000" marB="3600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tc>
                  <a:txBody>
                    <a:bodyPr/>
                    <a:lstStyle/>
                    <a:p>
                      <a:pPr algn="ctr" rtl="0">
                        <a:lnSpc>
                          <a:spcPct val="100000"/>
                        </a:lnSpc>
                        <a:spcAft>
                          <a:spcPts val="0"/>
                        </a:spcAft>
                      </a:pPr>
                      <a:r>
                        <a:rPr lang="ja-JP" sz="1800" kern="1200" dirty="0">
                          <a:solidFill>
                            <a:schemeClr val="tx2"/>
                          </a:solidFill>
                        </a:rPr>
                        <a:t>256 (3.9)</a:t>
                      </a:r>
                    </a:p>
                  </a:txBody>
                  <a:tcPr marT="36000" marB="36000" anchor="ctr">
                    <a:lnT w="28575"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tc>
                  <a:txBody>
                    <a:bodyPr/>
                    <a:lstStyle/>
                    <a:p>
                      <a:pPr algn="ctr" rtl="0">
                        <a:lnSpc>
                          <a:spcPct val="100000"/>
                        </a:lnSpc>
                        <a:spcAft>
                          <a:spcPts val="0"/>
                        </a:spcAft>
                      </a:pPr>
                      <a:r>
                        <a:rPr lang="ja-JP" sz="1800" kern="1200">
                          <a:solidFill>
                            <a:schemeClr val="tx2"/>
                          </a:solidFill>
                        </a:rPr>
                        <a:t>325 (5.0)</a:t>
                      </a:r>
                    </a:p>
                  </a:txBody>
                  <a:tcPr marT="36000" marB="36000" anchor="ctr">
                    <a:lnT w="28575"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tc>
                  <a:txBody>
                    <a:bodyPr/>
                    <a:lstStyle/>
                    <a:p>
                      <a:pPr>
                        <a:lnSpc>
                          <a:spcPct val="100000"/>
                        </a:lnSpc>
                      </a:pPr>
                      <a:endParaRPr lang="en-US" sz="2000" kern="1200" dirty="0">
                        <a:solidFill>
                          <a:schemeClr val="tx2"/>
                        </a:solidFill>
                        <a:latin typeface="Arial"/>
                        <a:cs typeface="Arial"/>
                      </a:endParaRPr>
                    </a:p>
                  </a:txBody>
                  <a:tcPr marT="36000" marB="36000" anchor="ctr">
                    <a:lnT w="28575"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tc>
                  <a:txBody>
                    <a:bodyPr/>
                    <a:lstStyle/>
                    <a:p>
                      <a:pPr algn="ctr" rtl="0">
                        <a:lnSpc>
                          <a:spcPct val="100000"/>
                        </a:lnSpc>
                        <a:spcAft>
                          <a:spcPts val="0"/>
                        </a:spcAft>
                      </a:pPr>
                      <a:r>
                        <a:rPr lang="ja-JP" sz="1800" kern="1200" dirty="0">
                          <a:solidFill>
                            <a:schemeClr val="tx2"/>
                          </a:solidFill>
                        </a:rPr>
                        <a:t>0.78 (0.66</a:t>
                      </a:r>
                      <a:r>
                        <a:rPr lang="en-US" altLang="ja-JP" sz="1800" kern="1200" dirty="0">
                          <a:solidFill>
                            <a:schemeClr val="tx2"/>
                          </a:solidFill>
                        </a:rPr>
                        <a:t>-</a:t>
                      </a:r>
                      <a:r>
                        <a:rPr lang="ja-JP" sz="1800" kern="1200" dirty="0">
                          <a:solidFill>
                            <a:schemeClr val="tx2"/>
                          </a:solidFill>
                        </a:rPr>
                        <a:t>0.92)</a:t>
                      </a:r>
                    </a:p>
                  </a:txBody>
                  <a:tcPr marL="36000" marR="36000" marT="36000" marB="36000" anchor="ctr">
                    <a:lnT w="28575"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tc>
                  <a:txBody>
                    <a:bodyPr/>
                    <a:lstStyle/>
                    <a:p>
                      <a:pPr algn="ctr" rtl="0">
                        <a:lnSpc>
                          <a:spcPct val="100000"/>
                        </a:lnSpc>
                        <a:spcAft>
                          <a:spcPts val="0"/>
                        </a:spcAft>
                      </a:pPr>
                      <a:r>
                        <a:rPr lang="ja-JP" sz="1800" kern="1200" dirty="0">
                          <a:solidFill>
                            <a:schemeClr val="tx2"/>
                          </a:solidFill>
                          <a:latin typeface="Arial"/>
                          <a:ea typeface="Times New Roman" panose="02020603050405020304" pitchFamily="18" charset="0"/>
                          <a:cs typeface="Arial"/>
                        </a:rPr>
                        <a:t>0.0030</a:t>
                      </a:r>
                    </a:p>
                  </a:txBody>
                  <a:tcPr marL="36000" marR="36000" marT="36000" marB="3600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extLst>
                  <a:ext uri="{0D108BD9-81ED-4DB2-BD59-A6C34878D82A}">
                    <a16:rowId xmlns:a16="http://schemas.microsoft.com/office/drawing/2014/main" val="3008681510"/>
                  </a:ext>
                </a:extLst>
              </a:tr>
              <a:tr h="6816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indent="0" algn="l" rtl="0">
                        <a:lnSpc>
                          <a:spcPct val="100000"/>
                        </a:lnSpc>
                      </a:pPr>
                      <a:r>
                        <a:rPr lang="ja-JP" sz="1800" dirty="0">
                          <a:solidFill>
                            <a:srgbClr val="000000"/>
                          </a:solidFill>
                        </a:rPr>
                        <a:t>CV死</a:t>
                      </a:r>
                    </a:p>
                  </a:txBody>
                  <a:tcPr marT="36000" marB="36000" anchor="ctr">
                    <a:lnL w="28575" cap="flat" cmpd="sng" algn="ctr">
                      <a:solidFill>
                        <a:srgbClr val="C00000"/>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1D1D1"/>
                    </a:solidFill>
                  </a:tcPr>
                </a:tc>
                <a:tc>
                  <a:txBody>
                    <a:bodyPr/>
                    <a:lstStyle/>
                    <a:p>
                      <a:pPr algn="ctr" rtl="0">
                        <a:lnSpc>
                          <a:spcPct val="100000"/>
                        </a:lnSpc>
                        <a:spcAft>
                          <a:spcPts val="0"/>
                        </a:spcAft>
                      </a:pPr>
                      <a:r>
                        <a:rPr lang="ja-JP" sz="1800" kern="1200" dirty="0">
                          <a:solidFill>
                            <a:schemeClr val="tx2"/>
                          </a:solidFill>
                        </a:rPr>
                        <a:t>322 (4.9)</a:t>
                      </a:r>
                    </a:p>
                  </a:txBody>
                  <a:tcPr marT="36000" marB="36000" anchor="ctr">
                    <a:lnT w="127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1D1D1"/>
                    </a:solidFill>
                  </a:tcPr>
                </a:tc>
                <a:tc>
                  <a:txBody>
                    <a:bodyPr/>
                    <a:lstStyle/>
                    <a:p>
                      <a:pPr algn="ctr" rtl="0">
                        <a:lnSpc>
                          <a:spcPct val="100000"/>
                        </a:lnSpc>
                        <a:spcAft>
                          <a:spcPts val="0"/>
                        </a:spcAft>
                      </a:pPr>
                      <a:r>
                        <a:rPr lang="ja-JP" sz="1800" kern="1200" dirty="0">
                          <a:solidFill>
                            <a:schemeClr val="tx2"/>
                          </a:solidFill>
                        </a:rPr>
                        <a:t>364 (5.6)</a:t>
                      </a:r>
                    </a:p>
                  </a:txBody>
                  <a:tcPr marT="36000" marB="36000" anchor="ctr">
                    <a:lnT w="127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1D1D1"/>
                    </a:solidFill>
                  </a:tcPr>
                </a:tc>
                <a:tc>
                  <a:txBody>
                    <a:bodyPr/>
                    <a:lstStyle/>
                    <a:p>
                      <a:pPr>
                        <a:lnSpc>
                          <a:spcPct val="100000"/>
                        </a:lnSpc>
                      </a:pPr>
                      <a:endParaRPr lang="en-US" sz="2000" kern="1200" dirty="0">
                        <a:solidFill>
                          <a:schemeClr val="tx2"/>
                        </a:solidFill>
                        <a:latin typeface="Arial"/>
                        <a:cs typeface="Arial"/>
                      </a:endParaRPr>
                    </a:p>
                  </a:txBody>
                  <a:tcPr marT="36000" marB="36000" anchor="ctr">
                    <a:lnT w="127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1D1D1"/>
                    </a:solidFill>
                  </a:tcPr>
                </a:tc>
                <a:tc>
                  <a:txBody>
                    <a:bodyPr/>
                    <a:lstStyle/>
                    <a:p>
                      <a:pPr algn="ctr" rtl="0">
                        <a:lnSpc>
                          <a:spcPct val="100000"/>
                        </a:lnSpc>
                        <a:spcAft>
                          <a:spcPts val="0"/>
                        </a:spcAft>
                      </a:pPr>
                      <a:r>
                        <a:rPr lang="ja-JP" sz="1800" kern="1200" dirty="0">
                          <a:solidFill>
                            <a:schemeClr val="tx2"/>
                          </a:solidFill>
                        </a:rPr>
                        <a:t>0.88 (0.76</a:t>
                      </a:r>
                      <a:r>
                        <a:rPr lang="en-US" altLang="ja-JP" sz="1800" kern="1200" dirty="0">
                          <a:solidFill>
                            <a:schemeClr val="tx2"/>
                          </a:solidFill>
                        </a:rPr>
                        <a:t>-</a:t>
                      </a:r>
                      <a:r>
                        <a:rPr lang="ja-JP" sz="1800" kern="1200" dirty="0">
                          <a:solidFill>
                            <a:schemeClr val="tx2"/>
                          </a:solidFill>
                        </a:rPr>
                        <a:t>1.02)</a:t>
                      </a: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1D1D1"/>
                    </a:solidFill>
                  </a:tcPr>
                </a:tc>
                <a:tc>
                  <a:txBody>
                    <a:bodyPr/>
                    <a:lstStyle/>
                    <a:p>
                      <a:pPr algn="ctr" rtl="0">
                        <a:lnSpc>
                          <a:spcPct val="100000"/>
                        </a:lnSpc>
                        <a:spcAft>
                          <a:spcPts val="0"/>
                        </a:spcAft>
                      </a:pPr>
                      <a:r>
                        <a:rPr lang="ja-JP" sz="1800" kern="1200" dirty="0">
                          <a:solidFill>
                            <a:schemeClr val="tx2"/>
                          </a:solidFill>
                          <a:latin typeface="Arial"/>
                          <a:ea typeface="Times New Roman" panose="02020603050405020304" pitchFamily="18" charset="0"/>
                          <a:cs typeface="Arial"/>
                        </a:rPr>
                        <a:t>0.092</a:t>
                      </a:r>
                    </a:p>
                  </a:txBody>
                  <a:tcPr marL="36000" marR="36000" marT="36000" marB="36000" anchor="ctr">
                    <a:lnR w="28575"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1D1D1"/>
                    </a:solidFill>
                  </a:tcPr>
                </a:tc>
                <a:extLst>
                  <a:ext uri="{0D108BD9-81ED-4DB2-BD59-A6C34878D82A}">
                    <a16:rowId xmlns:a16="http://schemas.microsoft.com/office/drawing/2014/main" val="3311679446"/>
                  </a:ext>
                </a:extLst>
              </a:tr>
              <a:tr h="6816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lvl="0" indent="0" algn="l" rtl="0">
                        <a:lnSpc>
                          <a:spcPct val="100000"/>
                        </a:lnSpc>
                      </a:pPr>
                      <a:r>
                        <a:rPr lang="ja-JP" sz="1800" dirty="0">
                          <a:solidFill>
                            <a:srgbClr val="000000"/>
                          </a:solidFill>
                        </a:rPr>
                        <a:t>非致死性MI</a:t>
                      </a:r>
                    </a:p>
                  </a:txBody>
                  <a:tcPr marT="36000" marB="36000" anchor="ctr">
                    <a:lnT w="28575" cap="flat" cmpd="sng" algn="ctr">
                      <a:solidFill>
                        <a:srgbClr val="C00000"/>
                      </a:solidFill>
                      <a:prstDash val="solid"/>
                      <a:round/>
                      <a:headEnd type="none" w="med" len="med"/>
                      <a:tailEnd type="none" w="med" len="med"/>
                    </a:lnT>
                    <a:solidFill>
                      <a:srgbClr val="E9EAEA"/>
                    </a:solidFill>
                  </a:tcPr>
                </a:tc>
                <a:tc>
                  <a:txBody>
                    <a:bodyPr/>
                    <a:lstStyle/>
                    <a:p>
                      <a:pPr algn="ctr" rtl="0">
                        <a:lnSpc>
                          <a:spcPct val="100000"/>
                        </a:lnSpc>
                        <a:spcAft>
                          <a:spcPts val="0"/>
                        </a:spcAft>
                      </a:pPr>
                      <a:r>
                        <a:rPr lang="ja-JP" sz="1800" kern="1200">
                          <a:solidFill>
                            <a:schemeClr val="tx2"/>
                          </a:solidFill>
                        </a:rPr>
                        <a:t>173 (2.7)</a:t>
                      </a:r>
                    </a:p>
                  </a:txBody>
                  <a:tcPr marT="36000" marB="36000" anchor="ctr">
                    <a:lnT w="28575" cap="flat" cmpd="sng" algn="ctr">
                      <a:solidFill>
                        <a:srgbClr val="C00000"/>
                      </a:solidFill>
                      <a:prstDash val="solid"/>
                      <a:round/>
                      <a:headEnd type="none" w="med" len="med"/>
                      <a:tailEnd type="none" w="med" len="med"/>
                    </a:lnT>
                    <a:solidFill>
                      <a:srgbClr val="E9EAEA"/>
                    </a:solidFill>
                  </a:tcPr>
                </a:tc>
                <a:tc>
                  <a:txBody>
                    <a:bodyPr/>
                    <a:lstStyle/>
                    <a:p>
                      <a:pPr algn="ctr" rtl="0">
                        <a:lnSpc>
                          <a:spcPct val="100000"/>
                        </a:lnSpc>
                        <a:spcAft>
                          <a:spcPts val="0"/>
                        </a:spcAft>
                      </a:pPr>
                      <a:r>
                        <a:rPr lang="ja-JP" sz="1800" kern="1200" dirty="0">
                          <a:solidFill>
                            <a:schemeClr val="tx2"/>
                          </a:solidFill>
                        </a:rPr>
                        <a:t>189 (2.8)</a:t>
                      </a:r>
                    </a:p>
                  </a:txBody>
                  <a:tcPr marT="36000" marB="36000" anchor="ctr">
                    <a:lnT w="28575" cap="flat" cmpd="sng" algn="ctr">
                      <a:solidFill>
                        <a:srgbClr val="C00000"/>
                      </a:solidFill>
                      <a:prstDash val="solid"/>
                      <a:round/>
                      <a:headEnd type="none" w="med" len="med"/>
                      <a:tailEnd type="none" w="med" len="med"/>
                    </a:lnT>
                    <a:solidFill>
                      <a:srgbClr val="E9EAEA"/>
                    </a:solidFill>
                  </a:tcPr>
                </a:tc>
                <a:tc>
                  <a:txBody>
                    <a:bodyPr/>
                    <a:lstStyle/>
                    <a:p>
                      <a:pPr>
                        <a:lnSpc>
                          <a:spcPct val="100000"/>
                        </a:lnSpc>
                      </a:pPr>
                      <a:endParaRPr lang="en-US" sz="2000" kern="1200" dirty="0">
                        <a:solidFill>
                          <a:schemeClr val="tx2"/>
                        </a:solidFill>
                        <a:latin typeface="Arial"/>
                        <a:cs typeface="Arial"/>
                      </a:endParaRPr>
                    </a:p>
                  </a:txBody>
                  <a:tcPr marT="36000" marB="36000" anchor="ctr">
                    <a:lnT w="28575" cap="flat" cmpd="sng" algn="ctr">
                      <a:solidFill>
                        <a:srgbClr val="C00000"/>
                      </a:solidFill>
                      <a:prstDash val="solid"/>
                      <a:round/>
                      <a:headEnd type="none" w="med" len="med"/>
                      <a:tailEnd type="none" w="med" len="med"/>
                    </a:lnT>
                    <a:solidFill>
                      <a:srgbClr val="E9EAEA"/>
                    </a:solidFill>
                  </a:tcPr>
                </a:tc>
                <a:tc>
                  <a:txBody>
                    <a:bodyPr/>
                    <a:lstStyle/>
                    <a:p>
                      <a:pPr algn="ctr" rtl="0">
                        <a:lnSpc>
                          <a:spcPct val="100000"/>
                        </a:lnSpc>
                        <a:spcAft>
                          <a:spcPts val="0"/>
                        </a:spcAft>
                      </a:pPr>
                      <a:r>
                        <a:rPr lang="ja-JP" sz="1800" kern="1200" dirty="0">
                          <a:solidFill>
                            <a:schemeClr val="tx2"/>
                          </a:solidFill>
                        </a:rPr>
                        <a:t>0.91 (0.74</a:t>
                      </a:r>
                      <a:r>
                        <a:rPr lang="en-US" altLang="ja-JP" sz="1800" kern="1200" dirty="0">
                          <a:solidFill>
                            <a:schemeClr val="tx2"/>
                          </a:solidFill>
                        </a:rPr>
                        <a:t>-</a:t>
                      </a:r>
                      <a:r>
                        <a:rPr lang="ja-JP" sz="1800" kern="1200" dirty="0">
                          <a:solidFill>
                            <a:schemeClr val="tx2"/>
                          </a:solidFill>
                        </a:rPr>
                        <a:t>1.12)</a:t>
                      </a:r>
                    </a:p>
                  </a:txBody>
                  <a:tcPr marL="36000" marR="36000" marT="36000" marB="36000" anchor="ctr">
                    <a:lnT w="28575" cap="flat" cmpd="sng" algn="ctr">
                      <a:solidFill>
                        <a:srgbClr val="C00000"/>
                      </a:solidFill>
                      <a:prstDash val="solid"/>
                      <a:round/>
                      <a:headEnd type="none" w="med" len="med"/>
                      <a:tailEnd type="none" w="med" len="med"/>
                    </a:lnT>
                    <a:solidFill>
                      <a:srgbClr val="E9EAEA"/>
                    </a:solidFill>
                  </a:tcPr>
                </a:tc>
                <a:tc>
                  <a:txBody>
                    <a:bodyPr/>
                    <a:lstStyle/>
                    <a:p>
                      <a:pPr algn="ctr" rtl="0">
                        <a:lnSpc>
                          <a:spcPct val="100000"/>
                        </a:lnSpc>
                        <a:spcAft>
                          <a:spcPts val="0"/>
                        </a:spcAft>
                      </a:pPr>
                      <a:r>
                        <a:rPr lang="ja-JP" sz="1800" kern="1200" dirty="0">
                          <a:solidFill>
                            <a:schemeClr val="tx2"/>
                          </a:solidFill>
                          <a:latin typeface="Arial"/>
                          <a:ea typeface="Times New Roman" panose="02020603050405020304" pitchFamily="18" charset="0"/>
                          <a:cs typeface="Arial"/>
                        </a:rPr>
                        <a:t>0.36</a:t>
                      </a:r>
                    </a:p>
                  </a:txBody>
                  <a:tcPr marL="36000" marR="36000" marT="36000" marB="36000" anchor="ctr">
                    <a:lnT w="28575" cap="flat" cmpd="sng" algn="ctr">
                      <a:solidFill>
                        <a:srgbClr val="C00000"/>
                      </a:solidFill>
                      <a:prstDash val="solid"/>
                      <a:round/>
                      <a:headEnd type="none" w="med" len="med"/>
                      <a:tailEnd type="none" w="med" len="med"/>
                    </a:lnT>
                    <a:solidFill>
                      <a:srgbClr val="E9EAEA"/>
                    </a:solidFill>
                  </a:tcPr>
                </a:tc>
                <a:extLst>
                  <a:ext uri="{0D108BD9-81ED-4DB2-BD59-A6C34878D82A}">
                    <a16:rowId xmlns:a16="http://schemas.microsoft.com/office/drawing/2014/main" val="3832388328"/>
                  </a:ext>
                </a:extLst>
              </a:tr>
              <a:tr h="681600">
                <a:tc>
                  <a:txBody>
                    <a:bodyPr/>
                    <a:lstStyle>
                      <a:lvl1pPr marL="0" algn="l" defTabSz="914377" rtl="0" eaLnBrk="1" latinLnBrk="0" hangingPunct="1">
                        <a:defRPr sz="1800" kern="1200">
                          <a:solidFill>
                            <a:schemeClr val="dk1"/>
                          </a:solidFill>
                          <a:latin typeface="Arial"/>
                          <a:ea typeface="Arial Unicode MS"/>
                          <a:cs typeface="Arial"/>
                        </a:defRPr>
                      </a:lvl1pPr>
                      <a:lvl2pPr marL="457189" algn="l" defTabSz="914377" rtl="0" eaLnBrk="1" latinLnBrk="0" hangingPunct="1">
                        <a:defRPr sz="1800" kern="1200">
                          <a:solidFill>
                            <a:schemeClr val="dk1"/>
                          </a:solidFill>
                          <a:latin typeface="Arial"/>
                          <a:ea typeface="Arial Unicode MS"/>
                          <a:cs typeface="Arial"/>
                        </a:defRPr>
                      </a:lvl2pPr>
                      <a:lvl3pPr marL="914377" algn="l" defTabSz="914377" rtl="0" eaLnBrk="1" latinLnBrk="0" hangingPunct="1">
                        <a:defRPr sz="1800" kern="1200">
                          <a:solidFill>
                            <a:schemeClr val="dk1"/>
                          </a:solidFill>
                          <a:latin typeface="Arial"/>
                          <a:ea typeface="Arial Unicode MS"/>
                          <a:cs typeface="Arial"/>
                        </a:defRPr>
                      </a:lvl3pPr>
                      <a:lvl4pPr marL="1371566" algn="l" defTabSz="914377" rtl="0" eaLnBrk="1" latinLnBrk="0" hangingPunct="1">
                        <a:defRPr sz="1800" kern="1200">
                          <a:solidFill>
                            <a:schemeClr val="dk1"/>
                          </a:solidFill>
                          <a:latin typeface="Arial"/>
                          <a:ea typeface="Arial Unicode MS"/>
                          <a:cs typeface="Arial"/>
                        </a:defRPr>
                      </a:lvl4pPr>
                      <a:lvl5pPr marL="1828754" algn="l" defTabSz="914377" rtl="0" eaLnBrk="1" latinLnBrk="0" hangingPunct="1">
                        <a:defRPr sz="1800" kern="1200">
                          <a:solidFill>
                            <a:schemeClr val="dk1"/>
                          </a:solidFill>
                          <a:latin typeface="Arial"/>
                          <a:ea typeface="Arial Unicode MS"/>
                          <a:cs typeface="Arial"/>
                        </a:defRPr>
                      </a:lvl5pPr>
                      <a:lvl6pPr marL="2285943" algn="l" defTabSz="914377" rtl="0" eaLnBrk="1" latinLnBrk="0" hangingPunct="1">
                        <a:defRPr sz="1800" kern="1200">
                          <a:solidFill>
                            <a:schemeClr val="dk1"/>
                          </a:solidFill>
                          <a:latin typeface="Arial"/>
                          <a:ea typeface="Arial Unicode MS"/>
                          <a:cs typeface="Arial"/>
                        </a:defRPr>
                      </a:lvl6pPr>
                      <a:lvl7pPr marL="2743131" algn="l" defTabSz="914377" rtl="0" eaLnBrk="1" latinLnBrk="0" hangingPunct="1">
                        <a:defRPr sz="1800" kern="1200">
                          <a:solidFill>
                            <a:schemeClr val="dk1"/>
                          </a:solidFill>
                          <a:latin typeface="Arial"/>
                          <a:ea typeface="Arial Unicode MS"/>
                          <a:cs typeface="Arial"/>
                        </a:defRPr>
                      </a:lvl7pPr>
                      <a:lvl8pPr marL="3200320" algn="l" defTabSz="914377" rtl="0" eaLnBrk="1" latinLnBrk="0" hangingPunct="1">
                        <a:defRPr sz="1800" kern="1200">
                          <a:solidFill>
                            <a:schemeClr val="dk1"/>
                          </a:solidFill>
                          <a:latin typeface="Arial"/>
                          <a:ea typeface="Arial Unicode MS"/>
                          <a:cs typeface="Arial"/>
                        </a:defRPr>
                      </a:lvl8pPr>
                      <a:lvl9pPr marL="3657509" algn="l" defTabSz="914377" rtl="0" eaLnBrk="1" latinLnBrk="0" hangingPunct="1">
                        <a:defRPr sz="1800" kern="1200">
                          <a:solidFill>
                            <a:schemeClr val="dk1"/>
                          </a:solidFill>
                          <a:latin typeface="Arial"/>
                          <a:ea typeface="Arial Unicode MS"/>
                          <a:cs typeface="Arial"/>
                        </a:defRPr>
                      </a:lvl9pPr>
                    </a:lstStyle>
                    <a:p>
                      <a:pPr marL="176213" indent="0" rtl="0">
                        <a:lnSpc>
                          <a:spcPct val="100000"/>
                        </a:lnSpc>
                      </a:pPr>
                      <a:r>
                        <a:rPr lang="ja-JP" sz="1800" dirty="0">
                          <a:solidFill>
                            <a:srgbClr val="000000"/>
                          </a:solidFill>
                        </a:rPr>
                        <a:t>非致死性</a:t>
                      </a:r>
                      <a:endParaRPr lang="en-US" altLang="ja-JP" sz="1800" dirty="0">
                        <a:solidFill>
                          <a:srgbClr val="000000"/>
                        </a:solidFill>
                      </a:endParaRPr>
                    </a:p>
                    <a:p>
                      <a:pPr marL="176213" indent="0" rtl="0">
                        <a:lnSpc>
                          <a:spcPct val="100000"/>
                        </a:lnSpc>
                      </a:pPr>
                      <a:r>
                        <a:rPr lang="ja-JP" sz="1800" dirty="0">
                          <a:solidFill>
                            <a:srgbClr val="000000"/>
                          </a:solidFill>
                        </a:rPr>
                        <a:t>脳卒中</a:t>
                      </a:r>
                    </a:p>
                  </a:txBody>
                  <a:tcPr marT="36000" marB="36000" anchor="ctr">
                    <a:solidFill>
                      <a:srgbClr val="D1D1D1"/>
                    </a:solidFill>
                  </a:tcPr>
                </a:tc>
                <a:tc>
                  <a:txBody>
                    <a:bodyPr/>
                    <a:lstStyle/>
                    <a:p>
                      <a:pPr algn="ctr" rtl="0">
                        <a:lnSpc>
                          <a:spcPct val="100000"/>
                        </a:lnSpc>
                        <a:spcAft>
                          <a:spcPts val="0"/>
                        </a:spcAft>
                      </a:pPr>
                      <a:r>
                        <a:rPr lang="ja-JP" sz="1800" kern="1200">
                          <a:solidFill>
                            <a:schemeClr val="tx2"/>
                          </a:solidFill>
                        </a:rPr>
                        <a:t>198 (3.0)</a:t>
                      </a:r>
                    </a:p>
                  </a:txBody>
                  <a:tcPr marT="36000" marB="36000" anchor="ctr">
                    <a:solidFill>
                      <a:srgbClr val="D1D1D1"/>
                    </a:solidFill>
                  </a:tcPr>
                </a:tc>
                <a:tc>
                  <a:txBody>
                    <a:bodyPr/>
                    <a:lstStyle/>
                    <a:p>
                      <a:pPr algn="ctr" rtl="0">
                        <a:lnSpc>
                          <a:spcPct val="100000"/>
                        </a:lnSpc>
                        <a:spcAft>
                          <a:spcPts val="0"/>
                        </a:spcAft>
                      </a:pPr>
                      <a:r>
                        <a:rPr lang="ja-JP" sz="1800" kern="1200" dirty="0">
                          <a:solidFill>
                            <a:schemeClr val="tx2"/>
                          </a:solidFill>
                        </a:rPr>
                        <a:t>198 (3.0)</a:t>
                      </a:r>
                    </a:p>
                  </a:txBody>
                  <a:tcPr marT="36000" marB="36000" anchor="ctr">
                    <a:solidFill>
                      <a:srgbClr val="D1D1D1"/>
                    </a:solidFill>
                  </a:tcPr>
                </a:tc>
                <a:tc>
                  <a:txBody>
                    <a:bodyPr/>
                    <a:lstStyle/>
                    <a:p>
                      <a:pPr>
                        <a:lnSpc>
                          <a:spcPct val="100000"/>
                        </a:lnSpc>
                      </a:pPr>
                      <a:endParaRPr lang="en-US" sz="2000" kern="1200" dirty="0">
                        <a:solidFill>
                          <a:schemeClr val="tx2"/>
                        </a:solidFill>
                        <a:latin typeface="Arial"/>
                        <a:cs typeface="Arial"/>
                      </a:endParaRPr>
                    </a:p>
                  </a:txBody>
                  <a:tcPr marT="36000" marB="36000" anchor="ctr">
                    <a:solidFill>
                      <a:srgbClr val="D1D1D1"/>
                    </a:solidFill>
                  </a:tcPr>
                </a:tc>
                <a:tc>
                  <a:txBody>
                    <a:bodyPr/>
                    <a:lstStyle/>
                    <a:p>
                      <a:pPr algn="ctr" rtl="0">
                        <a:lnSpc>
                          <a:spcPct val="100000"/>
                        </a:lnSpc>
                        <a:spcAft>
                          <a:spcPts val="0"/>
                        </a:spcAft>
                      </a:pPr>
                      <a:r>
                        <a:rPr lang="ja-JP" sz="1800" kern="1200" dirty="0">
                          <a:solidFill>
                            <a:schemeClr val="tx2"/>
                          </a:solidFill>
                        </a:rPr>
                        <a:t>0.99 (0.82</a:t>
                      </a:r>
                      <a:r>
                        <a:rPr lang="en-US" altLang="ja-JP" sz="1800" kern="1200" dirty="0">
                          <a:solidFill>
                            <a:schemeClr val="tx2"/>
                          </a:solidFill>
                        </a:rPr>
                        <a:t>-</a:t>
                      </a:r>
                      <a:r>
                        <a:rPr lang="ja-JP" sz="1800" kern="1200" dirty="0">
                          <a:solidFill>
                            <a:schemeClr val="tx2"/>
                          </a:solidFill>
                        </a:rPr>
                        <a:t>1.21)</a:t>
                      </a:r>
                    </a:p>
                  </a:txBody>
                  <a:tcPr marL="36000" marR="36000" marT="36000" marB="36000" anchor="ctr">
                    <a:solidFill>
                      <a:srgbClr val="D1D1D1"/>
                    </a:solidFill>
                  </a:tcPr>
                </a:tc>
                <a:tc>
                  <a:txBody>
                    <a:bodyPr/>
                    <a:lstStyle/>
                    <a:p>
                      <a:pPr algn="ctr" rtl="0">
                        <a:lnSpc>
                          <a:spcPct val="100000"/>
                        </a:lnSpc>
                        <a:spcAft>
                          <a:spcPts val="0"/>
                        </a:spcAft>
                      </a:pPr>
                      <a:r>
                        <a:rPr lang="ja-JP" sz="1800" kern="1200" dirty="0">
                          <a:solidFill>
                            <a:schemeClr val="tx2"/>
                          </a:solidFill>
                          <a:latin typeface="Arial"/>
                          <a:ea typeface="Times New Roman" panose="02020603050405020304" pitchFamily="18" charset="0"/>
                          <a:cs typeface="Arial"/>
                        </a:rPr>
                        <a:t>0.95</a:t>
                      </a:r>
                    </a:p>
                  </a:txBody>
                  <a:tcPr marL="36000" marR="36000" marT="36000" marB="36000" anchor="ctr">
                    <a:solidFill>
                      <a:srgbClr val="D1D1D1"/>
                    </a:solidFill>
                  </a:tcPr>
                </a:tc>
                <a:extLst>
                  <a:ext uri="{0D108BD9-81ED-4DB2-BD59-A6C34878D82A}">
                    <a16:rowId xmlns:a16="http://schemas.microsoft.com/office/drawing/2014/main" val="344183111"/>
                  </a:ext>
                </a:extLst>
              </a:tr>
            </a:tbl>
          </a:graphicData>
        </a:graphic>
      </p:graphicFrame>
      <p:sp>
        <p:nvSpPr>
          <p:cNvPr id="13" name="Text Placeholder 16">
            <a:extLst>
              <a:ext uri="{FF2B5EF4-FFF2-40B4-BE49-F238E27FC236}">
                <a16:creationId xmlns:a16="http://schemas.microsoft.com/office/drawing/2014/main" id="{5BBA8F62-0D15-40E8-83B4-ED96CA3C43CB}"/>
              </a:ext>
            </a:extLst>
          </p:cNvPr>
          <p:cNvSpPr txBox="1">
            <a:spLocks/>
          </p:cNvSpPr>
          <p:nvPr/>
        </p:nvSpPr>
        <p:spPr>
          <a:xfrm>
            <a:off x="630295" y="5993503"/>
            <a:ext cx="10872787" cy="493007"/>
          </a:xfrm>
          <a:prstGeom prst="rect">
            <a:avLst/>
          </a:prstGeom>
        </p:spPr>
        <p:txBody>
          <a:bodyPr vert="horz" lIns="0" tIns="45720" rIns="90000" bIns="45720" rtlCol="0" anchor="b"/>
          <a:lstStyle>
            <a:defPPr>
              <a:defRPr lang="en-US"/>
            </a:defPPr>
            <a:lvl1pPr algn="l" defTabSz="609585" rtl="0" eaLnBrk="0" fontAlgn="base" hangingPunct="0">
              <a:spcBef>
                <a:spcPct val="0"/>
              </a:spcBef>
              <a:spcAft>
                <a:spcPct val="0"/>
              </a:spcAft>
              <a:defRPr sz="900" kern="1200">
                <a:solidFill>
                  <a:schemeClr val="accent2"/>
                </a:solidFill>
                <a:latin typeface="+mn-lt"/>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endParaRPr lang="en-US" dirty="0">
              <a:solidFill>
                <a:schemeClr val="tx1"/>
              </a:solidFill>
            </a:endParaRPr>
          </a:p>
        </p:txBody>
      </p:sp>
      <p:grpSp>
        <p:nvGrpSpPr>
          <p:cNvPr id="16" name="Group 15">
            <a:extLst>
              <a:ext uri="{FF2B5EF4-FFF2-40B4-BE49-F238E27FC236}">
                <a16:creationId xmlns:a16="http://schemas.microsoft.com/office/drawing/2014/main" id="{269EB0F5-C0EB-4BCD-AA0E-259917B04644}"/>
              </a:ext>
            </a:extLst>
          </p:cNvPr>
          <p:cNvGrpSpPr/>
          <p:nvPr/>
        </p:nvGrpSpPr>
        <p:grpSpPr>
          <a:xfrm>
            <a:off x="4945151" y="6170837"/>
            <a:ext cx="4136937" cy="343014"/>
            <a:chOff x="5390372" y="5020211"/>
            <a:chExt cx="5035105" cy="343014"/>
          </a:xfrm>
        </p:grpSpPr>
        <p:sp>
          <p:nvSpPr>
            <p:cNvPr id="17" name="TextBox 16">
              <a:extLst>
                <a:ext uri="{FF2B5EF4-FFF2-40B4-BE49-F238E27FC236}">
                  <a16:creationId xmlns:a16="http://schemas.microsoft.com/office/drawing/2014/main" id="{C3E27DBA-1094-4FC8-9B9F-21E60456B808}"/>
                </a:ext>
              </a:extLst>
            </p:cNvPr>
            <p:cNvSpPr txBox="1"/>
            <p:nvPr/>
          </p:nvSpPr>
          <p:spPr>
            <a:xfrm>
              <a:off x="5390372" y="5024671"/>
              <a:ext cx="2630234" cy="338554"/>
            </a:xfrm>
            <a:prstGeom prst="rect">
              <a:avLst/>
            </a:prstGeom>
            <a:ln>
              <a:noFill/>
            </a:ln>
          </p:spPr>
          <p:txBody>
            <a:bodyPr vert="horz" wrap="square" lIns="91440" tIns="45720" rIns="91440" bIns="45720" rtlCol="0">
              <a:spAutoFit/>
            </a:bodyPr>
            <a:lstStyle/>
            <a:p>
              <a:pPr algn="r" rtl="0">
                <a:spcBef>
                  <a:spcPts val="600"/>
                </a:spcBef>
              </a:pPr>
              <a:r>
                <a:rPr lang="en-US" altLang="ja-JP" sz="1600" b="1" dirty="0" err="1">
                  <a:solidFill>
                    <a:srgbClr val="000000"/>
                  </a:solidFill>
                  <a:latin typeface="+mn-lt"/>
                </a:rPr>
                <a:t>Finerenone</a:t>
              </a:r>
              <a:r>
                <a:rPr lang="ja-JP" altLang="en-US" sz="1600" b="1" dirty="0">
                  <a:solidFill>
                    <a:srgbClr val="000000"/>
                  </a:solidFill>
                  <a:latin typeface="+mn-lt"/>
                </a:rPr>
                <a:t>優位</a:t>
              </a:r>
              <a:endParaRPr lang="ja-JP" sz="1600" b="1" dirty="0">
                <a:solidFill>
                  <a:srgbClr val="000000"/>
                </a:solidFill>
                <a:latin typeface="+mn-lt"/>
              </a:endParaRPr>
            </a:p>
          </p:txBody>
        </p:sp>
        <p:sp>
          <p:nvSpPr>
            <p:cNvPr id="18" name="TextBox 17">
              <a:extLst>
                <a:ext uri="{FF2B5EF4-FFF2-40B4-BE49-F238E27FC236}">
                  <a16:creationId xmlns:a16="http://schemas.microsoft.com/office/drawing/2014/main" id="{BD6BAA8F-C625-40F5-A046-EB30A2AE092B}"/>
                </a:ext>
              </a:extLst>
            </p:cNvPr>
            <p:cNvSpPr txBox="1"/>
            <p:nvPr/>
          </p:nvSpPr>
          <p:spPr>
            <a:xfrm>
              <a:off x="8129506" y="5024671"/>
              <a:ext cx="2295971" cy="338554"/>
            </a:xfrm>
            <a:prstGeom prst="rect">
              <a:avLst/>
            </a:prstGeom>
            <a:ln>
              <a:noFill/>
            </a:ln>
          </p:spPr>
          <p:txBody>
            <a:bodyPr vert="horz" wrap="square" lIns="91440" tIns="45720" rIns="91440" bIns="45720" rtlCol="0">
              <a:spAutoFit/>
            </a:bodyPr>
            <a:lstStyle/>
            <a:p>
              <a:pPr rtl="0">
                <a:spcBef>
                  <a:spcPts val="600"/>
                </a:spcBef>
              </a:pPr>
              <a:r>
                <a:rPr lang="ja-JP" sz="1600" b="1" dirty="0">
                  <a:solidFill>
                    <a:srgbClr val="000000"/>
                  </a:solidFill>
                  <a:latin typeface="+mn-lt"/>
                </a:rPr>
                <a:t>プラセボ</a:t>
              </a:r>
              <a:r>
                <a:rPr lang="ja-JP" altLang="en-US" sz="1600" b="1" dirty="0">
                  <a:solidFill>
                    <a:srgbClr val="000000"/>
                  </a:solidFill>
                  <a:latin typeface="+mn-lt"/>
                </a:rPr>
                <a:t>優位</a:t>
              </a:r>
              <a:endParaRPr lang="ja-JP" sz="1600" b="1" dirty="0">
                <a:solidFill>
                  <a:srgbClr val="000000"/>
                </a:solidFill>
                <a:latin typeface="+mn-lt"/>
              </a:endParaRPr>
            </a:p>
          </p:txBody>
        </p:sp>
        <p:cxnSp>
          <p:nvCxnSpPr>
            <p:cNvPr id="19" name="Straight Arrow Connector 18">
              <a:extLst>
                <a:ext uri="{FF2B5EF4-FFF2-40B4-BE49-F238E27FC236}">
                  <a16:creationId xmlns:a16="http://schemas.microsoft.com/office/drawing/2014/main" id="{EE37FB41-C326-4568-A85E-07321E9B186F}"/>
                </a:ext>
              </a:extLst>
            </p:cNvPr>
            <p:cNvCxnSpPr>
              <a:cxnSpLocks/>
            </p:cNvCxnSpPr>
            <p:nvPr/>
          </p:nvCxnSpPr>
          <p:spPr>
            <a:xfrm>
              <a:off x="8257591" y="5020211"/>
              <a:ext cx="1727352"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8D8FBD1-A2CF-4981-8DF1-DF9453341272}"/>
                </a:ext>
              </a:extLst>
            </p:cNvPr>
            <p:cNvCxnSpPr>
              <a:cxnSpLocks/>
            </p:cNvCxnSpPr>
            <p:nvPr/>
          </p:nvCxnSpPr>
          <p:spPr>
            <a:xfrm flipH="1">
              <a:off x="6141874" y="5020211"/>
              <a:ext cx="1750539"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7" name="Slide Number Placeholder 6">
            <a:extLst>
              <a:ext uri="{FF2B5EF4-FFF2-40B4-BE49-F238E27FC236}">
                <a16:creationId xmlns:a16="http://schemas.microsoft.com/office/drawing/2014/main" id="{1081FA7B-EC41-496B-82CE-B1151F220F7F}"/>
              </a:ext>
            </a:extLst>
          </p:cNvPr>
          <p:cNvSpPr>
            <a:spLocks noGrp="1"/>
          </p:cNvSpPr>
          <p:nvPr>
            <p:ph type="sldNum" sz="quarter" idx="11"/>
          </p:nvPr>
        </p:nvSpPr>
        <p:spPr/>
        <p:txBody>
          <a:bodyPr/>
          <a:lstStyle/>
          <a:p>
            <a:pPr rtl="0"/>
            <a:fld id="{7AF8E309-D608-654D-B811-6A2C46C88181}" type="slidenum">
              <a:rPr/>
              <a:pPr rtl="0"/>
              <a:t>8</a:t>
            </a:fld>
            <a:endParaRPr/>
          </a:p>
        </p:txBody>
      </p:sp>
      <p:pic>
        <p:nvPicPr>
          <p:cNvPr id="2" name="Picture 1">
            <a:extLst>
              <a:ext uri="{FF2B5EF4-FFF2-40B4-BE49-F238E27FC236}">
                <a16:creationId xmlns:a16="http://schemas.microsoft.com/office/drawing/2014/main" id="{9E8F6E44-811E-4C12-A6D6-2C969FDE179B}"/>
              </a:ext>
            </a:extLst>
          </p:cNvPr>
          <p:cNvPicPr>
            <a:picLocks noChangeAspect="1"/>
          </p:cNvPicPr>
          <p:nvPr/>
        </p:nvPicPr>
        <p:blipFill>
          <a:blip r:embed="rId3"/>
          <a:stretch>
            <a:fillRect/>
          </a:stretch>
        </p:blipFill>
        <p:spPr>
          <a:xfrm>
            <a:off x="5207161" y="2290446"/>
            <a:ext cx="4005419" cy="4383404"/>
          </a:xfrm>
          <a:prstGeom prst="rect">
            <a:avLst/>
          </a:prstGeom>
        </p:spPr>
      </p:pic>
    </p:spTree>
    <p:extLst>
      <p:ext uri="{BB962C8B-B14F-4D97-AF65-F5344CB8AC3E}">
        <p14:creationId xmlns:p14="http://schemas.microsoft.com/office/powerpoint/2010/main" val="222159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6">
            <a:extLst>
              <a:ext uri="{FF2B5EF4-FFF2-40B4-BE49-F238E27FC236}">
                <a16:creationId xmlns:a16="http://schemas.microsoft.com/office/drawing/2014/main" id="{526B0842-D611-4AEC-A096-02AFD8EAD106}"/>
              </a:ext>
            </a:extLst>
          </p:cNvPr>
          <p:cNvGraphicFramePr>
            <a:graphicFrameLocks noGrp="1"/>
          </p:cNvGraphicFramePr>
          <p:nvPr>
            <p:ph sz="quarter" idx="16"/>
            <p:extLst>
              <p:ext uri="{D42A27DB-BD31-4B8C-83A1-F6EECF244321}">
                <p14:modId xmlns:p14="http://schemas.microsoft.com/office/powerpoint/2010/main" val="4116062350"/>
              </p:ext>
            </p:extLst>
          </p:nvPr>
        </p:nvGraphicFramePr>
        <p:xfrm>
          <a:off x="486697" y="1277992"/>
          <a:ext cx="11431749" cy="4641120"/>
        </p:xfrm>
        <a:graphic>
          <a:graphicData uri="http://schemas.openxmlformats.org/drawingml/2006/table">
            <a:tbl>
              <a:tblPr firstRow="1" bandRow="1">
                <a:tableStyleId>{F5AB1C69-6EDB-4FF4-983F-18BD219EF322}</a:tableStyleId>
              </a:tblPr>
              <a:tblGrid>
                <a:gridCol w="1325191">
                  <a:extLst>
                    <a:ext uri="{9D8B030D-6E8A-4147-A177-3AD203B41FA5}">
                      <a16:colId xmlns:a16="http://schemas.microsoft.com/office/drawing/2014/main" val="87825008"/>
                    </a:ext>
                  </a:extLst>
                </a:gridCol>
                <a:gridCol w="1625801">
                  <a:extLst>
                    <a:ext uri="{9D8B030D-6E8A-4147-A177-3AD203B41FA5}">
                      <a16:colId xmlns:a16="http://schemas.microsoft.com/office/drawing/2014/main" val="374542764"/>
                    </a:ext>
                  </a:extLst>
                </a:gridCol>
                <a:gridCol w="1625801">
                  <a:extLst>
                    <a:ext uri="{9D8B030D-6E8A-4147-A177-3AD203B41FA5}">
                      <a16:colId xmlns:a16="http://schemas.microsoft.com/office/drawing/2014/main" val="2820393201"/>
                    </a:ext>
                  </a:extLst>
                </a:gridCol>
                <a:gridCol w="3876398">
                  <a:extLst>
                    <a:ext uri="{9D8B030D-6E8A-4147-A177-3AD203B41FA5}">
                      <a16:colId xmlns:a16="http://schemas.microsoft.com/office/drawing/2014/main" val="1222189767"/>
                    </a:ext>
                  </a:extLst>
                </a:gridCol>
                <a:gridCol w="2088000">
                  <a:extLst>
                    <a:ext uri="{9D8B030D-6E8A-4147-A177-3AD203B41FA5}">
                      <a16:colId xmlns:a16="http://schemas.microsoft.com/office/drawing/2014/main" val="619188254"/>
                    </a:ext>
                  </a:extLst>
                </a:gridCol>
                <a:gridCol w="890558">
                  <a:extLst>
                    <a:ext uri="{9D8B030D-6E8A-4147-A177-3AD203B41FA5}">
                      <a16:colId xmlns:a16="http://schemas.microsoft.com/office/drawing/2014/main" val="1212708839"/>
                    </a:ext>
                  </a:extLst>
                </a:gridCol>
              </a:tblGrid>
              <a:tr h="355535">
                <a:tc rowSpan="2">
                  <a:txBody>
                    <a:bodyPr/>
                    <a:lstStyle>
                      <a:lvl1pPr marL="0" algn="l" defTabSz="914377" rtl="0" eaLnBrk="1" latinLnBrk="0" hangingPunct="1">
                        <a:defRPr sz="1800" b="1" kern="1200">
                          <a:solidFill>
                            <a:schemeClr val="lt1"/>
                          </a:solidFill>
                          <a:latin typeface="Arial"/>
                          <a:ea typeface="Arial Unicode MS"/>
                          <a:cs typeface="Arial"/>
                        </a:defRPr>
                      </a:lvl1pPr>
                      <a:lvl2pPr marL="457189" algn="l" defTabSz="914377" rtl="0" eaLnBrk="1" latinLnBrk="0" hangingPunct="1">
                        <a:defRPr sz="1800" b="1" kern="1200">
                          <a:solidFill>
                            <a:schemeClr val="lt1"/>
                          </a:solidFill>
                          <a:latin typeface="Arial"/>
                          <a:ea typeface="Arial Unicode MS"/>
                          <a:cs typeface="Arial"/>
                        </a:defRPr>
                      </a:lvl2pPr>
                      <a:lvl3pPr marL="914377" algn="l" defTabSz="914377" rtl="0" eaLnBrk="1" latinLnBrk="0" hangingPunct="1">
                        <a:defRPr sz="1800" b="1" kern="1200">
                          <a:solidFill>
                            <a:schemeClr val="lt1"/>
                          </a:solidFill>
                          <a:latin typeface="Arial"/>
                          <a:ea typeface="Arial Unicode MS"/>
                          <a:cs typeface="Arial"/>
                        </a:defRPr>
                      </a:lvl3pPr>
                      <a:lvl4pPr marL="1371566" algn="l" defTabSz="914377" rtl="0" eaLnBrk="1" latinLnBrk="0" hangingPunct="1">
                        <a:defRPr sz="1800" b="1" kern="1200">
                          <a:solidFill>
                            <a:schemeClr val="lt1"/>
                          </a:solidFill>
                          <a:latin typeface="Arial"/>
                          <a:ea typeface="Arial Unicode MS"/>
                          <a:cs typeface="Arial"/>
                        </a:defRPr>
                      </a:lvl4pPr>
                      <a:lvl5pPr marL="1828754" algn="l" defTabSz="914377" rtl="0" eaLnBrk="1" latinLnBrk="0" hangingPunct="1">
                        <a:defRPr sz="1800" b="1" kern="1200">
                          <a:solidFill>
                            <a:schemeClr val="lt1"/>
                          </a:solidFill>
                          <a:latin typeface="Arial"/>
                          <a:ea typeface="Arial Unicode MS"/>
                          <a:cs typeface="Arial"/>
                        </a:defRPr>
                      </a:lvl5pPr>
                      <a:lvl6pPr marL="2285943" algn="l" defTabSz="914377" rtl="0" eaLnBrk="1" latinLnBrk="0" hangingPunct="1">
                        <a:defRPr sz="1800" b="1" kern="1200">
                          <a:solidFill>
                            <a:schemeClr val="lt1"/>
                          </a:solidFill>
                          <a:latin typeface="Arial"/>
                          <a:ea typeface="Arial Unicode MS"/>
                          <a:cs typeface="Arial"/>
                        </a:defRPr>
                      </a:lvl6pPr>
                      <a:lvl7pPr marL="2743131" algn="l" defTabSz="914377" rtl="0" eaLnBrk="1" latinLnBrk="0" hangingPunct="1">
                        <a:defRPr sz="1800" b="1" kern="1200">
                          <a:solidFill>
                            <a:schemeClr val="lt1"/>
                          </a:solidFill>
                          <a:latin typeface="Arial"/>
                          <a:ea typeface="Arial Unicode MS"/>
                          <a:cs typeface="Arial"/>
                        </a:defRPr>
                      </a:lvl7pPr>
                      <a:lvl8pPr marL="3200320" algn="l" defTabSz="914377" rtl="0" eaLnBrk="1" latinLnBrk="0" hangingPunct="1">
                        <a:defRPr sz="1800" b="1" kern="1200">
                          <a:solidFill>
                            <a:schemeClr val="lt1"/>
                          </a:solidFill>
                          <a:latin typeface="Arial"/>
                          <a:ea typeface="Arial Unicode MS"/>
                          <a:cs typeface="Arial"/>
                        </a:defRPr>
                      </a:lvl8pPr>
                      <a:lvl9pPr marL="3657509" algn="l" defTabSz="914377" rtl="0" eaLnBrk="1" latinLnBrk="0" hangingPunct="1">
                        <a:defRPr sz="1800" b="1" kern="1200">
                          <a:solidFill>
                            <a:schemeClr val="lt1"/>
                          </a:solidFill>
                          <a:latin typeface="Arial"/>
                          <a:ea typeface="Arial Unicode MS"/>
                          <a:cs typeface="Arial"/>
                        </a:defRPr>
                      </a:lvl9pPr>
                    </a:lstStyle>
                    <a:p>
                      <a:pPr algn="l" rtl="0"/>
                      <a:r>
                        <a:rPr lang="ja-JP" sz="1600" u="none" strike="noStrike" kern="1200" baseline="0" dirty="0"/>
                        <a:t>カテゴリー</a:t>
                      </a:r>
                      <a:endParaRPr lang="en-US" altLang="ja-JP" sz="1600" u="none" strike="noStrike" kern="1200" baseline="0" dirty="0"/>
                    </a:p>
                    <a:p>
                      <a:pPr algn="l" rtl="0"/>
                      <a:endParaRPr lang="ja-JP" sz="1600" u="none" strike="noStrike" kern="1200" baseline="0" dirty="0"/>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dirty="0" err="1">
                          <a:solidFill>
                            <a:schemeClr val="bg1"/>
                          </a:solidFill>
                        </a:rPr>
                        <a:t>Finerenone</a:t>
                      </a:r>
                      <a:r>
                        <a:rPr lang="ja-JP" sz="1600" dirty="0">
                          <a:solidFill>
                            <a:schemeClr val="bg1"/>
                          </a:solidFill>
                        </a:rPr>
                        <a:t> (n=</a:t>
                      </a:r>
                      <a:r>
                        <a:rPr lang="en-US" altLang="ja-JP" sz="1600" dirty="0">
                          <a:solidFill>
                            <a:schemeClr val="bg1"/>
                          </a:solidFill>
                        </a:rPr>
                        <a:t>6519</a:t>
                      </a:r>
                      <a:r>
                        <a:rPr lang="ja-JP" sz="1600" dirty="0">
                          <a:solidFill>
                            <a:schemeClr val="bg1"/>
                          </a:solidFill>
                        </a:rPr>
                        <a:t>)</a:t>
                      </a:r>
                    </a:p>
                  </a:txBody>
                  <a:tcPr marT="36000" marB="36000">
                    <a:lnB w="12700" cap="flat" cmpd="sng" algn="ctr">
                      <a:solidFill>
                        <a:schemeClr val="bg1"/>
                      </a:solidFill>
                      <a:prstDash val="solid"/>
                      <a:round/>
                      <a:headEnd type="none" w="med" len="med"/>
                      <a:tailEnd type="none" w="med" len="med"/>
                    </a:lnB>
                  </a:tcPr>
                </a:tc>
                <a:tc>
                  <a:txBody>
                    <a:bodyPr/>
                    <a:lstStyle>
                      <a:lvl1pPr marL="0" algn="l" defTabSz="914377" rtl="0" eaLnBrk="1" latinLnBrk="0" hangingPunct="1">
                        <a:defRPr sz="1800" b="1" kern="1200">
                          <a:solidFill>
                            <a:schemeClr val="lt1"/>
                          </a:solidFill>
                          <a:latin typeface="Arial"/>
                          <a:ea typeface="Arial Unicode MS"/>
                          <a:cs typeface="Arial"/>
                        </a:defRPr>
                      </a:lvl1pPr>
                      <a:lvl2pPr marL="457189" algn="l" defTabSz="914377" rtl="0" eaLnBrk="1" latinLnBrk="0" hangingPunct="1">
                        <a:defRPr sz="1800" b="1" kern="1200">
                          <a:solidFill>
                            <a:schemeClr val="lt1"/>
                          </a:solidFill>
                          <a:latin typeface="Arial"/>
                          <a:ea typeface="Arial Unicode MS"/>
                          <a:cs typeface="Arial"/>
                        </a:defRPr>
                      </a:lvl2pPr>
                      <a:lvl3pPr marL="914377" algn="l" defTabSz="914377" rtl="0" eaLnBrk="1" latinLnBrk="0" hangingPunct="1">
                        <a:defRPr sz="1800" b="1" kern="1200">
                          <a:solidFill>
                            <a:schemeClr val="lt1"/>
                          </a:solidFill>
                          <a:latin typeface="Arial"/>
                          <a:ea typeface="Arial Unicode MS"/>
                          <a:cs typeface="Arial"/>
                        </a:defRPr>
                      </a:lvl3pPr>
                      <a:lvl4pPr marL="1371566" algn="l" defTabSz="914377" rtl="0" eaLnBrk="1" latinLnBrk="0" hangingPunct="1">
                        <a:defRPr sz="1800" b="1" kern="1200">
                          <a:solidFill>
                            <a:schemeClr val="lt1"/>
                          </a:solidFill>
                          <a:latin typeface="Arial"/>
                          <a:ea typeface="Arial Unicode MS"/>
                          <a:cs typeface="Arial"/>
                        </a:defRPr>
                      </a:lvl4pPr>
                      <a:lvl5pPr marL="1828754" algn="l" defTabSz="914377" rtl="0" eaLnBrk="1" latinLnBrk="0" hangingPunct="1">
                        <a:defRPr sz="1800" b="1" kern="1200">
                          <a:solidFill>
                            <a:schemeClr val="lt1"/>
                          </a:solidFill>
                          <a:latin typeface="Arial"/>
                          <a:ea typeface="Arial Unicode MS"/>
                          <a:cs typeface="Arial"/>
                        </a:defRPr>
                      </a:lvl5pPr>
                      <a:lvl6pPr marL="2285943" algn="l" defTabSz="914377" rtl="0" eaLnBrk="1" latinLnBrk="0" hangingPunct="1">
                        <a:defRPr sz="1800" b="1" kern="1200">
                          <a:solidFill>
                            <a:schemeClr val="lt1"/>
                          </a:solidFill>
                          <a:latin typeface="Arial"/>
                          <a:ea typeface="Arial Unicode MS"/>
                          <a:cs typeface="Arial"/>
                        </a:defRPr>
                      </a:lvl6pPr>
                      <a:lvl7pPr marL="2743131" algn="l" defTabSz="914377" rtl="0" eaLnBrk="1" latinLnBrk="0" hangingPunct="1">
                        <a:defRPr sz="1800" b="1" kern="1200">
                          <a:solidFill>
                            <a:schemeClr val="lt1"/>
                          </a:solidFill>
                          <a:latin typeface="Arial"/>
                          <a:ea typeface="Arial Unicode MS"/>
                          <a:cs typeface="Arial"/>
                        </a:defRPr>
                      </a:lvl7pPr>
                      <a:lvl8pPr marL="3200320" algn="l" defTabSz="914377" rtl="0" eaLnBrk="1" latinLnBrk="0" hangingPunct="1">
                        <a:defRPr sz="1800" b="1" kern="1200">
                          <a:solidFill>
                            <a:schemeClr val="lt1"/>
                          </a:solidFill>
                          <a:latin typeface="Arial"/>
                          <a:ea typeface="Arial Unicode MS"/>
                          <a:cs typeface="Arial"/>
                        </a:defRPr>
                      </a:lvl8pPr>
                      <a:lvl9pPr marL="3657509" algn="l" defTabSz="914377" rtl="0" eaLnBrk="1" latinLnBrk="0" hangingPunct="1">
                        <a:defRPr sz="1800" b="1" kern="1200">
                          <a:solidFill>
                            <a:schemeClr val="lt1"/>
                          </a:solidFill>
                          <a:latin typeface="Arial"/>
                          <a:ea typeface="Arial Unicode MS"/>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dirty="0">
                          <a:solidFill>
                            <a:schemeClr val="bg1"/>
                          </a:solidFill>
                        </a:rPr>
                        <a:t>プラセボ (n=</a:t>
                      </a:r>
                      <a:r>
                        <a:rPr lang="en-US" altLang="ja-JP" sz="1600" dirty="0">
                          <a:solidFill>
                            <a:schemeClr val="bg1"/>
                          </a:solidFill>
                        </a:rPr>
                        <a:t>6507</a:t>
                      </a:r>
                      <a:r>
                        <a:rPr lang="ja-JP" sz="1600" dirty="0">
                          <a:solidFill>
                            <a:schemeClr val="bg1"/>
                          </a:solidFill>
                        </a:rPr>
                        <a:t>)</a:t>
                      </a:r>
                    </a:p>
                  </a:txBody>
                  <a:tcPr marT="36000" marB="36000">
                    <a:lnB w="12700" cap="flat" cmpd="sng" algn="ctr">
                      <a:solidFill>
                        <a:schemeClr val="bg1"/>
                      </a:solidFill>
                      <a:prstDash val="solid"/>
                      <a:round/>
                      <a:headEnd type="none" w="med" len="med"/>
                      <a:tailEnd type="none" w="med" len="med"/>
                    </a:lnB>
                  </a:tcPr>
                </a:tc>
                <a:tc rowSpan="2" gridSpan="2">
                  <a:txBody>
                    <a:bodyPr/>
                    <a:lstStyle/>
                    <a:p>
                      <a:pPr algn="ctr" rtl="0"/>
                      <a:r>
                        <a:rPr lang="ja-JP" sz="1600"/>
                        <a:t>HR (95% CI)</a:t>
                      </a:r>
                    </a:p>
                  </a:txBody>
                  <a:tcPr marT="36000" marB="36000"/>
                </a:tc>
                <a:tc rowSpan="2" hMerge="1">
                  <a:txBody>
                    <a:bodyPr/>
                    <a:lstStyle/>
                    <a:p>
                      <a:pPr algn="ctr"/>
                      <a:endParaRPr lang="en-GB" sz="1200" b="1" i="0" u="none" strike="noStrike" kern="1200" baseline="0" dirty="0">
                        <a:solidFill>
                          <a:schemeClr val="bg1"/>
                        </a:solidFill>
                        <a:latin typeface="+mn-lt"/>
                        <a:ea typeface="+mn-ea"/>
                        <a:cs typeface="+mn-cs"/>
                      </a:endParaRPr>
                    </a:p>
                  </a:txBody>
                  <a:tcPr>
                    <a:lnB w="12700" cap="flat" cmpd="sng" algn="ctr">
                      <a:solidFill>
                        <a:schemeClr val="accent1"/>
                      </a:solidFill>
                      <a:prstDash val="solid"/>
                      <a:round/>
                      <a:headEnd type="none" w="med" len="med"/>
                      <a:tailEnd type="none" w="med" len="med"/>
                    </a:lnB>
                  </a:tcPr>
                </a:tc>
                <a:tc rowSpan="2">
                  <a:txBody>
                    <a:bodyPr/>
                    <a:lstStyle/>
                    <a:p>
                      <a:pPr algn="ctr" rtl="0"/>
                      <a:r>
                        <a:rPr lang="ja-JP" sz="1600" b="1" i="1" u="none" strike="noStrike" kern="1200" baseline="0">
                          <a:solidFill>
                            <a:schemeClr val="bg1"/>
                          </a:solidFill>
                        </a:rPr>
                        <a:t>p</a:t>
                      </a:r>
                      <a:r>
                        <a:rPr lang="ja-JP" sz="1600" b="1" u="none" strike="noStrike" kern="1200" baseline="-25000">
                          <a:solidFill>
                            <a:schemeClr val="bg1"/>
                          </a:solidFill>
                        </a:rPr>
                        <a:t>交互作用</a:t>
                      </a:r>
                    </a:p>
                  </a:txBody>
                  <a:tcPr marL="36000" marR="36000" marT="36000" marB="36000"/>
                </a:tc>
                <a:extLst>
                  <a:ext uri="{0D108BD9-81ED-4DB2-BD59-A6C34878D82A}">
                    <a16:rowId xmlns:a16="http://schemas.microsoft.com/office/drawing/2014/main" val="2802064933"/>
                  </a:ext>
                </a:extLst>
              </a:tr>
              <a:tr h="200636">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dirty="0">
                          <a:solidFill>
                            <a:schemeClr val="bg1"/>
                          </a:solidFill>
                        </a:rPr>
                        <a:t>n/N (n/100PYs)</a:t>
                      </a:r>
                    </a:p>
                  </a:txBody>
                  <a:tcPr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a:solidFill>
                            <a:schemeClr val="bg1"/>
                          </a:solidFill>
                        </a:rPr>
                        <a:t>n/N (n/100PYs)</a:t>
                      </a:r>
                    </a:p>
                  </a:txBody>
                  <a:tcPr marT="36000" marB="36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1320593367"/>
                  </a:ext>
                </a:extLst>
              </a:tr>
              <a:tr h="164046">
                <a:tc gridSpan="5">
                  <a:txBody>
                    <a:bodyPr/>
                    <a:lstStyle/>
                    <a:p>
                      <a:pPr marL="0" lvl="0" indent="0" rtl="0"/>
                      <a:r>
                        <a:rPr lang="ja-JP" sz="1600" b="1" dirty="0">
                          <a:solidFill>
                            <a:schemeClr val="tx2"/>
                          </a:solidFill>
                        </a:rPr>
                        <a:t>ベースライン</a:t>
                      </a:r>
                      <a:r>
                        <a:rPr lang="ja-JP" altLang="en-US" sz="1600" b="1" dirty="0">
                          <a:solidFill>
                            <a:schemeClr val="tx2"/>
                          </a:solidFill>
                        </a:rPr>
                        <a:t>時の</a:t>
                      </a:r>
                      <a:r>
                        <a:rPr lang="ja-JP" sz="1600" b="1" dirty="0">
                          <a:solidFill>
                            <a:schemeClr val="tx2"/>
                          </a:solidFill>
                        </a:rPr>
                        <a:t>eGFR, ml/min/1.73 m</a:t>
                      </a:r>
                      <a:r>
                        <a:rPr lang="ja-JP" sz="1600" b="1" baseline="30000" dirty="0">
                          <a:solidFill>
                            <a:schemeClr val="tx2"/>
                          </a:solidFill>
                        </a:rPr>
                        <a:t>2</a:t>
                      </a:r>
                    </a:p>
                  </a:txBody>
                  <a:tcPr marT="3600" marB="360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CCED0"/>
                    </a:solidFill>
                  </a:tcPr>
                </a:tc>
                <a:tc hMerge="1">
                  <a:txBody>
                    <a:bodyPr/>
                    <a:lstStyle/>
                    <a:p>
                      <a:pPr algn="ctr"/>
                      <a:endParaRPr lang="en-US" sz="1600" kern="1200" dirty="0">
                        <a:solidFill>
                          <a:schemeClr val="dk1"/>
                        </a:solidFill>
                        <a:latin typeface="+mn-lt"/>
                        <a:ea typeface="+mn-ea"/>
                        <a:cs typeface="+mn-cs"/>
                      </a:endParaRPr>
                    </a:p>
                  </a:txBody>
                  <a:tcPr marL="36000" marR="36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pPr algn="ctr"/>
                      <a:endParaRPr lang="en-US" sz="1600" kern="1200" dirty="0">
                        <a:solidFill>
                          <a:schemeClr val="dk1"/>
                        </a:solidFill>
                        <a:latin typeface="+mn-lt"/>
                        <a:ea typeface="+mn-ea"/>
                        <a:cs typeface="+mn-cs"/>
                      </a:endParaRPr>
                    </a:p>
                  </a:txBody>
                  <a:tcPr marL="36000" marR="36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GB"/>
                    </a:p>
                  </a:txBody>
                  <a:tcPr>
                    <a:lnL w="12700" cmpd="sng">
                      <a:noFill/>
                    </a:lnL>
                  </a:tcPr>
                </a:tc>
                <a:tc hMerge="1">
                  <a:txBody>
                    <a:bodyPr/>
                    <a:lstStyle/>
                    <a:p>
                      <a:pPr algn="ctr"/>
                      <a:endParaRPr lang="en-GB" sz="1600" kern="1200" dirty="0">
                        <a:solidFill>
                          <a:schemeClr val="dk1"/>
                        </a:solidFill>
                        <a:latin typeface="+mn-lt"/>
                        <a:ea typeface="+mn-ea"/>
                        <a:cs typeface="+mn-cs"/>
                      </a:endParaRPr>
                    </a:p>
                  </a:txBody>
                  <a:tcPr marL="0" marR="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a:txBody>
                    <a:bodyPr/>
                    <a:lstStyle/>
                    <a:p>
                      <a:pPr algn="ctr" rtl="0"/>
                      <a:r>
                        <a:rPr lang="ja-JP" sz="1600" kern="1200">
                          <a:solidFill>
                            <a:schemeClr val="tx2"/>
                          </a:solidFill>
                          <a:latin typeface="+mn-lt"/>
                          <a:ea typeface="+mn-ea"/>
                          <a:cs typeface="+mn-cs"/>
                        </a:rPr>
                        <a:t>0.14</a:t>
                      </a:r>
                    </a:p>
                  </a:txBody>
                  <a:tcPr marT="3600" marB="36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ED0"/>
                    </a:solidFill>
                  </a:tcPr>
                </a:tc>
                <a:extLst>
                  <a:ext uri="{0D108BD9-81ED-4DB2-BD59-A6C34878D82A}">
                    <a16:rowId xmlns:a16="http://schemas.microsoft.com/office/drawing/2014/main" val="1427203356"/>
                  </a:ext>
                </a:extLst>
              </a:tr>
              <a:tr h="164046">
                <a:tc>
                  <a:txBody>
                    <a:bodyPr/>
                    <a:lstStyle/>
                    <a:p>
                      <a:pPr marL="0" lvl="0" indent="0" rtl="0"/>
                      <a:r>
                        <a:rPr lang="ja-JP" sz="1600" b="0" dirty="0">
                          <a:solidFill>
                            <a:schemeClr val="tx2"/>
                          </a:solidFill>
                        </a:rPr>
                        <a:t>&lt;25</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tc>
                  <a:txBody>
                    <a:bodyPr/>
                    <a:lstStyle/>
                    <a:p>
                      <a:pPr algn="ctr" rtl="0"/>
                      <a:r>
                        <a:rPr lang="ja-JP" sz="1600" kern="1200">
                          <a:solidFill>
                            <a:schemeClr val="tx2"/>
                          </a:solidFill>
                        </a:rPr>
                        <a:t>11/81 (5.2)</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tc>
                  <a:txBody>
                    <a:bodyPr/>
                    <a:lstStyle/>
                    <a:p>
                      <a:pPr algn="ctr" rtl="0"/>
                      <a:r>
                        <a:rPr lang="ja-JP" sz="1600" kern="1200">
                          <a:solidFill>
                            <a:schemeClr val="tx2"/>
                          </a:solidFill>
                        </a:rPr>
                        <a:t>23/81 (12.2)</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a:endParaRPr lang="de-DE"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rtl="0"/>
                      <a:r>
                        <a:rPr lang="ja-JP" sz="1600" kern="1200" dirty="0">
                          <a:solidFill>
                            <a:schemeClr val="tx2"/>
                          </a:solidFill>
                        </a:rPr>
                        <a:t>0.48 (0.22</a:t>
                      </a:r>
                      <a:r>
                        <a:rPr lang="en-US" altLang="ja-JP" sz="1600" kern="1200" dirty="0">
                          <a:solidFill>
                            <a:schemeClr val="tx2"/>
                          </a:solidFill>
                        </a:rPr>
                        <a:t>-</a:t>
                      </a:r>
                      <a:r>
                        <a:rPr lang="ja-JP" sz="1600" kern="1200" dirty="0">
                          <a:solidFill>
                            <a:schemeClr val="tx2"/>
                          </a:solidFill>
                        </a:rPr>
                        <a:t>1.03)</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a:endParaRPr lang="en-GB"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extLst>
                  <a:ext uri="{0D108BD9-81ED-4DB2-BD59-A6C34878D82A}">
                    <a16:rowId xmlns:a16="http://schemas.microsoft.com/office/drawing/2014/main" val="2149993275"/>
                  </a:ext>
                </a:extLst>
              </a:tr>
              <a:tr h="164046">
                <a:tc>
                  <a:txBody>
                    <a:bodyPr/>
                    <a:lstStyle/>
                    <a:p>
                      <a:pPr marL="0" lvl="0" indent="0" rtl="0"/>
                      <a:r>
                        <a:rPr lang="ja-JP" sz="1600" b="0" dirty="0">
                          <a:solidFill>
                            <a:schemeClr val="tx2"/>
                          </a:solidFill>
                        </a:rPr>
                        <a:t>25～&lt;45</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tc>
                  <a:txBody>
                    <a:bodyPr/>
                    <a:lstStyle/>
                    <a:p>
                      <a:pPr algn="ctr" rtl="0"/>
                      <a:r>
                        <a:rPr lang="ja-JP" sz="1600" kern="1200" dirty="0">
                          <a:solidFill>
                            <a:schemeClr val="tx2"/>
                          </a:solidFill>
                        </a:rPr>
                        <a:t>321/2117 (5.7)</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tc>
                  <a:txBody>
                    <a:bodyPr/>
                    <a:lstStyle/>
                    <a:p>
                      <a:pPr algn="ctr" rtl="0"/>
                      <a:r>
                        <a:rPr lang="ja-JP" sz="1600" kern="1200">
                          <a:solidFill>
                            <a:schemeClr val="tx2"/>
                          </a:solidFill>
                        </a:rPr>
                        <a:t>331/2115 (5.8)</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a:endParaRPr lang="de-DE"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rtl="0"/>
                      <a:r>
                        <a:rPr lang="ja-JP" sz="1600" kern="1200" dirty="0">
                          <a:solidFill>
                            <a:schemeClr val="tx2"/>
                          </a:solidFill>
                        </a:rPr>
                        <a:t>0.94 (0.81</a:t>
                      </a:r>
                      <a:r>
                        <a:rPr lang="en-US" altLang="ja-JP" sz="1600" kern="1200" dirty="0">
                          <a:solidFill>
                            <a:schemeClr val="tx2"/>
                          </a:solidFill>
                        </a:rPr>
                        <a:t>-</a:t>
                      </a:r>
                      <a:r>
                        <a:rPr lang="ja-JP" sz="1600" kern="1200" dirty="0">
                          <a:solidFill>
                            <a:schemeClr val="tx2"/>
                          </a:solidFill>
                        </a:rPr>
                        <a:t>1.10)</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a:endParaRPr lang="en-GB"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extLst>
                  <a:ext uri="{0D108BD9-81ED-4DB2-BD59-A6C34878D82A}">
                    <a16:rowId xmlns:a16="http://schemas.microsoft.com/office/drawing/2014/main" val="462534166"/>
                  </a:ext>
                </a:extLst>
              </a:tr>
              <a:tr h="164046">
                <a:tc>
                  <a:txBody>
                    <a:bodyPr/>
                    <a:lstStyle/>
                    <a:p>
                      <a:pPr marL="0" lvl="0" indent="0" rtl="0"/>
                      <a:r>
                        <a:rPr lang="ja-JP" sz="1600" b="0" dirty="0">
                          <a:solidFill>
                            <a:schemeClr val="tx2"/>
                          </a:solidFill>
                        </a:rPr>
                        <a:t>45～&lt;60</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tc>
                  <a:txBody>
                    <a:bodyPr/>
                    <a:lstStyle/>
                    <a:p>
                      <a:pPr algn="ctr" rtl="0"/>
                      <a:r>
                        <a:rPr lang="ja-JP" sz="1600" kern="1200" dirty="0">
                          <a:solidFill>
                            <a:schemeClr val="tx2"/>
                          </a:solidFill>
                        </a:rPr>
                        <a:t>197/1717 (4.0)</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tc>
                  <a:txBody>
                    <a:bodyPr/>
                    <a:lstStyle/>
                    <a:p>
                      <a:pPr algn="ctr" rtl="0"/>
                      <a:r>
                        <a:rPr lang="ja-JP" sz="1600" kern="1200">
                          <a:solidFill>
                            <a:schemeClr val="tx2"/>
                          </a:solidFill>
                        </a:rPr>
                        <a:t>247/1717 (5.1)</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a:endParaRPr lang="de-DE"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rtl="0"/>
                      <a:r>
                        <a:rPr lang="ja-JP" sz="1600" kern="1200" dirty="0">
                          <a:solidFill>
                            <a:schemeClr val="tx2"/>
                          </a:solidFill>
                        </a:rPr>
                        <a:t>0.80 (0.66</a:t>
                      </a:r>
                      <a:r>
                        <a:rPr lang="en-US" altLang="ja-JP" sz="1600" kern="1200" dirty="0">
                          <a:solidFill>
                            <a:schemeClr val="tx2"/>
                          </a:solidFill>
                        </a:rPr>
                        <a:t>-</a:t>
                      </a:r>
                      <a:r>
                        <a:rPr lang="ja-JP" sz="1600" kern="1200" dirty="0">
                          <a:solidFill>
                            <a:schemeClr val="tx2"/>
                          </a:solidFill>
                        </a:rPr>
                        <a:t>0.97)</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a:endParaRPr lang="en-GB"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extLst>
                  <a:ext uri="{0D108BD9-81ED-4DB2-BD59-A6C34878D82A}">
                    <a16:rowId xmlns:a16="http://schemas.microsoft.com/office/drawing/2014/main" val="2092040317"/>
                  </a:ext>
                </a:extLst>
              </a:tr>
              <a:tr h="164046">
                <a:tc>
                  <a:txBody>
                    <a:bodyPr/>
                    <a:lstStyle/>
                    <a:p>
                      <a:pPr marL="0" lvl="0" indent="0" rtl="0"/>
                      <a:r>
                        <a:rPr lang="ja-JP" sz="1600" b="0" dirty="0">
                          <a:solidFill>
                            <a:schemeClr val="tx2"/>
                          </a:solidFill>
                        </a:rPr>
                        <a:t>≧60</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CCE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dirty="0">
                          <a:solidFill>
                            <a:schemeClr val="tx2"/>
                          </a:solidFill>
                        </a:rPr>
                        <a:t>295/2603 (3.6)</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CCE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dirty="0">
                          <a:solidFill>
                            <a:schemeClr val="tx2"/>
                          </a:solidFill>
                        </a:rPr>
                        <a:t>337/2592 (4.2)</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CCCED0"/>
                    </a:solidFill>
                  </a:tcPr>
                </a:tc>
                <a:tc>
                  <a:txBody>
                    <a:bodyPr/>
                    <a:lstStyle/>
                    <a:p>
                      <a:pPr algn="ctr"/>
                      <a:endParaRPr lang="de-DE"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CCCE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dirty="0">
                          <a:solidFill>
                            <a:schemeClr val="tx2"/>
                          </a:solidFill>
                        </a:rPr>
                        <a:t>0.87 (0.74</a:t>
                      </a:r>
                      <a:r>
                        <a:rPr lang="en-US" altLang="ja-JP" sz="1600" kern="1200" dirty="0">
                          <a:solidFill>
                            <a:schemeClr val="tx2"/>
                          </a:solidFill>
                        </a:rPr>
                        <a:t>-</a:t>
                      </a:r>
                      <a:r>
                        <a:rPr lang="ja-JP" sz="1600" kern="1200" dirty="0">
                          <a:solidFill>
                            <a:schemeClr val="tx2"/>
                          </a:solidFill>
                        </a:rPr>
                        <a:t>1.01)</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CCCE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CCCED0"/>
                    </a:solidFill>
                  </a:tcPr>
                </a:tc>
                <a:extLst>
                  <a:ext uri="{0D108BD9-81ED-4DB2-BD59-A6C34878D82A}">
                    <a16:rowId xmlns:a16="http://schemas.microsoft.com/office/drawing/2014/main" val="704395614"/>
                  </a:ext>
                </a:extLst>
              </a:tr>
              <a:tr h="164046">
                <a:tc gridSpan="5">
                  <a:txBody>
                    <a:bodyPr/>
                    <a:lstStyle/>
                    <a:p>
                      <a:pPr marL="0" lvl="0" indent="0" rtl="0"/>
                      <a:r>
                        <a:rPr lang="ja-JP" sz="1600" b="1" dirty="0">
                          <a:solidFill>
                            <a:schemeClr val="tx2"/>
                          </a:solidFill>
                        </a:rPr>
                        <a:t>ベースライン</a:t>
                      </a:r>
                      <a:r>
                        <a:rPr lang="ja-JP" altLang="en-US" sz="1600" b="1" dirty="0">
                          <a:solidFill>
                            <a:schemeClr val="tx2"/>
                          </a:solidFill>
                        </a:rPr>
                        <a:t>時の</a:t>
                      </a:r>
                      <a:r>
                        <a:rPr lang="ja-JP" sz="1600" b="1" dirty="0">
                          <a:solidFill>
                            <a:schemeClr val="tx2"/>
                          </a:solidFill>
                        </a:rPr>
                        <a:t>UACR, mg/g</a:t>
                      </a:r>
                    </a:p>
                  </a:txBody>
                  <a:tcPr marT="3600" marB="360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E7E8E9"/>
                    </a:solidFill>
                  </a:tcPr>
                </a:tc>
                <a:tc hMerge="1">
                  <a:txBody>
                    <a:bodyPr/>
                    <a:lstStyle/>
                    <a:p>
                      <a:pPr marL="0" indent="0" algn="ctr" defTabSz="914400" rtl="0" eaLnBrk="1" latinLnBrk="0" hangingPunct="1"/>
                      <a:endParaRPr lang="en-US" sz="1600" kern="1200" dirty="0">
                        <a:solidFill>
                          <a:schemeClr val="dk1"/>
                        </a:solidFill>
                        <a:latin typeface="+mn-lt"/>
                        <a:ea typeface="+mn-ea"/>
                        <a:cs typeface="+mn-cs"/>
                      </a:endParaRPr>
                    </a:p>
                  </a:txBody>
                  <a:tcPr marL="36000" marR="36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tc hMerge="1">
                  <a:txBody>
                    <a:bodyPr/>
                    <a:lstStyle/>
                    <a:p>
                      <a:pPr algn="ctr"/>
                      <a:endParaRPr lang="en-US" sz="1600" kern="1200" dirty="0">
                        <a:solidFill>
                          <a:schemeClr val="dk1"/>
                        </a:solidFill>
                        <a:latin typeface="+mn-lt"/>
                        <a:ea typeface="+mn-ea"/>
                        <a:cs typeface="+mn-cs"/>
                      </a:endParaRPr>
                    </a:p>
                  </a:txBody>
                  <a:tcPr marL="36000" marR="36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tc hMerge="1">
                  <a:txBody>
                    <a:bodyPr/>
                    <a:lstStyle/>
                    <a:p>
                      <a:endParaRPr lang="en-GB"/>
                    </a:p>
                  </a:txBody>
                  <a:tcPr>
                    <a:lnL w="12700" cmpd="sng">
                      <a:noFill/>
                    </a:lnL>
                  </a:tcPr>
                </a:tc>
                <a:tc hMerge="1">
                  <a:txBody>
                    <a:bodyPr/>
                    <a:lstStyle/>
                    <a:p>
                      <a:pPr algn="ctr"/>
                      <a:endParaRPr lang="en-GB" sz="1600" kern="1200" dirty="0">
                        <a:solidFill>
                          <a:schemeClr val="dk1"/>
                        </a:solidFill>
                        <a:latin typeface="+mn-lt"/>
                        <a:ea typeface="+mn-ea"/>
                        <a:cs typeface="+mn-cs"/>
                      </a:endParaRPr>
                    </a:p>
                  </a:txBody>
                  <a:tcPr marL="0" marR="0" anchor="ctr">
                    <a:lnB w="12700" cap="flat" cmpd="sng" algn="ctr">
                      <a:solidFill>
                        <a:schemeClr val="bg1"/>
                      </a:solidFill>
                      <a:prstDash val="solid"/>
                      <a:round/>
                      <a:headEnd type="none" w="med" len="med"/>
                      <a:tailEnd type="none" w="med" len="med"/>
                    </a:lnB>
                    <a:solidFill>
                      <a:srgbClr val="E9EAEA"/>
                    </a:solidFill>
                  </a:tcPr>
                </a:tc>
                <a:tc>
                  <a:txBody>
                    <a:bodyPr/>
                    <a:lstStyle/>
                    <a:p>
                      <a:pPr algn="ctr" rtl="0"/>
                      <a:r>
                        <a:rPr lang="ja-JP" sz="1600" kern="1200">
                          <a:solidFill>
                            <a:schemeClr val="tx2"/>
                          </a:solidFill>
                          <a:latin typeface="+mn-lt"/>
                          <a:ea typeface="+mn-ea"/>
                          <a:cs typeface="+mn-cs"/>
                        </a:rPr>
                        <a:t>0.41</a:t>
                      </a:r>
                    </a:p>
                  </a:txBody>
                  <a:tcPr marT="3600" marB="36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E7E8E9"/>
                    </a:solidFill>
                  </a:tcPr>
                </a:tc>
                <a:extLst>
                  <a:ext uri="{0D108BD9-81ED-4DB2-BD59-A6C34878D82A}">
                    <a16:rowId xmlns:a16="http://schemas.microsoft.com/office/drawing/2014/main" val="3448067700"/>
                  </a:ext>
                </a:extLst>
              </a:tr>
              <a:tr h="164046">
                <a:tc>
                  <a:txBody>
                    <a:bodyPr/>
                    <a:lstStyle/>
                    <a:p>
                      <a:pPr marL="0" lvl="0" indent="0" rtl="0"/>
                      <a:r>
                        <a:rPr lang="ja-JP" sz="1600" b="0" dirty="0">
                          <a:solidFill>
                            <a:schemeClr val="tx2"/>
                          </a:solidFill>
                        </a:rPr>
                        <a:t>&lt;30</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8E9"/>
                    </a:solidFill>
                  </a:tcPr>
                </a:tc>
                <a:tc>
                  <a:txBody>
                    <a:bodyPr/>
                    <a:lstStyle/>
                    <a:p>
                      <a:pPr marL="0" indent="0" algn="ctr" defTabSz="914400" rtl="0" eaLnBrk="1" latinLnBrk="0" hangingPunct="1"/>
                      <a:r>
                        <a:rPr lang="ja-JP" sz="1600" kern="1200" dirty="0">
                          <a:solidFill>
                            <a:schemeClr val="tx2"/>
                          </a:solidFill>
                        </a:rPr>
                        <a:t>10/120 (2.4)</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8E9"/>
                    </a:solidFill>
                  </a:tcPr>
                </a:tc>
                <a:tc>
                  <a:txBody>
                    <a:bodyPr/>
                    <a:lstStyle/>
                    <a:p>
                      <a:pPr algn="ctr" rtl="0"/>
                      <a:r>
                        <a:rPr lang="ja-JP" sz="1600" kern="1200">
                          <a:solidFill>
                            <a:schemeClr val="tx2"/>
                          </a:solidFill>
                        </a:rPr>
                        <a:t>15/110 (4.3)</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E7E8E9"/>
                    </a:solidFill>
                  </a:tcPr>
                </a:tc>
                <a:tc>
                  <a:txBody>
                    <a:bodyPr/>
                    <a:lstStyle/>
                    <a:p>
                      <a:pPr algn="ctr"/>
                      <a:endParaRPr lang="de-DE"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E7E8E9"/>
                    </a:solidFill>
                  </a:tcPr>
                </a:tc>
                <a:tc>
                  <a:txBody>
                    <a:bodyPr/>
                    <a:lstStyle/>
                    <a:p>
                      <a:pPr algn="ctr" rtl="0"/>
                      <a:r>
                        <a:rPr lang="ja-JP" sz="1600" kern="1200" dirty="0">
                          <a:solidFill>
                            <a:schemeClr val="tx2"/>
                          </a:solidFill>
                        </a:rPr>
                        <a:t>0.59 (0.24</a:t>
                      </a:r>
                      <a:r>
                        <a:rPr lang="en-US" altLang="ja-JP" sz="1600" kern="1200" dirty="0">
                          <a:solidFill>
                            <a:schemeClr val="tx2"/>
                          </a:solidFill>
                        </a:rPr>
                        <a:t>-</a:t>
                      </a:r>
                      <a:r>
                        <a:rPr lang="ja-JP" sz="1600" kern="1200" dirty="0">
                          <a:solidFill>
                            <a:schemeClr val="tx2"/>
                          </a:solidFill>
                        </a:rPr>
                        <a:t>1.45)</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E7E8E9"/>
                    </a:solidFill>
                  </a:tcPr>
                </a:tc>
                <a:tc>
                  <a:txBody>
                    <a:bodyPr/>
                    <a:lstStyle/>
                    <a:p>
                      <a:pPr algn="ctr"/>
                      <a:endParaRPr lang="en-GB"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8E9"/>
                    </a:solidFill>
                  </a:tcPr>
                </a:tc>
                <a:extLst>
                  <a:ext uri="{0D108BD9-81ED-4DB2-BD59-A6C34878D82A}">
                    <a16:rowId xmlns:a16="http://schemas.microsoft.com/office/drawing/2014/main" val="1364724342"/>
                  </a:ext>
                </a:extLst>
              </a:tr>
              <a:tr h="164046">
                <a:tc>
                  <a:txBody>
                    <a:bodyPr/>
                    <a:lstStyle/>
                    <a:p>
                      <a:pPr marL="0" lvl="0" indent="0" rtl="0"/>
                      <a:r>
                        <a:rPr lang="ja-JP" sz="1600" b="0" dirty="0">
                          <a:solidFill>
                            <a:schemeClr val="tx2"/>
                          </a:solidFill>
                        </a:rPr>
                        <a:t>30～&lt;300</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8E9"/>
                    </a:solidFill>
                  </a:tcPr>
                </a:tc>
                <a:tc>
                  <a:txBody>
                    <a:bodyPr/>
                    <a:lstStyle/>
                    <a:p>
                      <a:pPr marL="0" indent="0" algn="ctr" defTabSz="914400" rtl="0" eaLnBrk="1" latinLnBrk="0" hangingPunct="1"/>
                      <a:r>
                        <a:rPr lang="ja-JP" sz="1600" kern="1200" dirty="0">
                          <a:solidFill>
                            <a:schemeClr val="tx2"/>
                          </a:solidFill>
                        </a:rPr>
                        <a:t>260/1076 (3.8)</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8E9"/>
                    </a:solidFill>
                  </a:tcPr>
                </a:tc>
                <a:tc>
                  <a:txBody>
                    <a:bodyPr/>
                    <a:lstStyle/>
                    <a:p>
                      <a:pPr algn="ctr" rtl="0"/>
                      <a:r>
                        <a:rPr lang="ja-JP" sz="1600" kern="1200" dirty="0">
                          <a:solidFill>
                            <a:schemeClr val="tx2"/>
                          </a:solidFill>
                        </a:rPr>
                        <a:t>292/2023 (4.4)</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E7E8E9"/>
                    </a:solidFill>
                  </a:tcPr>
                </a:tc>
                <a:tc>
                  <a:txBody>
                    <a:bodyPr/>
                    <a:lstStyle/>
                    <a:p>
                      <a:pPr algn="ctr"/>
                      <a:endParaRPr lang="de-DE"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E7E8E9"/>
                    </a:solidFill>
                  </a:tcPr>
                </a:tc>
                <a:tc>
                  <a:txBody>
                    <a:bodyPr/>
                    <a:lstStyle/>
                    <a:p>
                      <a:pPr algn="ctr" rtl="0"/>
                      <a:r>
                        <a:rPr lang="ja-JP" sz="1600" kern="1200" dirty="0">
                          <a:solidFill>
                            <a:schemeClr val="tx2"/>
                          </a:solidFill>
                        </a:rPr>
                        <a:t>0.86 (0.73</a:t>
                      </a:r>
                      <a:r>
                        <a:rPr lang="en-US" altLang="ja-JP" sz="1600" kern="1200" dirty="0">
                          <a:solidFill>
                            <a:schemeClr val="tx2"/>
                          </a:solidFill>
                        </a:rPr>
                        <a:t>-</a:t>
                      </a:r>
                      <a:r>
                        <a:rPr lang="ja-JP" sz="1600" kern="1200" dirty="0">
                          <a:solidFill>
                            <a:schemeClr val="tx2"/>
                          </a:solidFill>
                        </a:rPr>
                        <a:t>1.02)</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E7E8E9"/>
                    </a:solidFill>
                  </a:tcPr>
                </a:tc>
                <a:tc>
                  <a:txBody>
                    <a:bodyPr/>
                    <a:lstStyle/>
                    <a:p>
                      <a:pPr algn="ctr"/>
                      <a:endParaRPr lang="en-GB" sz="1600" kern="120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8E9"/>
                    </a:solidFill>
                  </a:tcPr>
                </a:tc>
                <a:extLst>
                  <a:ext uri="{0D108BD9-81ED-4DB2-BD59-A6C34878D82A}">
                    <a16:rowId xmlns:a16="http://schemas.microsoft.com/office/drawing/2014/main" val="932447879"/>
                  </a:ext>
                </a:extLst>
              </a:tr>
              <a:tr h="164046">
                <a:tc>
                  <a:txBody>
                    <a:bodyPr/>
                    <a:lstStyle/>
                    <a:p>
                      <a:pPr marL="0" lvl="0" indent="0" rtl="0"/>
                      <a:r>
                        <a:rPr lang="ja-JP" sz="1600" b="0" kern="1200" baseline="0">
                          <a:solidFill>
                            <a:schemeClr val="tx2"/>
                          </a:solidFill>
                        </a:rPr>
                        <a:t>≧300</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baseline="0" dirty="0">
                          <a:solidFill>
                            <a:schemeClr val="tx2"/>
                          </a:solidFill>
                        </a:rPr>
                        <a:t>554/4321 (4.7)</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baseline="0" dirty="0">
                          <a:solidFill>
                            <a:schemeClr val="tx2"/>
                          </a:solidFill>
                        </a:rPr>
                        <a:t>631/4371 (5.4)</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E7E8E9"/>
                    </a:solidFill>
                  </a:tcPr>
                </a:tc>
                <a:tc>
                  <a:txBody>
                    <a:bodyPr/>
                    <a:lstStyle/>
                    <a:p>
                      <a:pPr algn="ctr"/>
                      <a:endParaRPr lang="de-DE"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baseline="0" dirty="0">
                          <a:solidFill>
                            <a:schemeClr val="tx2"/>
                          </a:solidFill>
                        </a:rPr>
                        <a:t>0.89 (0.79</a:t>
                      </a:r>
                      <a:r>
                        <a:rPr lang="en-US" altLang="ja-JP" sz="1600" kern="1200" baseline="0" dirty="0">
                          <a:solidFill>
                            <a:schemeClr val="tx2"/>
                          </a:solidFill>
                        </a:rPr>
                        <a:t>-</a:t>
                      </a:r>
                      <a:r>
                        <a:rPr lang="ja-JP" sz="1600" kern="1200" baseline="0" dirty="0">
                          <a:solidFill>
                            <a:schemeClr val="tx2"/>
                          </a:solidFill>
                        </a:rPr>
                        <a:t>1.00)</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E7E8E9"/>
                    </a:solidFill>
                  </a:tcPr>
                </a:tc>
                <a:extLst>
                  <a:ext uri="{0D108BD9-81ED-4DB2-BD59-A6C34878D82A}">
                    <a16:rowId xmlns:a16="http://schemas.microsoft.com/office/drawing/2014/main" val="2429691713"/>
                  </a:ext>
                </a:extLst>
              </a:tr>
              <a:tr h="164046">
                <a:tc gridSpan="5">
                  <a:txBody>
                    <a:bodyPr/>
                    <a:lstStyle/>
                    <a:p>
                      <a:pPr marL="0" lvl="0" indent="0" rtl="0"/>
                      <a:r>
                        <a:rPr lang="ja-JP" sz="1600" b="1" kern="1200" baseline="0" dirty="0">
                          <a:solidFill>
                            <a:schemeClr val="tx2"/>
                          </a:solidFill>
                        </a:rPr>
                        <a:t>ベースライン</a:t>
                      </a:r>
                      <a:r>
                        <a:rPr lang="ja-JP" altLang="en-US" sz="1600" b="1" kern="1200" baseline="0" dirty="0">
                          <a:solidFill>
                            <a:schemeClr val="tx2"/>
                          </a:solidFill>
                        </a:rPr>
                        <a:t>時の</a:t>
                      </a:r>
                      <a:r>
                        <a:rPr lang="ja-JP" sz="1600" b="1" kern="1200" baseline="0" dirty="0">
                          <a:solidFill>
                            <a:schemeClr val="tx2"/>
                          </a:solidFill>
                        </a:rPr>
                        <a:t>SGLT-2阻害薬</a:t>
                      </a:r>
                    </a:p>
                  </a:txBody>
                  <a:tcPr marT="3600" marB="360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CCED0"/>
                    </a:solidFill>
                  </a:tcPr>
                </a:tc>
                <a:tc hMerge="1">
                  <a:txBody>
                    <a:bodyPr/>
                    <a:lstStyle/>
                    <a:p>
                      <a:pPr algn="ctr"/>
                      <a:endParaRPr lang="en-US" sz="1600" kern="1200" baseline="0" dirty="0">
                        <a:solidFill>
                          <a:schemeClr val="dk1"/>
                        </a:solidFill>
                        <a:latin typeface="+mn-lt"/>
                        <a:ea typeface="+mn-ea"/>
                        <a:cs typeface="+mn-cs"/>
                      </a:endParaRPr>
                    </a:p>
                  </a:txBody>
                  <a:tcPr marL="36000" marR="36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1D1"/>
                    </a:solidFill>
                  </a:tcPr>
                </a:tc>
                <a:tc hMerge="1">
                  <a:txBody>
                    <a:bodyPr/>
                    <a:lstStyle/>
                    <a:p>
                      <a:pPr algn="ctr"/>
                      <a:endParaRPr lang="en-US" sz="1600" kern="1200" baseline="0" dirty="0">
                        <a:solidFill>
                          <a:schemeClr val="dk1"/>
                        </a:solidFill>
                        <a:latin typeface="+mn-lt"/>
                        <a:ea typeface="+mn-ea"/>
                        <a:cs typeface="+mn-cs"/>
                      </a:endParaRPr>
                    </a:p>
                  </a:txBody>
                  <a:tcPr marL="36000" marR="36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1D1"/>
                    </a:solidFill>
                  </a:tcPr>
                </a:tc>
                <a:tc hMerge="1">
                  <a:txBody>
                    <a:bodyPr/>
                    <a:lstStyle/>
                    <a:p>
                      <a:endParaRPr lang="en-GB"/>
                    </a:p>
                  </a:txBody>
                  <a:tcPr>
                    <a:lnL w="12700" cmpd="sng">
                      <a:noFill/>
                    </a:lnL>
                  </a:tcPr>
                </a:tc>
                <a:tc hMerge="1">
                  <a:txBody>
                    <a:bodyPr/>
                    <a:lstStyle/>
                    <a:p>
                      <a:pPr algn="ctr"/>
                      <a:endParaRPr lang="en-GB" sz="1600" kern="1200" baseline="0" dirty="0">
                        <a:solidFill>
                          <a:schemeClr val="dk1"/>
                        </a:solidFill>
                        <a:latin typeface="+mn-lt"/>
                        <a:ea typeface="+mn-ea"/>
                        <a:cs typeface="+mn-cs"/>
                      </a:endParaRPr>
                    </a:p>
                  </a:txBody>
                  <a:tcPr marL="0" marR="0" anchor="ctr">
                    <a:lnB w="12700" cap="flat" cmpd="sng" algn="ctr">
                      <a:solidFill>
                        <a:schemeClr val="bg1"/>
                      </a:solidFill>
                      <a:prstDash val="solid"/>
                      <a:round/>
                      <a:headEnd type="none" w="med" len="med"/>
                      <a:tailEnd type="none" w="med" len="med"/>
                    </a:lnB>
                    <a:solidFill>
                      <a:srgbClr val="D1D1D1"/>
                    </a:solidFill>
                  </a:tcPr>
                </a:tc>
                <a:tc>
                  <a:txBody>
                    <a:bodyPr/>
                    <a:lstStyle/>
                    <a:p>
                      <a:pPr algn="ctr" rtl="0"/>
                      <a:r>
                        <a:rPr lang="ja-JP" sz="1600" kern="1200" baseline="0" dirty="0">
                          <a:solidFill>
                            <a:schemeClr val="tx2"/>
                          </a:solidFill>
                          <a:latin typeface="+mn-lt"/>
                          <a:ea typeface="+mn-ea"/>
                          <a:cs typeface="+mn-cs"/>
                        </a:rPr>
                        <a:t>0.41</a:t>
                      </a:r>
                    </a:p>
                  </a:txBody>
                  <a:tcPr marT="3600" marB="36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CCCED0"/>
                    </a:solidFill>
                  </a:tcPr>
                </a:tc>
                <a:extLst>
                  <a:ext uri="{0D108BD9-81ED-4DB2-BD59-A6C34878D82A}">
                    <a16:rowId xmlns:a16="http://schemas.microsoft.com/office/drawing/2014/main" val="3405833761"/>
                  </a:ext>
                </a:extLst>
              </a:tr>
              <a:tr h="164046">
                <a:tc>
                  <a:txBody>
                    <a:bodyPr/>
                    <a:lstStyle/>
                    <a:p>
                      <a:pPr marL="0" lvl="0" indent="0" rtl="0"/>
                      <a:r>
                        <a:rPr lang="ja-JP" sz="1600" b="0" kern="1200" baseline="0" dirty="0">
                          <a:solidFill>
                            <a:schemeClr val="tx2"/>
                          </a:solidFill>
                        </a:rPr>
                        <a:t>なし</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tc>
                  <a:txBody>
                    <a:bodyPr/>
                    <a:lstStyle/>
                    <a:p>
                      <a:pPr algn="ctr" rtl="0"/>
                      <a:r>
                        <a:rPr lang="ja-JP" sz="1600" kern="1200" baseline="0" dirty="0">
                          <a:solidFill>
                            <a:schemeClr val="tx2"/>
                          </a:solidFill>
                        </a:rPr>
                        <a:t>786/6081 (4.4)</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tc>
                  <a:txBody>
                    <a:bodyPr/>
                    <a:lstStyle/>
                    <a:p>
                      <a:pPr algn="ctr" rtl="0"/>
                      <a:r>
                        <a:rPr lang="ja-JP" sz="1600" kern="1200" baseline="0" dirty="0">
                          <a:solidFill>
                            <a:schemeClr val="tx2"/>
                          </a:solidFill>
                        </a:rPr>
                        <a:t>887/6068 (5.1)</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a:endParaRPr lang="de-DE"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rtl="0"/>
                      <a:r>
                        <a:rPr lang="ja-JP" sz="1600" kern="1200" baseline="0" dirty="0">
                          <a:solidFill>
                            <a:schemeClr val="tx2"/>
                          </a:solidFill>
                        </a:rPr>
                        <a:t>0.87 (0.79</a:t>
                      </a:r>
                      <a:r>
                        <a:rPr lang="en-US" altLang="ja-JP" sz="1600" kern="1200" baseline="0" dirty="0">
                          <a:solidFill>
                            <a:schemeClr val="tx2"/>
                          </a:solidFill>
                        </a:rPr>
                        <a:t>-</a:t>
                      </a:r>
                      <a:r>
                        <a:rPr lang="ja-JP" sz="1600" kern="1200" baseline="0" dirty="0">
                          <a:solidFill>
                            <a:schemeClr val="tx2"/>
                          </a:solidFill>
                        </a:rPr>
                        <a:t>0.96)</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CCED0"/>
                    </a:solidFill>
                  </a:tcPr>
                </a:tc>
                <a:tc>
                  <a:txBody>
                    <a:bodyPr/>
                    <a:lstStyle/>
                    <a:p>
                      <a:pPr algn="ctr"/>
                      <a:endParaRPr lang="en-GB"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ED0"/>
                    </a:solidFill>
                  </a:tcPr>
                </a:tc>
                <a:extLst>
                  <a:ext uri="{0D108BD9-81ED-4DB2-BD59-A6C34878D82A}">
                    <a16:rowId xmlns:a16="http://schemas.microsoft.com/office/drawing/2014/main" val="516385048"/>
                  </a:ext>
                </a:extLst>
              </a:tr>
              <a:tr h="164046">
                <a:tc>
                  <a:txBody>
                    <a:bodyPr/>
                    <a:lstStyle/>
                    <a:p>
                      <a:pPr marL="0" lvl="0" indent="0" rtl="0"/>
                      <a:r>
                        <a:rPr lang="ja-JP" sz="1600" b="0" kern="1200" baseline="0" dirty="0">
                          <a:solidFill>
                            <a:schemeClr val="tx2"/>
                          </a:solidFill>
                        </a:rPr>
                        <a:t>あり</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CCE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baseline="0" dirty="0">
                          <a:solidFill>
                            <a:schemeClr val="tx2"/>
                          </a:solidFill>
                        </a:rPr>
                        <a:t>39/438 (3.0)</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CCE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baseline="0" dirty="0">
                          <a:solidFill>
                            <a:schemeClr val="tx2"/>
                          </a:solidFill>
                        </a:rPr>
                        <a:t>52/439 (4.1)</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CCCED0"/>
                    </a:solidFill>
                  </a:tcPr>
                </a:tc>
                <a:tc>
                  <a:txBody>
                    <a:bodyPr/>
                    <a:lstStyle/>
                    <a:p>
                      <a:pPr algn="ctr"/>
                      <a:endParaRPr lang="de-DE"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CCCE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baseline="0" dirty="0">
                          <a:solidFill>
                            <a:schemeClr val="tx2"/>
                          </a:solidFill>
                        </a:rPr>
                        <a:t>0.63 (0.40</a:t>
                      </a:r>
                      <a:r>
                        <a:rPr lang="en-US" altLang="ja-JP" sz="1600" kern="1200" baseline="0" dirty="0">
                          <a:solidFill>
                            <a:schemeClr val="tx2"/>
                          </a:solidFill>
                        </a:rPr>
                        <a:t>-&lt;</a:t>
                      </a:r>
                      <a:r>
                        <a:rPr lang="ja-JP" sz="1600" kern="1200" baseline="0" dirty="0">
                          <a:solidFill>
                            <a:schemeClr val="tx2"/>
                          </a:solidFill>
                        </a:rPr>
                        <a:t>1.00*)</a:t>
                      </a:r>
                    </a:p>
                  </a:txBody>
                  <a:tcPr marL="0" marR="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CCCE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CCCED0"/>
                    </a:solidFill>
                  </a:tcPr>
                </a:tc>
                <a:extLst>
                  <a:ext uri="{0D108BD9-81ED-4DB2-BD59-A6C34878D82A}">
                    <a16:rowId xmlns:a16="http://schemas.microsoft.com/office/drawing/2014/main" val="4022223358"/>
                  </a:ext>
                </a:extLst>
              </a:tr>
              <a:tr h="164046">
                <a:tc gridSpan="5">
                  <a:txBody>
                    <a:bodyPr/>
                    <a:lstStyle/>
                    <a:p>
                      <a:pPr lvl="0" rtl="0"/>
                      <a:r>
                        <a:rPr lang="ja-JP" sz="1600" b="1" kern="1200" baseline="0" dirty="0">
                          <a:solidFill>
                            <a:schemeClr val="tx2"/>
                          </a:solidFill>
                        </a:rPr>
                        <a:t>ベースライン</a:t>
                      </a:r>
                      <a:r>
                        <a:rPr lang="ja-JP" altLang="en-US" sz="1600" b="1" kern="1200" baseline="0" dirty="0">
                          <a:solidFill>
                            <a:schemeClr val="tx2"/>
                          </a:solidFill>
                        </a:rPr>
                        <a:t>時の</a:t>
                      </a:r>
                      <a:r>
                        <a:rPr lang="ja-JP" sz="1600" b="1" kern="1200" baseline="0" dirty="0">
                          <a:solidFill>
                            <a:schemeClr val="tx2"/>
                          </a:solidFill>
                        </a:rPr>
                        <a:t>GLP-1RA</a:t>
                      </a:r>
                    </a:p>
                  </a:txBody>
                  <a:tcPr marT="3600" marB="360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E7E8E9"/>
                    </a:solidFill>
                  </a:tcPr>
                </a:tc>
                <a:tc hMerge="1">
                  <a:txBody>
                    <a:bodyPr/>
                    <a:lstStyle/>
                    <a:p>
                      <a:pPr algn="ctr"/>
                      <a:endParaRPr lang="en-US" sz="1600" kern="1200" baseline="0" dirty="0">
                        <a:solidFill>
                          <a:schemeClr val="dk1"/>
                        </a:solidFill>
                        <a:latin typeface="+mn-lt"/>
                        <a:ea typeface="+mn-ea"/>
                        <a:cs typeface="+mn-cs"/>
                      </a:endParaRPr>
                    </a:p>
                  </a:txBody>
                  <a:tcPr marL="36000" marR="36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tc hMerge="1">
                  <a:txBody>
                    <a:bodyPr/>
                    <a:lstStyle/>
                    <a:p>
                      <a:pPr algn="ctr"/>
                      <a:endParaRPr lang="en-US" sz="1600" kern="1200" baseline="0" dirty="0">
                        <a:solidFill>
                          <a:schemeClr val="dk1"/>
                        </a:solidFill>
                        <a:latin typeface="+mn-lt"/>
                        <a:ea typeface="+mn-ea"/>
                        <a:cs typeface="+mn-cs"/>
                      </a:endParaRPr>
                    </a:p>
                  </a:txBody>
                  <a:tcPr marL="36000" marR="36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AEA"/>
                    </a:solidFill>
                  </a:tcPr>
                </a:tc>
                <a:tc hMerge="1">
                  <a:txBody>
                    <a:bodyPr/>
                    <a:lstStyle/>
                    <a:p>
                      <a:endParaRPr lang="en-GB"/>
                    </a:p>
                  </a:txBody>
                  <a:tcPr>
                    <a:lnL w="12700" cmpd="sng">
                      <a:noFill/>
                    </a:lnL>
                  </a:tcPr>
                </a:tc>
                <a:tc hMerge="1">
                  <a:txBody>
                    <a:bodyPr/>
                    <a:lstStyle/>
                    <a:p>
                      <a:pPr algn="ctr"/>
                      <a:endParaRPr lang="en-GB" sz="1600" kern="1200" baseline="0" dirty="0">
                        <a:solidFill>
                          <a:schemeClr val="dk1"/>
                        </a:solidFill>
                        <a:latin typeface="+mn-lt"/>
                        <a:ea typeface="+mn-ea"/>
                        <a:cs typeface="+mn-cs"/>
                      </a:endParaRPr>
                    </a:p>
                  </a:txBody>
                  <a:tcPr marL="0" marR="0" anchor="ctr">
                    <a:lnB w="12700" cap="flat" cmpd="sng" algn="ctr">
                      <a:solidFill>
                        <a:schemeClr val="bg1"/>
                      </a:solidFill>
                      <a:prstDash val="solid"/>
                      <a:round/>
                      <a:headEnd type="none" w="med" len="med"/>
                      <a:tailEnd type="none" w="med" len="med"/>
                    </a:lnB>
                    <a:solidFill>
                      <a:srgbClr val="E9EAEA"/>
                    </a:solidFill>
                  </a:tcPr>
                </a:tc>
                <a:tc>
                  <a:txBody>
                    <a:bodyPr/>
                    <a:lstStyle/>
                    <a:p>
                      <a:pPr algn="ctr" rtl="0"/>
                      <a:r>
                        <a:rPr lang="ja-JP" sz="1600" kern="1200" baseline="0" dirty="0">
                          <a:solidFill>
                            <a:schemeClr val="tx2"/>
                          </a:solidFill>
                          <a:latin typeface="+mn-lt"/>
                          <a:ea typeface="+mn-ea"/>
                          <a:cs typeface="+mn-cs"/>
                        </a:rPr>
                        <a:t>0.63</a:t>
                      </a:r>
                    </a:p>
                  </a:txBody>
                  <a:tcPr marT="3600" marB="36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E7E8E9"/>
                    </a:solidFill>
                  </a:tcPr>
                </a:tc>
                <a:extLst>
                  <a:ext uri="{0D108BD9-81ED-4DB2-BD59-A6C34878D82A}">
                    <a16:rowId xmlns:a16="http://schemas.microsoft.com/office/drawing/2014/main" val="155545213"/>
                  </a:ext>
                </a:extLst>
              </a:tr>
              <a:tr h="164046">
                <a:tc>
                  <a:txBody>
                    <a:bodyPr/>
                    <a:lstStyle/>
                    <a:p>
                      <a:pPr lvl="0" rtl="0"/>
                      <a:r>
                        <a:rPr lang="ja-JP" sz="1600" b="0" kern="1200" baseline="0" dirty="0">
                          <a:solidFill>
                            <a:schemeClr val="tx2"/>
                          </a:solidFill>
                        </a:rPr>
                        <a:t>なし</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8E9"/>
                    </a:solidFill>
                  </a:tcPr>
                </a:tc>
                <a:tc>
                  <a:txBody>
                    <a:bodyPr/>
                    <a:lstStyle/>
                    <a:p>
                      <a:pPr algn="ctr" rtl="0"/>
                      <a:r>
                        <a:rPr lang="ja-JP" sz="1600" kern="1200" baseline="0" dirty="0">
                          <a:solidFill>
                            <a:schemeClr val="tx2"/>
                          </a:solidFill>
                        </a:rPr>
                        <a:t>767/6022 (4.4)</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8E9"/>
                    </a:solidFill>
                  </a:tcPr>
                </a:tc>
                <a:tc>
                  <a:txBody>
                    <a:bodyPr/>
                    <a:lstStyle/>
                    <a:p>
                      <a:pPr algn="ctr" rtl="0"/>
                      <a:r>
                        <a:rPr lang="ja-JP" sz="1600" kern="1200" baseline="0" dirty="0">
                          <a:solidFill>
                            <a:schemeClr val="tx2"/>
                          </a:solidFill>
                        </a:rPr>
                        <a:t>875/6060 (5.0)</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E7E8E9"/>
                    </a:solidFill>
                  </a:tcPr>
                </a:tc>
                <a:tc>
                  <a:txBody>
                    <a:bodyPr/>
                    <a:lstStyle/>
                    <a:p>
                      <a:pPr algn="ctr"/>
                      <a:endParaRPr lang="de-DE"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E7E8E9"/>
                    </a:solidFill>
                  </a:tcPr>
                </a:tc>
                <a:tc>
                  <a:txBody>
                    <a:bodyPr/>
                    <a:lstStyle/>
                    <a:p>
                      <a:pPr algn="ctr" rtl="0"/>
                      <a:r>
                        <a:rPr lang="ja-JP" sz="1600" kern="1200" baseline="0" dirty="0">
                          <a:solidFill>
                            <a:schemeClr val="tx2"/>
                          </a:solidFill>
                        </a:rPr>
                        <a:t>0.87 (0.79</a:t>
                      </a:r>
                      <a:r>
                        <a:rPr lang="en-US" altLang="ja-JP" sz="1600" kern="1200" baseline="0" dirty="0">
                          <a:solidFill>
                            <a:schemeClr val="tx2"/>
                          </a:solidFill>
                        </a:rPr>
                        <a:t>-</a:t>
                      </a:r>
                      <a:r>
                        <a:rPr lang="ja-JP" sz="1600" kern="1200" baseline="0" dirty="0">
                          <a:solidFill>
                            <a:schemeClr val="tx2"/>
                          </a:solidFill>
                        </a:rPr>
                        <a:t>0.96)</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E7E8E9"/>
                    </a:solidFill>
                  </a:tcPr>
                </a:tc>
                <a:tc>
                  <a:txBody>
                    <a:bodyPr/>
                    <a:lstStyle/>
                    <a:p>
                      <a:pPr algn="ctr"/>
                      <a:endParaRPr lang="en-GB"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8E9"/>
                    </a:solidFill>
                  </a:tcPr>
                </a:tc>
                <a:extLst>
                  <a:ext uri="{0D108BD9-81ED-4DB2-BD59-A6C34878D82A}">
                    <a16:rowId xmlns:a16="http://schemas.microsoft.com/office/drawing/2014/main" val="31107444"/>
                  </a:ext>
                </a:extLst>
              </a:tr>
              <a:tr h="164046">
                <a:tc>
                  <a:txBody>
                    <a:bodyPr/>
                    <a:lstStyle/>
                    <a:p>
                      <a:pPr lvl="0" rtl="0"/>
                      <a:r>
                        <a:rPr lang="ja-JP" sz="1600" b="0" kern="1200" baseline="0">
                          <a:solidFill>
                            <a:schemeClr val="tx2"/>
                          </a:solidFill>
                        </a:rPr>
                        <a:t>あり</a:t>
                      </a:r>
                    </a:p>
                  </a:txBody>
                  <a:tcPr marT="3600" marB="360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baseline="0" dirty="0">
                          <a:solidFill>
                            <a:schemeClr val="tx2"/>
                          </a:solidFill>
                        </a:rPr>
                        <a:t>58/497 (3.8)</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baseline="0" dirty="0">
                          <a:solidFill>
                            <a:schemeClr val="tx2"/>
                          </a:solidFill>
                        </a:rPr>
                        <a:t>64/447 (4.9)</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E7E8E9"/>
                    </a:solidFill>
                  </a:tcPr>
                </a:tc>
                <a:tc>
                  <a:txBody>
                    <a:bodyPr/>
                    <a:lstStyle/>
                    <a:p>
                      <a:pPr algn="ctr"/>
                      <a:endParaRPr lang="de-DE"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kern="1200" baseline="0" dirty="0">
                          <a:solidFill>
                            <a:schemeClr val="tx2"/>
                          </a:solidFill>
                        </a:rPr>
                        <a:t>0.76 (0.52</a:t>
                      </a:r>
                      <a:r>
                        <a:rPr lang="en-US" altLang="ja-JP" sz="1600" kern="1200" baseline="0" dirty="0">
                          <a:solidFill>
                            <a:schemeClr val="tx2"/>
                          </a:solidFill>
                        </a:rPr>
                        <a:t>-</a:t>
                      </a:r>
                      <a:r>
                        <a:rPr lang="ja-JP" sz="1600" kern="1200" baseline="0" dirty="0">
                          <a:solidFill>
                            <a:schemeClr val="tx2"/>
                          </a:solidFill>
                        </a:rPr>
                        <a:t>1.11)</a:t>
                      </a:r>
                    </a:p>
                  </a:txBody>
                  <a:tcPr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tx2"/>
                        </a:solidFill>
                        <a:latin typeface="+mn-lt"/>
                        <a:ea typeface="+mn-ea"/>
                        <a:cs typeface="+mn-cs"/>
                      </a:endParaRPr>
                    </a:p>
                  </a:txBody>
                  <a:tcPr marT="3600" marB="360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E7E8E9"/>
                    </a:solidFill>
                  </a:tcPr>
                </a:tc>
                <a:extLst>
                  <a:ext uri="{0D108BD9-81ED-4DB2-BD59-A6C34878D82A}">
                    <a16:rowId xmlns:a16="http://schemas.microsoft.com/office/drawing/2014/main" val="679288935"/>
                  </a:ext>
                </a:extLst>
              </a:tr>
            </a:tbl>
          </a:graphicData>
        </a:graphic>
      </p:graphicFrame>
      <p:sp>
        <p:nvSpPr>
          <p:cNvPr id="3" name="Title 2">
            <a:extLst>
              <a:ext uri="{FF2B5EF4-FFF2-40B4-BE49-F238E27FC236}">
                <a16:creationId xmlns:a16="http://schemas.microsoft.com/office/drawing/2014/main" id="{D044AD7C-DDDB-4953-ACB4-39C26FE1F8C9}"/>
              </a:ext>
            </a:extLst>
          </p:cNvPr>
          <p:cNvSpPr>
            <a:spLocks noGrp="1"/>
          </p:cNvSpPr>
          <p:nvPr>
            <p:ph type="title"/>
          </p:nvPr>
        </p:nvSpPr>
        <p:spPr>
          <a:xfrm>
            <a:off x="623888" y="333375"/>
            <a:ext cx="11390312" cy="962377"/>
          </a:xfrm>
        </p:spPr>
        <p:txBody>
          <a:bodyPr>
            <a:normAutofit fontScale="90000"/>
          </a:bodyPr>
          <a:lstStyle/>
          <a:p>
            <a:pPr rtl="0"/>
            <a:r>
              <a:rPr lang="ja-JP" dirty="0">
                <a:solidFill>
                  <a:srgbClr val="16374D"/>
                </a:solidFill>
              </a:rPr>
              <a:t>ベースラインのeGFRまたはUACR、およびSGLT-2阻害薬またはGLP-1RAの使用の有無にかかわらず、</a:t>
            </a:r>
            <a:r>
              <a:rPr lang="en-US" altLang="ja-JP" dirty="0" err="1">
                <a:solidFill>
                  <a:srgbClr val="16374D"/>
                </a:solidFill>
              </a:rPr>
              <a:t>Finerenone</a:t>
            </a:r>
            <a:r>
              <a:rPr lang="ja-JP" dirty="0">
                <a:solidFill>
                  <a:srgbClr val="16374D"/>
                </a:solidFill>
              </a:rPr>
              <a:t>のCV</a:t>
            </a:r>
            <a:r>
              <a:rPr lang="ja-JP" altLang="en-US" dirty="0">
                <a:solidFill>
                  <a:srgbClr val="16374D"/>
                </a:solidFill>
              </a:rPr>
              <a:t>ベネフィット</a:t>
            </a:r>
            <a:r>
              <a:rPr lang="ja-JP" dirty="0">
                <a:solidFill>
                  <a:srgbClr val="16374D"/>
                </a:solidFill>
              </a:rPr>
              <a:t>は一貫していた </a:t>
            </a:r>
          </a:p>
        </p:txBody>
      </p:sp>
      <p:sp>
        <p:nvSpPr>
          <p:cNvPr id="4" name="Footer Placeholder 3">
            <a:extLst>
              <a:ext uri="{FF2B5EF4-FFF2-40B4-BE49-F238E27FC236}">
                <a16:creationId xmlns:a16="http://schemas.microsoft.com/office/drawing/2014/main" id="{B99DA944-CFDF-402F-9DA9-94F27BB04020}"/>
              </a:ext>
            </a:extLst>
          </p:cNvPr>
          <p:cNvSpPr>
            <a:spLocks noGrp="1"/>
          </p:cNvSpPr>
          <p:nvPr>
            <p:ph type="ftr" sz="quarter" idx="3"/>
          </p:nvPr>
        </p:nvSpPr>
        <p:spPr>
          <a:xfrm>
            <a:off x="623888" y="5983963"/>
            <a:ext cx="10909299" cy="506124"/>
          </a:xfrm>
        </p:spPr>
        <p:txBody>
          <a:bodyPr/>
          <a:lstStyle/>
          <a:p>
            <a:pPr defTabSz="912200" rtl="0">
              <a:spcAft>
                <a:spcPts val="0"/>
              </a:spcAft>
              <a:buClr>
                <a:schemeClr val="accent3"/>
              </a:buClr>
              <a:buSzTx/>
            </a:pPr>
            <a:r>
              <a:rPr lang="ja-JP"/>
              <a:t>*上限CI=0.996</a:t>
            </a:r>
          </a:p>
          <a:p>
            <a:pPr defTabSz="912200" rtl="0">
              <a:spcAft>
                <a:spcPts val="0"/>
              </a:spcAft>
              <a:buClr>
                <a:schemeClr val="accent3"/>
              </a:buClr>
              <a:buSzTx/>
            </a:pPr>
            <a:r>
              <a:rPr lang="ja-JP"/>
              <a:t>PY, 人-年; SGLT‑2阻害薬</a:t>
            </a:r>
          </a:p>
        </p:txBody>
      </p:sp>
      <p:sp>
        <p:nvSpPr>
          <p:cNvPr id="5" name="Slide Number Placeholder 4">
            <a:extLst>
              <a:ext uri="{FF2B5EF4-FFF2-40B4-BE49-F238E27FC236}">
                <a16:creationId xmlns:a16="http://schemas.microsoft.com/office/drawing/2014/main" id="{03BDCFB2-80D1-4BD0-9678-DF70BF266264}"/>
              </a:ext>
            </a:extLst>
          </p:cNvPr>
          <p:cNvSpPr>
            <a:spLocks noGrp="1"/>
          </p:cNvSpPr>
          <p:nvPr>
            <p:ph type="sldNum" sz="quarter" idx="17"/>
          </p:nvPr>
        </p:nvSpPr>
        <p:spPr>
          <a:xfrm>
            <a:off x="146368" y="6648489"/>
            <a:ext cx="373987" cy="230832"/>
          </a:xfrm>
        </p:spPr>
        <p:txBody>
          <a:bodyPr/>
          <a:lstStyle/>
          <a:p>
            <a:pPr rtl="0"/>
            <a:fld id="{7AF8E309-D608-654D-B811-6A2C46C88181}" type="slidenum">
              <a:rPr/>
              <a:pPr rtl="0"/>
              <a:t>9</a:t>
            </a:fld>
            <a:endParaRPr/>
          </a:p>
        </p:txBody>
      </p:sp>
      <p:grpSp>
        <p:nvGrpSpPr>
          <p:cNvPr id="18" name="Group 17">
            <a:extLst>
              <a:ext uri="{FF2B5EF4-FFF2-40B4-BE49-F238E27FC236}">
                <a16:creationId xmlns:a16="http://schemas.microsoft.com/office/drawing/2014/main" id="{EA494354-BAA6-4405-B69B-4EF22EB68D8A}"/>
              </a:ext>
            </a:extLst>
          </p:cNvPr>
          <p:cNvGrpSpPr/>
          <p:nvPr/>
        </p:nvGrpSpPr>
        <p:grpSpPr>
          <a:xfrm>
            <a:off x="5097780" y="6240201"/>
            <a:ext cx="4682701" cy="307777"/>
            <a:chOff x="5416340" y="3963311"/>
            <a:chExt cx="4682701" cy="307777"/>
          </a:xfrm>
        </p:grpSpPr>
        <p:sp>
          <p:nvSpPr>
            <p:cNvPr id="19" name="TextBox 18">
              <a:extLst>
                <a:ext uri="{FF2B5EF4-FFF2-40B4-BE49-F238E27FC236}">
                  <a16:creationId xmlns:a16="http://schemas.microsoft.com/office/drawing/2014/main" id="{33440BE4-91D2-4522-8534-139BECC49914}"/>
                </a:ext>
              </a:extLst>
            </p:cNvPr>
            <p:cNvSpPr txBox="1"/>
            <p:nvPr/>
          </p:nvSpPr>
          <p:spPr>
            <a:xfrm>
              <a:off x="5535720" y="3963311"/>
              <a:ext cx="2482851" cy="307777"/>
            </a:xfrm>
            <a:prstGeom prst="rect">
              <a:avLst/>
            </a:prstGeom>
          </p:spPr>
          <p:txBody>
            <a:bodyPr vert="horz" wrap="square" lIns="91440" tIns="45720" rIns="91440" bIns="45720" rtlCol="0">
              <a:spAutoFit/>
            </a:bodyPr>
            <a:lstStyle/>
            <a:p>
              <a:pPr algn="r" rtl="0">
                <a:spcBef>
                  <a:spcPts val="600"/>
                </a:spcBef>
              </a:pPr>
              <a:r>
                <a:rPr lang="en-US" altLang="ja-JP" sz="1400" b="1" dirty="0" err="1">
                  <a:solidFill>
                    <a:srgbClr val="000000"/>
                  </a:solidFill>
                  <a:latin typeface="+mn-lt"/>
                </a:rPr>
                <a:t>Finerenone</a:t>
              </a:r>
              <a:r>
                <a:rPr lang="ja-JP" altLang="en-US" sz="1400" b="1" dirty="0">
                  <a:solidFill>
                    <a:srgbClr val="000000"/>
                  </a:solidFill>
                  <a:latin typeface="+mn-lt"/>
                </a:rPr>
                <a:t>優位</a:t>
              </a:r>
              <a:endParaRPr lang="ja-JP" sz="1400" b="1" dirty="0">
                <a:solidFill>
                  <a:srgbClr val="000000"/>
                </a:solidFill>
                <a:latin typeface="+mn-lt"/>
              </a:endParaRPr>
            </a:p>
          </p:txBody>
        </p:sp>
        <p:sp>
          <p:nvSpPr>
            <p:cNvPr id="20" name="TextBox 19">
              <a:extLst>
                <a:ext uri="{FF2B5EF4-FFF2-40B4-BE49-F238E27FC236}">
                  <a16:creationId xmlns:a16="http://schemas.microsoft.com/office/drawing/2014/main" id="{04E39FC0-DB36-4EB3-8571-4C2B1E74D668}"/>
                </a:ext>
              </a:extLst>
            </p:cNvPr>
            <p:cNvSpPr txBox="1"/>
            <p:nvPr/>
          </p:nvSpPr>
          <p:spPr>
            <a:xfrm>
              <a:off x="8144300" y="3963311"/>
              <a:ext cx="1954741" cy="307777"/>
            </a:xfrm>
            <a:prstGeom prst="rect">
              <a:avLst/>
            </a:prstGeom>
          </p:spPr>
          <p:txBody>
            <a:bodyPr vert="horz" wrap="square" lIns="91440" tIns="45720" rIns="91440" bIns="45720" rtlCol="0">
              <a:spAutoFit/>
            </a:bodyPr>
            <a:lstStyle/>
            <a:p>
              <a:pPr rtl="0">
                <a:spcBef>
                  <a:spcPts val="600"/>
                </a:spcBef>
              </a:pPr>
              <a:r>
                <a:rPr lang="ja-JP" sz="1400" b="1" dirty="0">
                  <a:solidFill>
                    <a:srgbClr val="000000"/>
                  </a:solidFill>
                  <a:latin typeface="+mn-lt"/>
                </a:rPr>
                <a:t>プラセボ</a:t>
              </a:r>
              <a:r>
                <a:rPr lang="ja-JP" altLang="en-US" sz="1400" b="1" dirty="0">
                  <a:solidFill>
                    <a:srgbClr val="000000"/>
                  </a:solidFill>
                  <a:latin typeface="+mn-lt"/>
                </a:rPr>
                <a:t>優位</a:t>
              </a:r>
              <a:endParaRPr lang="ja-JP" sz="1400" b="1" dirty="0">
                <a:solidFill>
                  <a:srgbClr val="000000"/>
                </a:solidFill>
                <a:latin typeface="+mn-lt"/>
              </a:endParaRPr>
            </a:p>
          </p:txBody>
        </p:sp>
        <p:cxnSp>
          <p:nvCxnSpPr>
            <p:cNvPr id="21" name="Straight Arrow Connector 20">
              <a:extLst>
                <a:ext uri="{FF2B5EF4-FFF2-40B4-BE49-F238E27FC236}">
                  <a16:creationId xmlns:a16="http://schemas.microsoft.com/office/drawing/2014/main" id="{7766DB6E-FAE8-4246-80E5-F0F606FE3808}"/>
                </a:ext>
              </a:extLst>
            </p:cNvPr>
            <p:cNvCxnSpPr>
              <a:cxnSpLocks/>
            </p:cNvCxnSpPr>
            <p:nvPr/>
          </p:nvCxnSpPr>
          <p:spPr>
            <a:xfrm flipH="1">
              <a:off x="5416340" y="3967978"/>
              <a:ext cx="250698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44E826D-5572-4974-B42A-BE5C2ED5DDE2}"/>
                </a:ext>
              </a:extLst>
            </p:cNvPr>
            <p:cNvCxnSpPr>
              <a:cxnSpLocks/>
            </p:cNvCxnSpPr>
            <p:nvPr/>
          </p:nvCxnSpPr>
          <p:spPr>
            <a:xfrm>
              <a:off x="8243360" y="3967978"/>
              <a:ext cx="105092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14C14C38-406A-45F8-9BC1-86D3CD0C1A5A}"/>
              </a:ext>
            </a:extLst>
          </p:cNvPr>
          <p:cNvPicPr>
            <a:picLocks noChangeAspect="1"/>
          </p:cNvPicPr>
          <p:nvPr/>
        </p:nvPicPr>
        <p:blipFill>
          <a:blip r:embed="rId3"/>
          <a:stretch>
            <a:fillRect/>
          </a:stretch>
        </p:blipFill>
        <p:spPr>
          <a:xfrm>
            <a:off x="4637130" y="1970330"/>
            <a:ext cx="4621169" cy="4828450"/>
          </a:xfrm>
          <a:prstGeom prst="rect">
            <a:avLst/>
          </a:prstGeom>
        </p:spPr>
      </p:pic>
    </p:spTree>
    <p:extLst>
      <p:ext uri="{BB962C8B-B14F-4D97-AF65-F5344CB8AC3E}">
        <p14:creationId xmlns:p14="http://schemas.microsoft.com/office/powerpoint/2010/main" val="1722692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IAAAAAAAAAAwAAAAMAAAAA/////wQAPwwAAAAAAAAAAAAAIAD///////////////8AAAD///////////////8DAAAAAwD///////8DAAAAAgD///////////////////////////////////////////////////////////////////////////////////////////////////////////////////////////////////////////////////////////////////////////////////////////////////////////////////////////////////////////////////////////////////////////////////////////////////////////////////////////////////////////////////////////////////////////////////////////////////////////////////////////////////////////////////////////////////////////////////////////////8BACAA////////////////AAAO////////AwAAAAIA////////////////////////////////////////////////////////////////////////////////////////////////////////////////////////////////////////////////////////////////////////////////////////////////////////////////////////////////////////////////////////////////////////////////////////////////////////////////////////////////////////////////////////////////////////////////////////////////////////////////////////////////////////////////////////////////////////////////////////////////////////////////////////AgACAP///////wQAAAACABAAC1/AYbbcHO9Gl32NOrzxtekFAAAAAAADAAAAAwADAAAAAQADAAAAAAD///////8DAAEA////////BAAAAAMAEAALVYK/YzQzv0qc+FPcqYTwM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wMAAAAAAAAAAAAACAB////////////////AAAA////////////////BAAAAAMA////////////////////////////////////////////////////////////////////////////////////////////////////////////////////////////////////////////////////////////////////////////////////////////////////////////////////////////////////////////////////////////////////////////////////////////////////////////////////////////////////////////////////////////////////////////////////////////////////////////////////////////////////////////////////////////////////////////////////////////////////////////////AQAgAf///////////////wAADv///////wQAAAACAP///////////////////////////////////////////////////////////////////////////////////////////////////////////////////////////////////////////////////////////////////////////////////////////////////////////////////////////////////////////////////////////////////////////////////////////////////////////////////////////////////////////////////////////////////////////////////////////////////////////////////////////////////////////////////////////////////////////////////////////////////////////////////////wIAAQEDAAAAAgD///////8aAAZMaW5rZWRTaGFwZXNEYXRhUHJvcGVydHlfMAUAAAAAAAQAAAADAAQAAAABAA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F/AYbbcHO9Gl32NOrzxtekDRGF0YQAbAAAABExpbmtlZFNoYXBlRGF0YQAFAAAAAAACTmFtZQAZAAAATGlua2VkU2hhcGVzRGF0YVByb3BlcnR5ABBWZXJzaW9uAAAAAAAJTGFzdFdyaXRlAHbdykJ7AQAAAAEA/////50AnQAAAAVfaWQAEAAAAARVgr9jNDO/Spz4U9yphPAwA0RhdGEAKgAAAAhQcmVzZW50YXRpb25TY2FubmVkRm9yTGlua2VkU2hhcGVzAAEAAk5hbWUAJAAAAExpbmtlZFNoYXBlUHJlc2VudGF0aW9uU2V0dGluZ3NEYXRhABBWZXJzaW9uAAAAAAAJTGFzdFdyaXRlAAzeykJ7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Bay Fin Medical Template option 1">
  <a:themeElements>
    <a:clrScheme name="Finerenone trials templates">
      <a:dk1>
        <a:srgbClr val="53585A"/>
      </a:dk1>
      <a:lt1>
        <a:srgbClr val="FFFFFF"/>
      </a:lt1>
      <a:dk2>
        <a:srgbClr val="000000"/>
      </a:dk2>
      <a:lt2>
        <a:srgbClr val="0091DF"/>
      </a:lt2>
      <a:accent1>
        <a:srgbClr val="669BD2"/>
      </a:accent1>
      <a:accent2>
        <a:srgbClr val="97C21E"/>
      </a:accent2>
      <a:accent3>
        <a:srgbClr val="16374D"/>
      </a:accent3>
      <a:accent4>
        <a:srgbClr val="8F3685"/>
      </a:accent4>
      <a:accent5>
        <a:srgbClr val="988983"/>
      </a:accent5>
      <a:accent6>
        <a:srgbClr val="F55C60"/>
      </a:accent6>
      <a:hlink>
        <a:srgbClr val="0091DF"/>
      </a:hlink>
      <a:folHlink>
        <a:srgbClr val="6BB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oAutofit/>
      </a:bodyPr>
      <a:lstStyle>
        <a:defPPr algn="l">
          <a:spcBef>
            <a:spcPts val="600"/>
          </a:spcBef>
          <a:defRPr sz="1350" dirty="0" err="1" smtClean="0">
            <a:latin typeface="+mn-lt"/>
          </a:defRPr>
        </a:defPPr>
      </a:lstStyle>
    </a:txDef>
  </a:objectDefaults>
  <a:extraClrSchemeLst/>
  <a:extLst>
    <a:ext uri="{05A4C25C-085E-4340-85A3-A5531E510DB2}">
      <thm15:themeFamily xmlns:thm15="http://schemas.microsoft.com/office/thememl/2012/main" name="Presentation2" id="{6E392540-B873-4CE9-BB65-601663EF6737}" vid="{A3481079-D678-401F-90C9-CC0640BFAF2A}"/>
    </a:ext>
  </a:extLst>
</a:theme>
</file>

<file path=ppt/theme/theme2.xml><?xml version="1.0" encoding="utf-8"?>
<a:theme xmlns:a="http://schemas.openxmlformats.org/drawingml/2006/main" name="FIGARO-DKD Medical Template">
  <a:themeElements>
    <a:clrScheme name="Finerenone trials templates">
      <a:dk1>
        <a:srgbClr val="53585A"/>
      </a:dk1>
      <a:lt1>
        <a:srgbClr val="FFFFFF"/>
      </a:lt1>
      <a:dk2>
        <a:srgbClr val="000000"/>
      </a:dk2>
      <a:lt2>
        <a:srgbClr val="0091DF"/>
      </a:lt2>
      <a:accent1>
        <a:srgbClr val="669BD2"/>
      </a:accent1>
      <a:accent2>
        <a:srgbClr val="97C21E"/>
      </a:accent2>
      <a:accent3>
        <a:srgbClr val="16374D"/>
      </a:accent3>
      <a:accent4>
        <a:srgbClr val="8F3685"/>
      </a:accent4>
      <a:accent5>
        <a:srgbClr val="988983"/>
      </a:accent5>
      <a:accent6>
        <a:srgbClr val="F55C60"/>
      </a:accent6>
      <a:hlink>
        <a:srgbClr val="0091DF"/>
      </a:hlink>
      <a:folHlink>
        <a:srgbClr val="6BB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spAutoFit/>
      </a:bodyPr>
      <a:lstStyle>
        <a:defPPr algn="ctr">
          <a:spcBef>
            <a:spcPts val="600"/>
          </a:spcBef>
          <a:defRPr sz="1400" dirty="0" smtClean="0">
            <a:latin typeface="+mn-lt"/>
          </a:defRPr>
        </a:defPPr>
      </a:lstStyle>
    </a:txDef>
  </a:objectDefaults>
  <a:extraClrSchemeLst/>
  <a:extLst>
    <a:ext uri="{05A4C25C-085E-4340-85A3-A5531E510DB2}">
      <thm15:themeFamily xmlns:thm15="http://schemas.microsoft.com/office/thememl/2012/main" name="Presentation4" id="{400E685F-A357-4474-82BB-AB331C25F53A}" vid="{BA114384-4828-4A50-A4D0-A01D044D73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F69FD469BC5E4691C871253AA5ECB9" ma:contentTypeVersion="10" ma:contentTypeDescription="Create a new document." ma:contentTypeScope="" ma:versionID="4d7181d55acb9f8099017506cef81ef9">
  <xsd:schema xmlns:xsd="http://www.w3.org/2001/XMLSchema" xmlns:xs="http://www.w3.org/2001/XMLSchema" xmlns:p="http://schemas.microsoft.com/office/2006/metadata/properties" xmlns:ns2="05ab1bd4-6c65-430c-9552-b80c88e83c2c" xmlns:ns3="c8aedbca-0485-4223-af88-45c94aa14bd8" targetNamespace="http://schemas.microsoft.com/office/2006/metadata/properties" ma:root="true" ma:fieldsID="2e366ce817a4ff54da7be4c43b7f437d" ns2:_="" ns3:_="">
    <xsd:import namespace="05ab1bd4-6c65-430c-9552-b80c88e83c2c"/>
    <xsd:import namespace="c8aedbca-0485-4223-af88-45c94aa14b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b1bd4-6c65-430c-9552-b80c88e83c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aedbca-0485-4223-af88-45c94aa14bd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2AFD53-B7C8-4A19-85F3-6CE3BC5BC322}"/>
</file>

<file path=customXml/itemProps2.xml><?xml version="1.0" encoding="utf-8"?>
<ds:datastoreItem xmlns:ds="http://schemas.openxmlformats.org/officeDocument/2006/customXml" ds:itemID="{3F93C358-142C-4055-8DBE-1F459DCED6E2}">
  <ds:schemaRefs>
    <ds:schemaRef ds:uri="http://schemas.openxmlformats.org/package/2006/metadata/core-properties"/>
    <ds:schemaRef ds:uri="http://purl.org/dc/elements/1.1/"/>
    <ds:schemaRef ds:uri="http://www.w3.org/XML/1998/namespace"/>
    <ds:schemaRef ds:uri="http://schemas.microsoft.com/office/infopath/2007/PartnerControls"/>
    <ds:schemaRef ds:uri="468be9b4-c894-4300-aa20-c1f9d4bed93c"/>
    <ds:schemaRef ds:uri="http://purl.org/dc/terms/"/>
    <ds:schemaRef ds:uri="61bcc595-3a4c-4b06-ab13-26a84e7f3be1"/>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1119F4F-3498-45CA-8ED1-F38FE7852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5606</Words>
  <Application>Microsoft Office PowerPoint</Application>
  <PresentationFormat>Widescreen</PresentationFormat>
  <Paragraphs>405</Paragraphs>
  <Slides>14</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System Font</vt:lpstr>
      <vt:lpstr>Bay Fin Medical Template option 1</vt:lpstr>
      <vt:lpstr>FIGARO-DKD Medical Template</vt:lpstr>
      <vt:lpstr>2型糖尿病を合併する慢性腎臓病患者の心血管疾患予防を目的 としたアルブミン尿スクリーニングの重要性: FIDELITY解析</vt:lpstr>
      <vt:lpstr>2型糖尿病を合併する慢性腎臓病患者の心血管リスクは、 eGFRの低下およびUACRの上昇に伴い増加する</vt:lpstr>
      <vt:lpstr>2型糖尿病を合併する慢性腎臓病患者の有害な転帰のリスクは、 eGFRの低下およびUACRの上昇に伴い増加する</vt:lpstr>
      <vt:lpstr>FIDELITYは、FIDELIO-DKD試験1 およびFIGARO-DKD試験2における  個別データの大規模な併合解析</vt:lpstr>
      <vt:lpstr>ベースライン時点の血圧およびHbA1cはコントロール良好であり、 大半の患者はCV治療薬を服用していた</vt:lpstr>
      <vt:lpstr>患者の40%は腎機能が保たれたアルブミン尿を有するCKDであった  (eGFR 60 ml/min/1.73 m2以上) </vt:lpstr>
      <vt:lpstr>適切なRAS阻害薬による治療に上乗せした場合、finerenoneにより、CV複合評価項目のリスクは有意に14%低下した</vt:lpstr>
      <vt:lpstr>FinerenoneのCVベネフィットは主に心不全による入院やCV死の低下に起因していた</vt:lpstr>
      <vt:lpstr>ベースラインのeGFRまたはUACR、およびSGLT-2阻害薬またはGLP-1RAの使用の有無にかかわらず、FinerenoneのCVベネフィットは一貫していた </vt:lpstr>
      <vt:lpstr>FinerenoneによりeGFR 57%以上の腎複合評価項目のリスクは 有意に23%低下</vt:lpstr>
      <vt:lpstr>Finerenoneにより腎臓複合評価項目のすべての構成要素の発現率が有意に低下（腎臓死を除く*）</vt:lpstr>
      <vt:lpstr>PowerPoint Presentation</vt:lpstr>
      <vt:lpstr>FIDELITYの概要と結論</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2型糖尿病を合併する慢性腎臓病患者の心血管疾患予防を目的 としたアルブミン尿スクリーニングの重要性：  FIDELITY解析</dc:title>
  <dc:creator>Satoshi Yamashita</dc:creator>
  <cp:lastModifiedBy>James Godding (HCG)</cp:lastModifiedBy>
  <cp:revision>11</cp:revision>
  <dcterms:modified xsi:type="dcterms:W3CDTF">2021-09-01T09:27:30Z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0x0101000EF69FD469BC5E4691C871253AA5ECB9</vt:lpwstr>
  </property>
  <property fmtid="{D5CDD505-2E9C-101B-9397-08002B2CF9AE}" pid="3" name="MSIP_Label_7f850223-87a8-40c3-9eb2-432606efca2a_Enabled">
    <vt:lpwstr>True</vt:lpwstr>
  </property>
  <property fmtid="{D5CDD505-2E9C-101B-9397-08002B2CF9AE}" pid="4" name="MSIP_Label_7f850223-87a8-40c3-9eb2-432606efca2a_SiteId">
    <vt:lpwstr>fcb2b37b-5da0-466b-9b83-0014b67a7c78</vt:lpwstr>
  </property>
  <property fmtid="{D5CDD505-2E9C-101B-9397-08002B2CF9AE}" pid="5" name="MSIP_Label_7f850223-87a8-40c3-9eb2-432606efca2a_Owner">
    <vt:lpwstr>satoshi.yamashita@bayer.com</vt:lpwstr>
  </property>
  <property fmtid="{D5CDD505-2E9C-101B-9397-08002B2CF9AE}" pid="6" name="MSIP_Label_7f850223-87a8-40c3-9eb2-432606efca2a_SetDate">
    <vt:lpwstr>2021-08-20T22:52:20.1419282Z</vt:lpwstr>
  </property>
  <property fmtid="{D5CDD505-2E9C-101B-9397-08002B2CF9AE}" pid="7" name="MSIP_Label_7f850223-87a8-40c3-9eb2-432606efca2a_Name">
    <vt:lpwstr>NO CLASSIFICATION</vt:lpwstr>
  </property>
  <property fmtid="{D5CDD505-2E9C-101B-9397-08002B2CF9AE}" pid="8" name="MSIP_Label_7f850223-87a8-40c3-9eb2-432606efca2a_Application">
    <vt:lpwstr>Microsoft Azure Information Protection</vt:lpwstr>
  </property>
  <property fmtid="{D5CDD505-2E9C-101B-9397-08002B2CF9AE}" pid="9" name="MSIP_Label_7f850223-87a8-40c3-9eb2-432606efca2a_Extended_MSFT_Method">
    <vt:lpwstr>Automatic</vt:lpwstr>
  </property>
  <property fmtid="{D5CDD505-2E9C-101B-9397-08002B2CF9AE}" pid="10" name="Sensitivity">
    <vt:lpwstr>NO CLASSIFICATION</vt:lpwstr>
  </property>
</Properties>
</file>