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286" r:id="rId4"/>
  </p:sldMasterIdLst>
  <p:notesMasterIdLst>
    <p:notesMasterId r:id="rId21"/>
  </p:notesMasterIdLst>
  <p:handoutMasterIdLst>
    <p:handoutMasterId r:id="rId22"/>
  </p:handoutMasterIdLst>
  <p:sldIdLst>
    <p:sldId id="334" r:id="rId5"/>
    <p:sldId id="2134805967" r:id="rId6"/>
    <p:sldId id="2134805972" r:id="rId7"/>
    <p:sldId id="2134805930" r:id="rId8"/>
    <p:sldId id="2134805982" r:id="rId9"/>
    <p:sldId id="2134805924" r:id="rId10"/>
    <p:sldId id="2134805970" r:id="rId11"/>
    <p:sldId id="2134805914" r:id="rId12"/>
    <p:sldId id="2134805949" r:id="rId13"/>
    <p:sldId id="2134805968" r:id="rId14"/>
    <p:sldId id="13416" r:id="rId15"/>
    <p:sldId id="2134805927" r:id="rId16"/>
    <p:sldId id="2134805969" r:id="rId17"/>
    <p:sldId id="2134805976" r:id="rId18"/>
    <p:sldId id="2134805973" r:id="rId19"/>
    <p:sldId id="2134805943" r:id="rId20"/>
  </p:sldIdLst>
  <p:sldSz cx="12192000" cy="6858000"/>
  <p:notesSz cx="7023100" cy="9309100"/>
  <p:defaultTex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p:defaultTextStyle>
  <p:extLst>
    <p:ext uri="{521415D9-36F7-43E2-AB2F-B90AF26B5E84}">
      <p14:sectionLst xmlns:p14="http://schemas.microsoft.com/office/powerpoint/2010/main">
        <p14:section name="Default Section" id="{B8BBFFD2-9BEF-421A-B704-0B5A9D828D01}">
          <p14:sldIdLst>
            <p14:sldId id="334"/>
            <p14:sldId id="2134805967"/>
            <p14:sldId id="2134805972"/>
            <p14:sldId id="2134805930"/>
            <p14:sldId id="2134805982"/>
            <p14:sldId id="2134805924"/>
            <p14:sldId id="2134805970"/>
            <p14:sldId id="2134805914"/>
            <p14:sldId id="2134805949"/>
            <p14:sldId id="2134805968"/>
            <p14:sldId id="13416"/>
            <p14:sldId id="2134805927"/>
            <p14:sldId id="2134805969"/>
            <p14:sldId id="2134805976"/>
            <p14:sldId id="2134805973"/>
            <p14:sldId id="2134805943"/>
          </p14:sldIdLst>
        </p14:section>
      </p14:sectionLst>
    </p:ext>
    <p:ext uri="{EFAFB233-063F-42B5-8137-9DF3F51BA10A}">
      <p15:sldGuideLst xmlns:p15="http://schemas.microsoft.com/office/powerpoint/2012/main">
        <p15:guide id="10" pos="393" userDrawn="1">
          <p15:clr>
            <a:srgbClr val="A4A3A4"/>
          </p15:clr>
        </p15:guide>
        <p15:guide id="14" pos="2434" userDrawn="1">
          <p15:clr>
            <a:srgbClr val="A4A3A4"/>
          </p15:clr>
        </p15:guide>
        <p15:guide id="16" pos="7378" userDrawn="1">
          <p15:clr>
            <a:srgbClr val="A4A3A4"/>
          </p15:clr>
        </p15:guide>
        <p15:guide id="17" orient="horz" pos="935" userDrawn="1">
          <p15:clr>
            <a:srgbClr val="A4A3A4"/>
          </p15:clr>
        </p15:guide>
        <p15:guide id="18" pos="801" userDrawn="1">
          <p15:clr>
            <a:srgbClr val="A4A3A4"/>
          </p15:clr>
        </p15:guide>
        <p15:guide id="19" pos="4407" userDrawn="1">
          <p15:clr>
            <a:srgbClr val="A4A3A4"/>
          </p15:clr>
        </p15:guide>
        <p15:guide id="20" pos="6357" userDrawn="1">
          <p15:clr>
            <a:srgbClr val="A4A3A4"/>
          </p15:clr>
        </p15:guide>
        <p15:guide id="21" pos="7469" userDrawn="1">
          <p15:clr>
            <a:srgbClr val="A4A3A4"/>
          </p15:clr>
        </p15:guide>
        <p15:guide id="22" pos="1300" userDrawn="1">
          <p15:clr>
            <a:srgbClr val="A4A3A4"/>
          </p15:clr>
        </p15:guide>
        <p15:guide id="23" orient="horz" pos="2886" userDrawn="1">
          <p15:clr>
            <a:srgbClr val="A4A3A4"/>
          </p15:clr>
        </p15:guide>
        <p15:guide id="26" pos="7061" userDrawn="1">
          <p15:clr>
            <a:srgbClr val="A4A3A4"/>
          </p15:clr>
        </p15:guide>
        <p15:guide id="27" pos="1141" userDrawn="1">
          <p15:clr>
            <a:srgbClr val="A4A3A4"/>
          </p15:clr>
        </p15:guide>
        <p15:guide id="28" orient="horz" pos="3294"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en Ho" initials="TH" lastIdx="28" clrIdx="0">
    <p:extLst>
      <p:ext uri="{19B8F6BF-5375-455C-9EA6-DF929625EA0E}">
        <p15:presenceInfo xmlns:p15="http://schemas.microsoft.com/office/powerpoint/2012/main" userId="S::tho@hcg-int.com::8cd72ada-6b4e-442d-b446-c41896435104" providerId="AD"/>
      </p:ext>
    </p:extLst>
  </p:cmAuthor>
  <p:cmAuthor id="2" name="Daniel Cragg (HCG)" initials="DC(" lastIdx="9" clrIdx="1">
    <p:extLst>
      <p:ext uri="{19B8F6BF-5375-455C-9EA6-DF929625EA0E}">
        <p15:presenceInfo xmlns:p15="http://schemas.microsoft.com/office/powerpoint/2012/main" userId="S::dcragg@hcg-int.com::e7df7796-dcdf-4fb4-8bae-47e6bb915c0c" providerId="AD"/>
      </p:ext>
    </p:extLst>
  </p:cmAuthor>
  <p:cmAuthor id="3" name="Amber Siddiqui (HCG)" initials="AS(" lastIdx="2" clrIdx="2">
    <p:extLst>
      <p:ext uri="{19B8F6BF-5375-455C-9EA6-DF929625EA0E}">
        <p15:presenceInfo xmlns:p15="http://schemas.microsoft.com/office/powerpoint/2012/main" userId="S::asiddiqui@hcg-int.com::03d7d61c-4748-4f70-a70d-74937f0a535e" providerId="AD"/>
      </p:ext>
    </p:extLst>
  </p:cmAuthor>
  <p:cmAuthor id="4" name="Eleanor Joy (HCG)" initials="EJ(" lastIdx="29" clrIdx="3">
    <p:extLst>
      <p:ext uri="{19B8F6BF-5375-455C-9EA6-DF929625EA0E}">
        <p15:presenceInfo xmlns:p15="http://schemas.microsoft.com/office/powerpoint/2012/main" userId="S::ejoy@hcg-int.com::096b4da2-b9a5-4984-9561-10fa631bce06" providerId="AD"/>
      </p:ext>
    </p:extLst>
  </p:cmAuthor>
  <p:cmAuthor id="5" name="Robert Lawatscheck" initials="RL" lastIdx="102" clrIdx="4">
    <p:extLst>
      <p:ext uri="{19B8F6BF-5375-455C-9EA6-DF929625EA0E}">
        <p15:presenceInfo xmlns:p15="http://schemas.microsoft.com/office/powerpoint/2012/main" userId="S::robert.lawatscheck@bayer.com::27248c97-811d-4710-983a-079cf3e74a62" providerId="AD"/>
      </p:ext>
    </p:extLst>
  </p:cmAuthor>
  <p:cmAuthor id="6" name="Onyx Adesakin (HCG)" initials="OA(" lastIdx="42" clrIdx="5">
    <p:extLst>
      <p:ext uri="{19B8F6BF-5375-455C-9EA6-DF929625EA0E}">
        <p15:presenceInfo xmlns:p15="http://schemas.microsoft.com/office/powerpoint/2012/main" userId="S::onyx.adesakin@hcg-int.com::91a5de7c-9c00-4ef1-aeb9-064df740ffec" providerId="AD"/>
      </p:ext>
    </p:extLst>
  </p:cmAuthor>
  <p:cmAuthor id="7" name="Joanna Luscombe (HCG)" initials="JL(" lastIdx="175" clrIdx="6">
    <p:extLst>
      <p:ext uri="{19B8F6BF-5375-455C-9EA6-DF929625EA0E}">
        <p15:presenceInfo xmlns:p15="http://schemas.microsoft.com/office/powerpoint/2012/main" userId="S::jluscombe@hcg-int.com::ccfaebd5-25d1-4184-837f-ac85a994fcd0" providerId="AD"/>
      </p:ext>
    </p:extLst>
  </p:cmAuthor>
  <p:cmAuthor id="8" name="Kate Weatherall (HCG)" initials="KW(" lastIdx="37" clrIdx="7">
    <p:extLst>
      <p:ext uri="{19B8F6BF-5375-455C-9EA6-DF929625EA0E}">
        <p15:presenceInfo xmlns:p15="http://schemas.microsoft.com/office/powerpoint/2012/main" userId="S::kweatherall@hcg-int.com::911c8f6c-9a3b-4808-93ea-2e8f04b10e01" providerId="AD"/>
      </p:ext>
    </p:extLst>
  </p:cmAuthor>
  <p:cmAuthor id="9" name="Connie Lam (HCG)" initials="CL(" lastIdx="48" clrIdx="8">
    <p:extLst>
      <p:ext uri="{19B8F6BF-5375-455C-9EA6-DF929625EA0E}">
        <p15:presenceInfo xmlns:p15="http://schemas.microsoft.com/office/powerpoint/2012/main" userId="S::clam@hcg-int.com::e97ecb3d-2d07-4b20-a34d-d65916490a4e" providerId="AD"/>
      </p:ext>
    </p:extLst>
  </p:cmAuthor>
  <p:cmAuthor id="10" name="HCG Editor" initials="HCG" lastIdx="23" clrIdx="9">
    <p:extLst>
      <p:ext uri="{19B8F6BF-5375-455C-9EA6-DF929625EA0E}">
        <p15:presenceInfo xmlns:p15="http://schemas.microsoft.com/office/powerpoint/2012/main" userId="HCG Editor" providerId="None"/>
      </p:ext>
    </p:extLst>
  </p:cmAuthor>
  <p:cmAuthor id="11" name="Antonio Garreta" initials="AG" lastIdx="9" clrIdx="10">
    <p:extLst>
      <p:ext uri="{19B8F6BF-5375-455C-9EA6-DF929625EA0E}">
        <p15:presenceInfo xmlns:p15="http://schemas.microsoft.com/office/powerpoint/2012/main" userId="S::antonio.garreta@bayer.com::e5c04bcf-c8bc-4b9b-af6b-fc6449b6b4a7" providerId="AD"/>
      </p:ext>
    </p:extLst>
  </p:cmAuthor>
  <p:cmAuthor id="12" name="Emilie Topley (HCG)" initials="ET(" lastIdx="56" clrIdx="11">
    <p:extLst>
      <p:ext uri="{19B8F6BF-5375-455C-9EA6-DF929625EA0E}">
        <p15:presenceInfo xmlns:p15="http://schemas.microsoft.com/office/powerpoint/2012/main" userId="S::etopley@hcg-int.com::cf0a0c98-880f-4940-a8d8-20ba0fd14b58" providerId="AD"/>
      </p:ext>
    </p:extLst>
  </p:cmAuthor>
  <p:cmAuthor id="13" name="Ingrid Billaut" initials="IB" lastIdx="3" clrIdx="12">
    <p:extLst>
      <p:ext uri="{19B8F6BF-5375-455C-9EA6-DF929625EA0E}">
        <p15:presenceInfo xmlns:p15="http://schemas.microsoft.com/office/powerpoint/2012/main" userId="S::ingrid.billaut@bayer.com::2295e005-e5fd-414f-8ed6-f9f6e5f32af0" providerId="AD"/>
      </p:ext>
    </p:extLst>
  </p:cmAuthor>
  <p:cmAuthor id="14" name="Utilisateur Windows" initials="UW" lastIdx="9"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DF6"/>
    <a:srgbClr val="ECF7CD"/>
    <a:srgbClr val="8ACEF2"/>
    <a:srgbClr val="E6E6E6"/>
    <a:srgbClr val="669BD2"/>
    <a:srgbClr val="E7E8E9"/>
    <a:srgbClr val="CCCED0"/>
    <a:srgbClr val="16374D"/>
    <a:srgbClr val="DCDEDF"/>
    <a:srgbClr val="1F4E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37D1A-6A5C-469B-AB72-98994CCBB254}" v="17" dt="2021-08-31T14:12:25.589"/>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autoAdjust="0"/>
    <p:restoredTop sz="94687" autoAdjust="0"/>
  </p:normalViewPr>
  <p:slideViewPr>
    <p:cSldViewPr snapToGrid="0" snapToObjects="1">
      <p:cViewPr>
        <p:scale>
          <a:sx n="75" d="100"/>
          <a:sy n="75" d="100"/>
        </p:scale>
        <p:origin x="144" y="43"/>
      </p:cViewPr>
      <p:guideLst>
        <p:guide pos="393"/>
        <p:guide pos="2434"/>
        <p:guide pos="7378"/>
        <p:guide orient="horz" pos="935"/>
        <p:guide pos="801"/>
        <p:guide pos="4407"/>
        <p:guide pos="6357"/>
        <p:guide pos="7469"/>
        <p:guide pos="1300"/>
        <p:guide orient="horz" pos="2886"/>
        <p:guide pos="7061"/>
        <p:guide pos="1141"/>
        <p:guide orient="horz" pos="3294"/>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snapToObjects="1">
      <p:cViewPr varScale="1">
        <p:scale>
          <a:sx n="79" d="100"/>
          <a:sy n="79" d="100"/>
        </p:scale>
        <p:origin x="3048" y="96"/>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Billaut" userId="2295e005-e5fd-414f-8ed6-f9f6e5f32af0" providerId="ADAL" clId="{3EC09888-FC10-43B4-944C-50CEA4875EA9}"/>
    <pc:docChg chg="modSld">
      <pc:chgData name="Ingrid Billaut" userId="2295e005-e5fd-414f-8ed6-f9f6e5f32af0" providerId="ADAL" clId="{3EC09888-FC10-43B4-944C-50CEA4875EA9}" dt="2021-09-01T08:25:41.335" v="31" actId="20577"/>
      <pc:docMkLst>
        <pc:docMk/>
      </pc:docMkLst>
      <pc:sldChg chg="modSp mod">
        <pc:chgData name="Ingrid Billaut" userId="2295e005-e5fd-414f-8ed6-f9f6e5f32af0" providerId="ADAL" clId="{3EC09888-FC10-43B4-944C-50CEA4875EA9}" dt="2021-09-01T08:23:57.236" v="1" actId="20577"/>
        <pc:sldMkLst>
          <pc:docMk/>
          <pc:sldMk cId="2558546715" sldId="334"/>
        </pc:sldMkLst>
        <pc:spChg chg="mod">
          <ac:chgData name="Ingrid Billaut" userId="2295e005-e5fd-414f-8ed6-f9f6e5f32af0" providerId="ADAL" clId="{3EC09888-FC10-43B4-944C-50CEA4875EA9}" dt="2021-09-01T08:23:57.236" v="1" actId="20577"/>
          <ac:spMkLst>
            <pc:docMk/>
            <pc:sldMk cId="2558546715" sldId="334"/>
            <ac:spMk id="6" creationId="{9FC07CA5-9BBF-41D8-9A16-7A2C10D0AA2D}"/>
          </ac:spMkLst>
        </pc:spChg>
      </pc:sldChg>
      <pc:sldChg chg="modSp mod">
        <pc:chgData name="Ingrid Billaut" userId="2295e005-e5fd-414f-8ed6-f9f6e5f32af0" providerId="ADAL" clId="{3EC09888-FC10-43B4-944C-50CEA4875EA9}" dt="2021-09-01T08:25:13.205" v="21" actId="20577"/>
        <pc:sldMkLst>
          <pc:docMk/>
          <pc:sldMk cId="127828435" sldId="13416"/>
        </pc:sldMkLst>
        <pc:spChg chg="mod">
          <ac:chgData name="Ingrid Billaut" userId="2295e005-e5fd-414f-8ed6-f9f6e5f32af0" providerId="ADAL" clId="{3EC09888-FC10-43B4-944C-50CEA4875EA9}" dt="2021-09-01T08:25:13.205" v="21" actId="20577"/>
          <ac:spMkLst>
            <pc:docMk/>
            <pc:sldMk cId="127828435" sldId="13416"/>
            <ac:spMk id="6" creationId="{523103B0-0ADA-42CD-B4F5-B24AA3D1F239}"/>
          </ac:spMkLst>
        </pc:spChg>
      </pc:sldChg>
      <pc:sldChg chg="modSp mod">
        <pc:chgData name="Ingrid Billaut" userId="2295e005-e5fd-414f-8ed6-f9f6e5f32af0" providerId="ADAL" clId="{3EC09888-FC10-43B4-944C-50CEA4875EA9}" dt="2021-09-01T08:24:55.349" v="15" actId="6549"/>
        <pc:sldMkLst>
          <pc:docMk/>
          <pc:sldMk cId="1905785273" sldId="2134805914"/>
        </pc:sldMkLst>
        <pc:spChg chg="mod">
          <ac:chgData name="Ingrid Billaut" userId="2295e005-e5fd-414f-8ed6-f9f6e5f32af0" providerId="ADAL" clId="{3EC09888-FC10-43B4-944C-50CEA4875EA9}" dt="2021-09-01T08:24:55.349" v="15" actId="6549"/>
          <ac:spMkLst>
            <pc:docMk/>
            <pc:sldMk cId="1905785273" sldId="2134805914"/>
            <ac:spMk id="69" creationId="{3565699A-675E-421D-8B8F-A2A21CAB6AA2}"/>
          </ac:spMkLst>
        </pc:spChg>
      </pc:sldChg>
      <pc:sldChg chg="modSp mod">
        <pc:chgData name="Ingrid Billaut" userId="2295e005-e5fd-414f-8ed6-f9f6e5f32af0" providerId="ADAL" clId="{3EC09888-FC10-43B4-944C-50CEA4875EA9}" dt="2021-09-01T08:24:29.570" v="11" actId="6549"/>
        <pc:sldMkLst>
          <pc:docMk/>
          <pc:sldMk cId="2009873637" sldId="2134805924"/>
        </pc:sldMkLst>
        <pc:spChg chg="mod">
          <ac:chgData name="Ingrid Billaut" userId="2295e005-e5fd-414f-8ed6-f9f6e5f32af0" providerId="ADAL" clId="{3EC09888-FC10-43B4-944C-50CEA4875EA9}" dt="2021-09-01T08:24:29.570" v="11" actId="6549"/>
          <ac:spMkLst>
            <pc:docMk/>
            <pc:sldMk cId="2009873637" sldId="2134805924"/>
            <ac:spMk id="7" creationId="{2D87A5D9-BAF1-4D2E-9850-CD30A87E3312}"/>
          </ac:spMkLst>
        </pc:spChg>
      </pc:sldChg>
      <pc:sldChg chg="modSp mod">
        <pc:chgData name="Ingrid Billaut" userId="2295e005-e5fd-414f-8ed6-f9f6e5f32af0" providerId="ADAL" clId="{3EC09888-FC10-43B4-944C-50CEA4875EA9}" dt="2021-09-01T08:25:17.981" v="23" actId="6549"/>
        <pc:sldMkLst>
          <pc:docMk/>
          <pc:sldMk cId="1378890201" sldId="2134805927"/>
        </pc:sldMkLst>
        <pc:spChg chg="mod">
          <ac:chgData name="Ingrid Billaut" userId="2295e005-e5fd-414f-8ed6-f9f6e5f32af0" providerId="ADAL" clId="{3EC09888-FC10-43B4-944C-50CEA4875EA9}" dt="2021-09-01T08:25:17.981" v="23" actId="6549"/>
          <ac:spMkLst>
            <pc:docMk/>
            <pc:sldMk cId="1378890201" sldId="2134805927"/>
            <ac:spMk id="27" creationId="{70931516-A51C-4143-8197-CA386619AC06}"/>
          </ac:spMkLst>
        </pc:spChg>
      </pc:sldChg>
      <pc:sldChg chg="modSp mod">
        <pc:chgData name="Ingrid Billaut" userId="2295e005-e5fd-414f-8ed6-f9f6e5f32af0" providerId="ADAL" clId="{3EC09888-FC10-43B4-944C-50CEA4875EA9}" dt="2021-09-01T08:24:15.992" v="7" actId="6549"/>
        <pc:sldMkLst>
          <pc:docMk/>
          <pc:sldMk cId="2092637607" sldId="2134805930"/>
        </pc:sldMkLst>
        <pc:spChg chg="mod">
          <ac:chgData name="Ingrid Billaut" userId="2295e005-e5fd-414f-8ed6-f9f6e5f32af0" providerId="ADAL" clId="{3EC09888-FC10-43B4-944C-50CEA4875EA9}" dt="2021-09-01T08:24:15.992" v="7" actId="6549"/>
          <ac:spMkLst>
            <pc:docMk/>
            <pc:sldMk cId="2092637607" sldId="2134805930"/>
            <ac:spMk id="32" creationId="{F744AEE1-9159-4597-A2F6-C81A7599FA45}"/>
          </ac:spMkLst>
        </pc:spChg>
      </pc:sldChg>
      <pc:sldChg chg="modSp mod">
        <pc:chgData name="Ingrid Billaut" userId="2295e005-e5fd-414f-8ed6-f9f6e5f32af0" providerId="ADAL" clId="{3EC09888-FC10-43B4-944C-50CEA4875EA9}" dt="2021-09-01T08:25:41.335" v="31" actId="20577"/>
        <pc:sldMkLst>
          <pc:docMk/>
          <pc:sldMk cId="2877619344" sldId="2134805943"/>
        </pc:sldMkLst>
        <pc:spChg chg="mod">
          <ac:chgData name="Ingrid Billaut" userId="2295e005-e5fd-414f-8ed6-f9f6e5f32af0" providerId="ADAL" clId="{3EC09888-FC10-43B4-944C-50CEA4875EA9}" dt="2021-09-01T08:25:41.335" v="31" actId="20577"/>
          <ac:spMkLst>
            <pc:docMk/>
            <pc:sldMk cId="2877619344" sldId="2134805943"/>
            <ac:spMk id="12" creationId="{196A947D-EA87-42FE-93D1-771C00C430C8}"/>
          </ac:spMkLst>
        </pc:spChg>
      </pc:sldChg>
      <pc:sldChg chg="modSp mod">
        <pc:chgData name="Ingrid Billaut" userId="2295e005-e5fd-414f-8ed6-f9f6e5f32af0" providerId="ADAL" clId="{3EC09888-FC10-43B4-944C-50CEA4875EA9}" dt="2021-09-01T08:25:02.005" v="17" actId="20577"/>
        <pc:sldMkLst>
          <pc:docMk/>
          <pc:sldMk cId="166366688" sldId="2134805949"/>
        </pc:sldMkLst>
        <pc:spChg chg="mod">
          <ac:chgData name="Ingrid Billaut" userId="2295e005-e5fd-414f-8ed6-f9f6e5f32af0" providerId="ADAL" clId="{3EC09888-FC10-43B4-944C-50CEA4875EA9}" dt="2021-09-01T08:25:02.005" v="17" actId="20577"/>
          <ac:spMkLst>
            <pc:docMk/>
            <pc:sldMk cId="166366688" sldId="2134805949"/>
            <ac:spMk id="23" creationId="{78E7AAC8-DBDF-431D-981B-F6CF4100A2DD}"/>
          </ac:spMkLst>
        </pc:spChg>
      </pc:sldChg>
      <pc:sldChg chg="modSp mod">
        <pc:chgData name="Ingrid Billaut" userId="2295e005-e5fd-414f-8ed6-f9f6e5f32af0" providerId="ADAL" clId="{3EC09888-FC10-43B4-944C-50CEA4875EA9}" dt="2021-09-01T08:24:03.304" v="3" actId="6549"/>
        <pc:sldMkLst>
          <pc:docMk/>
          <pc:sldMk cId="2955866150" sldId="2134805967"/>
        </pc:sldMkLst>
        <pc:spChg chg="mod">
          <ac:chgData name="Ingrid Billaut" userId="2295e005-e5fd-414f-8ed6-f9f6e5f32af0" providerId="ADAL" clId="{3EC09888-FC10-43B4-944C-50CEA4875EA9}" dt="2021-09-01T08:24:03.304" v="3" actId="6549"/>
          <ac:spMkLst>
            <pc:docMk/>
            <pc:sldMk cId="2955866150" sldId="2134805967"/>
            <ac:spMk id="8" creationId="{A7D6B1B2-4D12-45B6-AA22-8593709B8AE7}"/>
          </ac:spMkLst>
        </pc:spChg>
      </pc:sldChg>
      <pc:sldChg chg="modSp mod">
        <pc:chgData name="Ingrid Billaut" userId="2295e005-e5fd-414f-8ed6-f9f6e5f32af0" providerId="ADAL" clId="{3EC09888-FC10-43B4-944C-50CEA4875EA9}" dt="2021-09-01T08:25:07.194" v="19" actId="6549"/>
        <pc:sldMkLst>
          <pc:docMk/>
          <pc:sldMk cId="318968486" sldId="2134805968"/>
        </pc:sldMkLst>
        <pc:spChg chg="mod">
          <ac:chgData name="Ingrid Billaut" userId="2295e005-e5fd-414f-8ed6-f9f6e5f32af0" providerId="ADAL" clId="{3EC09888-FC10-43B4-944C-50CEA4875EA9}" dt="2021-09-01T08:25:07.194" v="19" actId="6549"/>
          <ac:spMkLst>
            <pc:docMk/>
            <pc:sldMk cId="318968486" sldId="2134805968"/>
            <ac:spMk id="94" creationId="{FEF03278-B6EE-4FA8-A32D-5D7D3A742D33}"/>
          </ac:spMkLst>
        </pc:spChg>
      </pc:sldChg>
      <pc:sldChg chg="modSp mod">
        <pc:chgData name="Ingrid Billaut" userId="2295e005-e5fd-414f-8ed6-f9f6e5f32af0" providerId="ADAL" clId="{3EC09888-FC10-43B4-944C-50CEA4875EA9}" dt="2021-09-01T08:25:23.395" v="25" actId="20577"/>
        <pc:sldMkLst>
          <pc:docMk/>
          <pc:sldMk cId="3148984980" sldId="2134805969"/>
        </pc:sldMkLst>
        <pc:spChg chg="mod">
          <ac:chgData name="Ingrid Billaut" userId="2295e005-e5fd-414f-8ed6-f9f6e5f32af0" providerId="ADAL" clId="{3EC09888-FC10-43B4-944C-50CEA4875EA9}" dt="2021-09-01T08:25:23.395" v="25" actId="20577"/>
          <ac:spMkLst>
            <pc:docMk/>
            <pc:sldMk cId="3148984980" sldId="2134805969"/>
            <ac:spMk id="19" creationId="{151EE807-AC59-4DDE-B769-FB4AC3DED830}"/>
          </ac:spMkLst>
        </pc:spChg>
      </pc:sldChg>
      <pc:sldChg chg="modSp mod">
        <pc:chgData name="Ingrid Billaut" userId="2295e005-e5fd-414f-8ed6-f9f6e5f32af0" providerId="ADAL" clId="{3EC09888-FC10-43B4-944C-50CEA4875EA9}" dt="2021-09-01T08:24:48.874" v="13" actId="20577"/>
        <pc:sldMkLst>
          <pc:docMk/>
          <pc:sldMk cId="2034739023" sldId="2134805970"/>
        </pc:sldMkLst>
        <pc:spChg chg="mod">
          <ac:chgData name="Ingrid Billaut" userId="2295e005-e5fd-414f-8ed6-f9f6e5f32af0" providerId="ADAL" clId="{3EC09888-FC10-43B4-944C-50CEA4875EA9}" dt="2021-09-01T08:24:48.874" v="13" actId="20577"/>
          <ac:spMkLst>
            <pc:docMk/>
            <pc:sldMk cId="2034739023" sldId="2134805970"/>
            <ac:spMk id="11" creationId="{BD91AB84-AD69-4626-848E-D669B93DB109}"/>
          </ac:spMkLst>
        </pc:spChg>
      </pc:sldChg>
      <pc:sldChg chg="modSp mod">
        <pc:chgData name="Ingrid Billaut" userId="2295e005-e5fd-414f-8ed6-f9f6e5f32af0" providerId="ADAL" clId="{3EC09888-FC10-43B4-944C-50CEA4875EA9}" dt="2021-09-01T08:24:08.803" v="5" actId="6549"/>
        <pc:sldMkLst>
          <pc:docMk/>
          <pc:sldMk cId="251198427" sldId="2134805972"/>
        </pc:sldMkLst>
        <pc:spChg chg="mod">
          <ac:chgData name="Ingrid Billaut" userId="2295e005-e5fd-414f-8ed6-f9f6e5f32af0" providerId="ADAL" clId="{3EC09888-FC10-43B4-944C-50CEA4875EA9}" dt="2021-09-01T08:24:08.803" v="5" actId="6549"/>
          <ac:spMkLst>
            <pc:docMk/>
            <pc:sldMk cId="251198427" sldId="2134805972"/>
            <ac:spMk id="52" creationId="{BC2F721E-F16E-48B2-A410-47C427711153}"/>
          </ac:spMkLst>
        </pc:spChg>
      </pc:sldChg>
      <pc:sldChg chg="modSp mod">
        <pc:chgData name="Ingrid Billaut" userId="2295e005-e5fd-414f-8ed6-f9f6e5f32af0" providerId="ADAL" clId="{3EC09888-FC10-43B4-944C-50CEA4875EA9}" dt="2021-09-01T08:25:35.828" v="29" actId="6549"/>
        <pc:sldMkLst>
          <pc:docMk/>
          <pc:sldMk cId="1474569280" sldId="2134805973"/>
        </pc:sldMkLst>
        <pc:spChg chg="mod">
          <ac:chgData name="Ingrid Billaut" userId="2295e005-e5fd-414f-8ed6-f9f6e5f32af0" providerId="ADAL" clId="{3EC09888-FC10-43B4-944C-50CEA4875EA9}" dt="2021-09-01T08:25:35.828" v="29" actId="6549"/>
          <ac:spMkLst>
            <pc:docMk/>
            <pc:sldMk cId="1474569280" sldId="2134805973"/>
            <ac:spMk id="14" creationId="{EE09080E-BF6B-4B86-BBDB-7CDEBEB27954}"/>
          </ac:spMkLst>
        </pc:spChg>
      </pc:sldChg>
      <pc:sldChg chg="modSp mod">
        <pc:chgData name="Ingrid Billaut" userId="2295e005-e5fd-414f-8ed6-f9f6e5f32af0" providerId="ADAL" clId="{3EC09888-FC10-43B4-944C-50CEA4875EA9}" dt="2021-09-01T08:25:30.300" v="27" actId="6549"/>
        <pc:sldMkLst>
          <pc:docMk/>
          <pc:sldMk cId="2960030883" sldId="2134805976"/>
        </pc:sldMkLst>
        <pc:spChg chg="mod">
          <ac:chgData name="Ingrid Billaut" userId="2295e005-e5fd-414f-8ed6-f9f6e5f32af0" providerId="ADAL" clId="{3EC09888-FC10-43B4-944C-50CEA4875EA9}" dt="2021-09-01T08:25:30.300" v="27" actId="6549"/>
          <ac:spMkLst>
            <pc:docMk/>
            <pc:sldMk cId="2960030883" sldId="2134805976"/>
            <ac:spMk id="12" creationId="{CFE46DC9-F9FD-48D0-9B6C-3B05C671F42C}"/>
          </ac:spMkLst>
        </pc:spChg>
      </pc:sldChg>
      <pc:sldChg chg="modSp mod">
        <pc:chgData name="Ingrid Billaut" userId="2295e005-e5fd-414f-8ed6-f9f6e5f32af0" providerId="ADAL" clId="{3EC09888-FC10-43B4-944C-50CEA4875EA9}" dt="2021-09-01T08:24:23.631" v="9" actId="20577"/>
        <pc:sldMkLst>
          <pc:docMk/>
          <pc:sldMk cId="3308984378" sldId="2134805982"/>
        </pc:sldMkLst>
        <pc:spChg chg="mod">
          <ac:chgData name="Ingrid Billaut" userId="2295e005-e5fd-414f-8ed6-f9f6e5f32af0" providerId="ADAL" clId="{3EC09888-FC10-43B4-944C-50CEA4875EA9}" dt="2021-09-01T08:24:23.631" v="9" actId="20577"/>
          <ac:spMkLst>
            <pc:docMk/>
            <pc:sldMk cId="3308984378" sldId="2134805982"/>
            <ac:spMk id="66" creationId="{A7CCDFE3-DBBE-49B1-A5F3-42A57E056E6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80120481927715"/>
          <c:y val="7.0132592241464634E-2"/>
          <c:w val="0.70615729585006681"/>
          <c:h val="0.79255782183853529"/>
        </c:manualLayout>
      </c:layout>
      <c:barChart>
        <c:barDir val="col"/>
        <c:grouping val="stacked"/>
        <c:varyColors val="0"/>
        <c:ser>
          <c:idx val="0"/>
          <c:order val="0"/>
          <c:tx>
            <c:strRef>
              <c:f>Sheet1!$A$2</c:f>
              <c:strCache>
                <c:ptCount val="1"/>
                <c:pt idx="0">
                  <c:v>≥60 </c:v>
                </c:pt>
              </c:strCache>
            </c:strRef>
          </c:tx>
          <c:spPr>
            <a:solidFill>
              <a:schemeClr val="accent2"/>
            </a:solidFill>
            <a:ln w="19050">
              <a:noFill/>
            </a:ln>
            <a:effectLst/>
          </c:spPr>
          <c:invertIfNegative val="0"/>
          <c:dLbls>
            <c:dLbl>
              <c:idx val="0"/>
              <c:tx>
                <c:rich>
                  <a:bodyPr rot="0" spcFirstLastPara="1" vertOverflow="ellipsis" vert="horz" wrap="square" lIns="38100" tIns="19050" rIns="38100" bIns="19050" anchor="ctr" anchorCtr="1">
                    <a:spAutoFit/>
                  </a:bodyPr>
                  <a:lstStyle/>
                  <a:p>
                    <a:pPr rtl="0">
                      <a:defRPr lang="en-GB" sz="2000" b="0" i="0" u="none" strike="noStrike" kern="1200" baseline="0">
                        <a:solidFill>
                          <a:schemeClr val="tx2"/>
                        </a:solidFill>
                        <a:latin typeface="+mn-lt"/>
                        <a:ea typeface="+mn-ea"/>
                        <a:cs typeface="+mn-cs"/>
                      </a:defRPr>
                    </a:pPr>
                    <a:r>
                      <a:rPr lang="en-US" sz="2000">
                        <a:solidFill>
                          <a:schemeClr val="tx2"/>
                        </a:solidFill>
                      </a:rPr>
                      <a:t>≥60 : </a:t>
                    </a:r>
                    <a:fld id="{3E89CC33-740E-48B6-8CA2-861A33B8455F}" type="VALUE">
                      <a:rPr lang="en-US" sz="2000" b="0">
                        <a:solidFill>
                          <a:schemeClr val="tx2"/>
                        </a:solidFill>
                      </a:rPr>
                      <a:pPr rtl="0">
                        <a:defRPr lang="en-GB" sz="2000">
                          <a:solidFill>
                            <a:schemeClr val="tx2"/>
                          </a:solidFill>
                        </a:defRPr>
                      </a:pPr>
                      <a:t>[VALUE]</a:t>
                    </a:fld>
                    <a:r>
                      <a:rPr lang="en-US" sz="2000" b="0">
                        <a:solidFill>
                          <a:schemeClr val="tx2"/>
                        </a:solidFill>
                      </a:rPr>
                      <a:t>%</a:t>
                    </a:r>
                  </a:p>
                </c:rich>
              </c:tx>
              <c:numFmt formatCode="#,##0" sourceLinked="0"/>
              <c:spPr>
                <a:noFill/>
                <a:ln>
                  <a:noFill/>
                </a:ln>
                <a:effectLst/>
              </c:spPr>
              <c:txPr>
                <a:bodyPr rot="0" spcFirstLastPara="1" vertOverflow="ellipsis" vert="horz" wrap="square" lIns="38100" tIns="19050" rIns="38100" bIns="19050" anchor="ctr" anchorCtr="1">
                  <a:spAutoFit/>
                </a:bodyPr>
                <a:lstStyle/>
                <a:p>
                  <a:pPr rtl="0">
                    <a:defRPr lang="en-GB" sz="20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DC-4854-90A2-27E3E43145B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n-GB" sz="2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v>
                </c:pt>
              </c:strCache>
            </c:strRef>
          </c:cat>
          <c:val>
            <c:numRef>
              <c:f>Sheet1!$B$2</c:f>
              <c:numCache>
                <c:formatCode>General</c:formatCode>
                <c:ptCount val="1"/>
                <c:pt idx="0">
                  <c:v>61.7</c:v>
                </c:pt>
              </c:numCache>
            </c:numRef>
          </c:val>
          <c:extLst>
            <c:ext xmlns:c16="http://schemas.microsoft.com/office/drawing/2014/chart" uri="{C3380CC4-5D6E-409C-BE32-E72D297353CC}">
              <c16:uniqueId val="{00000006-A5DC-4854-90A2-27E3E43145BA}"/>
            </c:ext>
          </c:extLst>
        </c:ser>
        <c:ser>
          <c:idx val="1"/>
          <c:order val="1"/>
          <c:tx>
            <c:strRef>
              <c:f>Sheet1!$A$3</c:f>
              <c:strCache>
                <c:ptCount val="1"/>
                <c:pt idx="0">
                  <c:v>45–&lt;60</c:v>
                </c:pt>
              </c:strCache>
            </c:strRef>
          </c:tx>
          <c:spPr>
            <a:solidFill>
              <a:schemeClr val="accent3"/>
            </a:solidFill>
            <a:ln w="19050">
              <a:noFill/>
            </a:ln>
            <a:effectLst/>
          </c:spPr>
          <c:invertIfNegative val="0"/>
          <c:dLbls>
            <c:dLbl>
              <c:idx val="0"/>
              <c:tx>
                <c:rich>
                  <a:bodyPr/>
                  <a:lstStyle/>
                  <a:p>
                    <a:r>
                      <a:rPr lang="en-US" sz="2000"/>
                      <a:t>45–&lt;60 : </a:t>
                    </a:r>
                    <a:fld id="{7D274080-6177-4D6F-8081-FB4B55F3BF12}" type="VALUE">
                      <a:rPr lang="en-US" sz="2000" b="0"/>
                      <a:pPr/>
                      <a:t>[VALUE]</a:t>
                    </a:fld>
                    <a:r>
                      <a:rPr lang="en-US" sz="2000" b="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A65-4223-8D0C-C9F59471786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n-GB"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v>
                </c:pt>
              </c:strCache>
            </c:strRef>
          </c:cat>
          <c:val>
            <c:numRef>
              <c:f>Sheet1!$B$3</c:f>
              <c:numCache>
                <c:formatCode>General</c:formatCode>
                <c:ptCount val="1"/>
                <c:pt idx="0">
                  <c:v>20.9</c:v>
                </c:pt>
              </c:numCache>
            </c:numRef>
          </c:val>
          <c:extLst>
            <c:ext xmlns:c16="http://schemas.microsoft.com/office/drawing/2014/chart" uri="{C3380CC4-5D6E-409C-BE32-E72D297353CC}">
              <c16:uniqueId val="{00000006-4A65-4223-8D0C-C9F594717868}"/>
            </c:ext>
          </c:extLst>
        </c:ser>
        <c:ser>
          <c:idx val="2"/>
          <c:order val="2"/>
          <c:tx>
            <c:strRef>
              <c:f>Sheet1!$A$4</c:f>
              <c:strCache>
                <c:ptCount val="1"/>
                <c:pt idx="0">
                  <c:v>&lt; 45</c:v>
                </c:pt>
              </c:strCache>
            </c:strRef>
          </c:tx>
          <c:spPr>
            <a:solidFill>
              <a:schemeClr val="accent4"/>
            </a:solidFill>
            <a:ln w="19050">
              <a:noFill/>
            </a:ln>
            <a:effectLst/>
          </c:spPr>
          <c:invertIfNegative val="0"/>
          <c:dLbls>
            <c:dLbl>
              <c:idx val="0"/>
              <c:tx>
                <c:rich>
                  <a:bodyPr/>
                  <a:lstStyle/>
                  <a:p>
                    <a:r>
                      <a:rPr lang="en-US" sz="2000"/>
                      <a:t>&lt;45 : </a:t>
                    </a:r>
                    <a:fld id="{E0A6D10D-932C-4008-8024-27F491BA3F04}" type="VALUE">
                      <a:rPr lang="en-US" sz="2000" b="0"/>
                      <a:pPr/>
                      <a:t>[VALUE]</a:t>
                    </a:fld>
                    <a:r>
                      <a:rPr lang="en-US" sz="2000" b="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A65-4223-8D0C-C9F59471786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n-GB"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v>
                </c:pt>
              </c:strCache>
            </c:strRef>
          </c:cat>
          <c:val>
            <c:numRef>
              <c:f>Sheet1!$B$4</c:f>
              <c:numCache>
                <c:formatCode>General</c:formatCode>
                <c:ptCount val="1"/>
                <c:pt idx="0">
                  <c:v>17.399999999999999</c:v>
                </c:pt>
              </c:numCache>
            </c:numRef>
          </c:val>
          <c:extLst>
            <c:ext xmlns:c16="http://schemas.microsoft.com/office/drawing/2014/chart" uri="{C3380CC4-5D6E-409C-BE32-E72D297353CC}">
              <c16:uniqueId val="{00000007-4A65-4223-8D0C-C9F594717868}"/>
            </c:ext>
          </c:extLst>
        </c:ser>
        <c:dLbls>
          <c:showLegendKey val="0"/>
          <c:showVal val="0"/>
          <c:showCatName val="0"/>
          <c:showSerName val="0"/>
          <c:showPercent val="0"/>
          <c:showBubbleSize val="0"/>
        </c:dLbls>
        <c:gapWidth val="20"/>
        <c:overlap val="100"/>
        <c:axId val="102667392"/>
        <c:axId val="102703488"/>
      </c:barChart>
      <c:catAx>
        <c:axId val="102667392"/>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lang="en-GB" sz="1400" b="0" i="0" u="none" strike="noStrike" kern="1200" baseline="0">
                <a:solidFill>
                  <a:schemeClr val="bg1"/>
                </a:solidFill>
                <a:latin typeface="+mn-lt"/>
                <a:ea typeface="+mn-ea"/>
                <a:cs typeface="+mn-cs"/>
              </a:defRPr>
            </a:pPr>
            <a:endParaRPr lang="en-US"/>
          </a:p>
        </c:txPr>
        <c:crossAx val="102703488"/>
        <c:crosses val="autoZero"/>
        <c:auto val="1"/>
        <c:lblAlgn val="ctr"/>
        <c:lblOffset val="100"/>
        <c:noMultiLvlLbl val="0"/>
      </c:catAx>
      <c:valAx>
        <c:axId val="102703488"/>
        <c:scaling>
          <c:orientation val="minMax"/>
          <c:max val="100"/>
        </c:scaling>
        <c:delete val="0"/>
        <c:axPos val="l"/>
        <c:title>
          <c:tx>
            <c:rich>
              <a:bodyPr rot="-5400000" spcFirstLastPara="1" vertOverflow="ellipsis" vert="horz" wrap="square" anchor="ctr" anchorCtr="1"/>
              <a:lstStyle/>
              <a:p>
                <a:pPr rtl="0">
                  <a:defRPr lang="en-GB" sz="1800" b="1" i="0" u="none" strike="noStrike" kern="1200" baseline="0">
                    <a:solidFill>
                      <a:schemeClr val="tx2"/>
                    </a:solidFill>
                    <a:latin typeface="+mn-lt"/>
                    <a:ea typeface="+mn-ea"/>
                    <a:cs typeface="+mn-cs"/>
                  </a:defRPr>
                </a:pPr>
                <a:r>
                  <a:rPr lang="fr-FR" sz="1800" b="1">
                    <a:solidFill>
                      <a:schemeClr val="tx2"/>
                    </a:solidFill>
                  </a:rPr>
                  <a:t>Proportion</a:t>
                </a:r>
                <a:r>
                  <a:rPr lang="fr-FR" sz="1800" b="1" baseline="0">
                    <a:solidFill>
                      <a:schemeClr val="tx2"/>
                    </a:solidFill>
                  </a:rPr>
                  <a:t> de patients (%)</a:t>
                </a:r>
              </a:p>
            </c:rich>
          </c:tx>
          <c:layout>
            <c:manualLayout>
              <c:xMode val="edge"/>
              <c:yMode val="edge"/>
              <c:x val="6.4020722081968615E-2"/>
              <c:y val="8.3366157543560068E-2"/>
            </c:manualLayout>
          </c:layout>
          <c:overlay val="0"/>
          <c:spPr>
            <a:noFill/>
            <a:ln>
              <a:noFill/>
            </a:ln>
            <a:effectLst/>
          </c:spPr>
          <c:txPr>
            <a:bodyPr rot="-5400000" spcFirstLastPara="1" vertOverflow="ellipsis" vert="horz" wrap="square" anchor="ctr" anchorCtr="1"/>
            <a:lstStyle/>
            <a:p>
              <a:pPr rtl="0">
                <a:defRPr lang="en-GB" sz="18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tx2"/>
            </a:solidFill>
          </a:ln>
          <a:effectLst/>
        </c:spPr>
        <c:txPr>
          <a:bodyPr rot="-60000000" spcFirstLastPara="1" vertOverflow="ellipsis" vert="horz" wrap="square" anchor="ctr" anchorCtr="1"/>
          <a:lstStyle/>
          <a:p>
            <a:pPr>
              <a:defRPr lang="en-GB" sz="1800" b="0" i="0" u="none" strike="noStrike" kern="1200" baseline="0">
                <a:solidFill>
                  <a:schemeClr val="tx2"/>
                </a:solidFill>
                <a:latin typeface="+mn-lt"/>
                <a:ea typeface="+mn-ea"/>
                <a:cs typeface="+mn-cs"/>
              </a:defRPr>
            </a:pPr>
            <a:endParaRPr lang="en-US"/>
          </a:p>
        </c:txPr>
        <c:crossAx val="102667392"/>
        <c:crosses val="autoZero"/>
        <c:crossBetween val="between"/>
        <c:majorUnit val="2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8B9E91-57C4-41CA-9C8A-A0824FD70D1D}"/>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GB" dirty="0"/>
          </a:p>
        </p:txBody>
      </p:sp>
      <p:sp>
        <p:nvSpPr>
          <p:cNvPr id="4" name="Footer Placeholder 3">
            <a:extLst>
              <a:ext uri="{FF2B5EF4-FFF2-40B4-BE49-F238E27FC236}">
                <a16:creationId xmlns:a16="http://schemas.microsoft.com/office/drawing/2014/main" id="{90FB9BD6-BC3B-42C0-9234-0F75C4272C84}"/>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99DB04-3743-4A1F-B0D9-41827DDCA9DA}"/>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00E31DE1-7861-40A0-8551-BE85CFBED811}" type="slidenum">
              <a:rPr lang="en-GB" smtClean="0"/>
              <a:pPr/>
              <a:t>‹#›</a:t>
            </a:fld>
            <a:endParaRPr lang="en-GB" dirty="0"/>
          </a:p>
        </p:txBody>
      </p:sp>
    </p:spTree>
    <p:extLst>
      <p:ext uri="{BB962C8B-B14F-4D97-AF65-F5344CB8AC3E}">
        <p14:creationId xmlns:p14="http://schemas.microsoft.com/office/powerpoint/2010/main" val="3335083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FA799DD8-3D1F-DB47-AF2B-7A63E9272D7B}" type="datetimeFigureOut">
              <a:rPr lang="en-US" smtClean="0"/>
              <a:pPr/>
              <a:t>9/1/2021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B5735694-0C91-BA4F-9401-092235FEF1B1}" type="slidenum">
              <a:rPr lang="en-US" smtClean="0"/>
              <a:pPr/>
              <a:t>‹#›</a:t>
            </a:fld>
            <a:endParaRPr lang="en-US" dirty="0"/>
          </a:p>
        </p:txBody>
      </p:sp>
    </p:spTree>
    <p:extLst>
      <p:ext uri="{BB962C8B-B14F-4D97-AF65-F5344CB8AC3E}">
        <p14:creationId xmlns:p14="http://schemas.microsoft.com/office/powerpoint/2010/main" val="48974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B5735694-0C91-BA4F-9401-092235FEF1B1}" type="slidenum">
              <a:rPr/>
              <a:pPr rtl="0"/>
              <a:t>1</a:t>
            </a:fld>
            <a:endParaRPr/>
          </a:p>
        </p:txBody>
      </p:sp>
    </p:spTree>
    <p:extLst>
      <p:ext uri="{BB962C8B-B14F-4D97-AF65-F5344CB8AC3E}">
        <p14:creationId xmlns:p14="http://schemas.microsoft.com/office/powerpoint/2010/main" val="221928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rtl="0"/>
            <a:fld id="{B5735694-0C91-BA4F-9401-092235FEF1B1}" type="slidenum">
              <a:rPr/>
              <a:pPr rtl="0"/>
              <a:t>10</a:t>
            </a:fld>
            <a:endParaRPr/>
          </a:p>
        </p:txBody>
      </p:sp>
    </p:spTree>
    <p:extLst>
      <p:ext uri="{BB962C8B-B14F-4D97-AF65-F5344CB8AC3E}">
        <p14:creationId xmlns:p14="http://schemas.microsoft.com/office/powerpoint/2010/main" val="336878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pPr rtl="0"/>
              <a:t>11</a:t>
            </a:fld>
            <a:endParaRPr/>
          </a:p>
        </p:txBody>
      </p:sp>
    </p:spTree>
    <p:extLst>
      <p:ext uri="{BB962C8B-B14F-4D97-AF65-F5344CB8AC3E}">
        <p14:creationId xmlns:p14="http://schemas.microsoft.com/office/powerpoint/2010/main" val="1287607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pPr rtl="0"/>
              <a:t>12</a:t>
            </a:fld>
            <a:endParaRPr/>
          </a:p>
        </p:txBody>
      </p:sp>
    </p:spTree>
    <p:extLst>
      <p:ext uri="{BB962C8B-B14F-4D97-AF65-F5344CB8AC3E}">
        <p14:creationId xmlns:p14="http://schemas.microsoft.com/office/powerpoint/2010/main" val="1129239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fr-FR" sz="1800" u="sng">
                <a:effectLst/>
                <a:latin typeface="Segoe UI" panose="020B0502040204020203" pitchFamily="34" charset="0"/>
              </a:rPr>
              <a:t>Notes de l’orateur :</a:t>
            </a:r>
          </a:p>
          <a:p>
            <a:pPr marL="285750" indent="-285750" rtl="0">
              <a:buFont typeface="Arial" panose="020B0604020202020204" pitchFamily="34" charset="0"/>
              <a:buChar char="•"/>
            </a:pPr>
            <a:r>
              <a:rPr lang="fr-FR" sz="1800">
                <a:effectLst/>
                <a:latin typeface="Segoe UI" panose="020B0502040204020203" pitchFamily="34" charset="0"/>
              </a:rPr>
              <a:t>Finérénone est très sélectif du RM - et nous n’avons pas observé d’effets secondaires sexuels « non ciblés »</a:t>
            </a:r>
          </a:p>
          <a:p>
            <a:pPr marL="285750" indent="-285750" rtl="0">
              <a:buFont typeface="Arial" panose="020B0604020202020204" pitchFamily="34" charset="0"/>
              <a:buChar char="•"/>
            </a:pPr>
            <a:r>
              <a:rPr lang="fr-FR" sz="1800">
                <a:effectLst/>
                <a:latin typeface="Segoe UI" panose="020B0502040204020203" pitchFamily="34" charset="0"/>
              </a:rPr>
              <a:t>Le RM joue un rôle dans l’homéostasie de la PS - finérénone exerce un effet léger sur la PS, et un nombre moins élevé de patients a éprouvé des EI d’hypertension et un nombre plus élevé de patients a éprouvé des EI d’hypotension. Toutefois, l’interruption par suite d'une hypotension était rare.</a:t>
            </a:r>
          </a:p>
          <a:p>
            <a:pPr marL="285750" indent="-285750" rtl="0">
              <a:buFont typeface="Arial" panose="020B0604020202020204" pitchFamily="34" charset="0"/>
              <a:buChar char="•"/>
            </a:pPr>
            <a:r>
              <a:rPr lang="fr-FR" sz="1800">
                <a:effectLst/>
                <a:latin typeface="Segoe UI" panose="020B0502040204020203" pitchFamily="34" charset="0"/>
              </a:rPr>
              <a:t>Le RM n’intervient pas sur la régulation de la glycémie. </a:t>
            </a:r>
          </a:p>
          <a:p>
            <a:pPr marL="285750" indent="-285750" rtl="0">
              <a:buFont typeface="Arial" panose="020B0604020202020204" pitchFamily="34" charset="0"/>
              <a:buChar char="•"/>
            </a:pPr>
            <a:r>
              <a:rPr lang="fr-FR" sz="1800">
                <a:effectLst/>
                <a:latin typeface="Segoe UI" panose="020B0502040204020203" pitchFamily="34" charset="0"/>
              </a:rPr>
              <a:t>Finérénone n’avait pas d’effet sur HbA1c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p>
        </p:txBody>
      </p:sp>
      <p:sp>
        <p:nvSpPr>
          <p:cNvPr id="4" name="Slide Number Placeholder 3"/>
          <p:cNvSpPr>
            <a:spLocks noGrp="1"/>
          </p:cNvSpPr>
          <p:nvPr>
            <p:ph type="sldNum" sz="quarter" idx="5"/>
          </p:nvPr>
        </p:nvSpPr>
        <p:spPr/>
        <p:txBody>
          <a:bodyPr/>
          <a:lstStyle/>
          <a:p>
            <a:pPr rtl="0"/>
            <a:fld id="{B5735694-0C91-BA4F-9401-092235FEF1B1}" type="slidenum">
              <a:rPr/>
              <a:pPr rtl="0"/>
              <a:t>13</a:t>
            </a:fld>
            <a:endParaRPr/>
          </a:p>
        </p:txBody>
      </p:sp>
    </p:spTree>
    <p:extLst>
      <p:ext uri="{BB962C8B-B14F-4D97-AF65-F5344CB8AC3E}">
        <p14:creationId xmlns:p14="http://schemas.microsoft.com/office/powerpoint/2010/main" val="211190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pPr rtl="0"/>
              <a:t>14</a:t>
            </a:fld>
            <a:endParaRPr/>
          </a:p>
        </p:txBody>
      </p:sp>
    </p:spTree>
    <p:extLst>
      <p:ext uri="{BB962C8B-B14F-4D97-AF65-F5344CB8AC3E}">
        <p14:creationId xmlns:p14="http://schemas.microsoft.com/office/powerpoint/2010/main" val="2344049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pPr rtl="0"/>
              <a:t>15</a:t>
            </a:fld>
            <a:endParaRPr/>
          </a:p>
        </p:txBody>
      </p:sp>
    </p:spTree>
    <p:extLst>
      <p:ext uri="{BB962C8B-B14F-4D97-AF65-F5344CB8AC3E}">
        <p14:creationId xmlns:p14="http://schemas.microsoft.com/office/powerpoint/2010/main" val="66316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pPr rtl="0"/>
              <a:t>2</a:t>
            </a:fld>
            <a:endParaRPr/>
          </a:p>
        </p:txBody>
      </p:sp>
    </p:spTree>
    <p:extLst>
      <p:ext uri="{BB962C8B-B14F-4D97-AF65-F5344CB8AC3E}">
        <p14:creationId xmlns:p14="http://schemas.microsoft.com/office/powerpoint/2010/main" val="401688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pPr rtl="0"/>
              <a:t>3</a:t>
            </a:fld>
            <a:endParaRPr/>
          </a:p>
        </p:txBody>
      </p:sp>
    </p:spTree>
    <p:extLst>
      <p:ext uri="{BB962C8B-B14F-4D97-AF65-F5344CB8AC3E}">
        <p14:creationId xmlns:p14="http://schemas.microsoft.com/office/powerpoint/2010/main" val="406970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pPr rtl="0"/>
              <a:t>4</a:t>
            </a:fld>
            <a:endParaRPr/>
          </a:p>
        </p:txBody>
      </p:sp>
    </p:spTree>
    <p:extLst>
      <p:ext uri="{BB962C8B-B14F-4D97-AF65-F5344CB8AC3E}">
        <p14:creationId xmlns:p14="http://schemas.microsoft.com/office/powerpoint/2010/main" val="382473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sz="1200" b="0" i="0" u="none" strike="noStrike" kern="1200" cap="none" normalizeH="0" baseline="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5</a:t>
            </a:fld>
            <a:endParaRPr kumimoji="0" sz="1200" b="0" i="0" u="none" strike="noStrike" kern="1200" cap="none" normalizeH="0" baseline="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379379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pPr rtl="0"/>
              <a:t>6</a:t>
            </a:fld>
            <a:endParaRPr/>
          </a:p>
        </p:txBody>
      </p:sp>
    </p:spTree>
    <p:extLst>
      <p:ext uri="{BB962C8B-B14F-4D97-AF65-F5344CB8AC3E}">
        <p14:creationId xmlns:p14="http://schemas.microsoft.com/office/powerpoint/2010/main" val="4015402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pPr rtl="0"/>
              <a:t>7</a:t>
            </a:fld>
            <a:endParaRPr/>
          </a:p>
        </p:txBody>
      </p:sp>
    </p:spTree>
    <p:extLst>
      <p:ext uri="{BB962C8B-B14F-4D97-AF65-F5344CB8AC3E}">
        <p14:creationId xmlns:p14="http://schemas.microsoft.com/office/powerpoint/2010/main" val="83059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sz="1200" b="0" i="0" u="none" strike="noStrike" kern="1200" cap="none" normalizeH="0" baseline="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8</a:t>
            </a:fld>
            <a:endParaRPr kumimoji="0" sz="1200" b="0" i="0" u="none" strike="noStrike" kern="1200" cap="none" normalizeH="0" baseline="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321403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dirty="0"/>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sz="1200" b="0" i="0" u="none" strike="noStrike" kern="1200" cap="none" normalizeH="0" baseline="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9</a:t>
            </a:fld>
            <a:endParaRPr kumimoji="0" sz="1200" b="0" i="0" u="none" strike="noStrike" kern="1200" cap="none" normalizeH="0" baseline="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3132175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12C03D-9067-274A-8527-EDF6BE24AFCE}"/>
              </a:ext>
            </a:extLst>
          </p:cNvPr>
          <p:cNvSpPr/>
          <p:nvPr userDrawn="1"/>
        </p:nvSpPr>
        <p:spPr>
          <a:xfrm>
            <a:off x="0" y="0"/>
            <a:ext cx="12192000" cy="689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Background pattern&#10;&#10;Description automatically generated with medium confidence">
            <a:extLst>
              <a:ext uri="{FF2B5EF4-FFF2-40B4-BE49-F238E27FC236}">
                <a16:creationId xmlns:a16="http://schemas.microsoft.com/office/drawing/2014/main" id="{8F1133E2-2102-454D-85EB-8B4D90DBC3DE}"/>
              </a:ext>
            </a:extLst>
          </p:cNvPr>
          <p:cNvPicPr>
            <a:picLocks noChangeAspect="1"/>
          </p:cNvPicPr>
          <p:nvPr userDrawn="1"/>
        </p:nvPicPr>
        <p:blipFill>
          <a:blip r:embed="rId3"/>
          <a:stretch>
            <a:fillRect/>
          </a:stretch>
        </p:blipFill>
        <p:spPr>
          <a:xfrm>
            <a:off x="37457" y="33453"/>
            <a:ext cx="12161689" cy="6858000"/>
          </a:xfrm>
          <a:prstGeom prst="rect">
            <a:avLst/>
          </a:prstGeom>
        </p:spPr>
      </p:pic>
      <p:pic>
        <p:nvPicPr>
          <p:cNvPr id="8" name="Picture 7">
            <a:extLst>
              <a:ext uri="{FF2B5EF4-FFF2-40B4-BE49-F238E27FC236}">
                <a16:creationId xmlns:a16="http://schemas.microsoft.com/office/drawing/2014/main" id="{8A86C7C3-FBF5-BA4A-80C7-7F1C3562B91A}"/>
              </a:ext>
            </a:extLst>
          </p:cNvPr>
          <p:cNvPicPr>
            <a:picLocks noChangeAspect="1"/>
          </p:cNvPicPr>
          <p:nvPr userDrawn="1"/>
        </p:nvPicPr>
        <p:blipFill>
          <a:blip r:embed="rId4"/>
          <a:srcRect/>
          <a:stretch/>
        </p:blipFill>
        <p:spPr>
          <a:xfrm>
            <a:off x="386302" y="6159091"/>
            <a:ext cx="1906137" cy="462873"/>
          </a:xfrm>
          <a:prstGeom prst="rect">
            <a:avLst/>
          </a:prstGeom>
        </p:spPr>
      </p:pic>
      <p:sp>
        <p:nvSpPr>
          <p:cNvPr id="4" name="TextBox 3">
            <a:extLst>
              <a:ext uri="{FF2B5EF4-FFF2-40B4-BE49-F238E27FC236}">
                <a16:creationId xmlns:a16="http://schemas.microsoft.com/office/drawing/2014/main" id="{F3521DC0-8A28-7F40-8627-695649E269AE}"/>
              </a:ext>
            </a:extLst>
          </p:cNvPr>
          <p:cNvSpPr txBox="1"/>
          <p:nvPr userDrawn="1"/>
        </p:nvSpPr>
        <p:spPr>
          <a:xfrm>
            <a:off x="7513983" y="397565"/>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5" name="TextBox 4">
            <a:extLst>
              <a:ext uri="{FF2B5EF4-FFF2-40B4-BE49-F238E27FC236}">
                <a16:creationId xmlns:a16="http://schemas.microsoft.com/office/drawing/2014/main" id="{3746FA62-82B7-DB48-B14C-A0A24D1BC88B}"/>
              </a:ext>
            </a:extLst>
          </p:cNvPr>
          <p:cNvSpPr txBox="1"/>
          <p:nvPr userDrawn="1"/>
        </p:nvSpPr>
        <p:spPr>
          <a:xfrm>
            <a:off x="7160217" y="557939"/>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6" name="TextBox 5">
            <a:extLst>
              <a:ext uri="{FF2B5EF4-FFF2-40B4-BE49-F238E27FC236}">
                <a16:creationId xmlns:a16="http://schemas.microsoft.com/office/drawing/2014/main" id="{0A4CB117-F8E0-D649-9F4B-E152C3898FF5}"/>
              </a:ext>
            </a:extLst>
          </p:cNvPr>
          <p:cNvSpPr txBox="1"/>
          <p:nvPr userDrawn="1"/>
        </p:nvSpPr>
        <p:spPr>
          <a:xfrm>
            <a:off x="6230319" y="371959"/>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11" name="TextBox 10">
            <a:extLst>
              <a:ext uri="{FF2B5EF4-FFF2-40B4-BE49-F238E27FC236}">
                <a16:creationId xmlns:a16="http://schemas.microsoft.com/office/drawing/2014/main" id="{23A346AD-E359-DB4B-8F58-CAD045B4EF66}"/>
              </a:ext>
            </a:extLst>
          </p:cNvPr>
          <p:cNvSpPr txBox="1"/>
          <p:nvPr userDrawn="1"/>
        </p:nvSpPr>
        <p:spPr>
          <a:xfrm>
            <a:off x="10019763" y="6349285"/>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9" name="TextBox 8">
            <a:extLst>
              <a:ext uri="{FF2B5EF4-FFF2-40B4-BE49-F238E27FC236}">
                <a16:creationId xmlns:a16="http://schemas.microsoft.com/office/drawing/2014/main" id="{6D7143B1-E6F7-2141-9E78-4AD7BDEBF0EA}"/>
              </a:ext>
            </a:extLst>
          </p:cNvPr>
          <p:cNvSpPr txBox="1"/>
          <p:nvPr userDrawn="1"/>
        </p:nvSpPr>
        <p:spPr>
          <a:xfrm>
            <a:off x="785813" y="314325"/>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14" name="Title 1">
            <a:extLst>
              <a:ext uri="{FF2B5EF4-FFF2-40B4-BE49-F238E27FC236}">
                <a16:creationId xmlns:a16="http://schemas.microsoft.com/office/drawing/2014/main" id="{FFE0C8E8-AF18-214C-BCAC-D32D6EA2F659}"/>
              </a:ext>
            </a:extLst>
          </p:cNvPr>
          <p:cNvSpPr>
            <a:spLocks noGrp="1"/>
          </p:cNvSpPr>
          <p:nvPr>
            <p:ph type="ctrTitle" hasCustomPrompt="1"/>
          </p:nvPr>
        </p:nvSpPr>
        <p:spPr>
          <a:xfrm>
            <a:off x="485236" y="1348050"/>
            <a:ext cx="5521864" cy="1911603"/>
          </a:xfrm>
        </p:spPr>
        <p:txBody>
          <a:bodyPr anchor="b">
            <a:noAutofit/>
          </a:bodyPr>
          <a:lstStyle>
            <a:lvl1pPr algn="l">
              <a:lnSpc>
                <a:spcPct val="85000"/>
              </a:lnSpc>
              <a:defRPr sz="4400" b="1">
                <a:solidFill>
                  <a:schemeClr val="accent3"/>
                </a:solidFill>
              </a:defRPr>
            </a:lvl1pPr>
          </a:lstStyle>
          <a:p>
            <a:r>
              <a:rPr lang="en-US" dirty="0"/>
              <a:t>Click to edit </a:t>
            </a:r>
            <a:br>
              <a:rPr lang="en-US" dirty="0"/>
            </a:br>
            <a:r>
              <a:rPr lang="en-US" dirty="0"/>
              <a:t>Master title style</a:t>
            </a:r>
          </a:p>
        </p:txBody>
      </p:sp>
      <p:sp>
        <p:nvSpPr>
          <p:cNvPr id="16" name="Text Placeholder 16">
            <a:extLst>
              <a:ext uri="{FF2B5EF4-FFF2-40B4-BE49-F238E27FC236}">
                <a16:creationId xmlns:a16="http://schemas.microsoft.com/office/drawing/2014/main" id="{98E7E045-76FB-0E4D-A907-074CC1DCCD14}"/>
              </a:ext>
            </a:extLst>
          </p:cNvPr>
          <p:cNvSpPr>
            <a:spLocks noGrp="1"/>
          </p:cNvSpPr>
          <p:nvPr>
            <p:ph type="body" sz="quarter" idx="10" hasCustomPrompt="1"/>
          </p:nvPr>
        </p:nvSpPr>
        <p:spPr>
          <a:xfrm>
            <a:off x="504286" y="4521976"/>
            <a:ext cx="2883439" cy="333423"/>
          </a:xfrm>
          <a:prstGeom prst="rect">
            <a:avLst/>
          </a:prstGeom>
        </p:spPr>
        <p:txBody>
          <a:bodyPr anchor="b">
            <a:normAutofit/>
          </a:bodyPr>
          <a:lstStyle>
            <a:lvl1pPr marL="0" indent="0" algn="l">
              <a:buNone/>
              <a:defRPr sz="110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dirty="0"/>
              <a:t>Date</a:t>
            </a:r>
          </a:p>
        </p:txBody>
      </p:sp>
      <p:sp>
        <p:nvSpPr>
          <p:cNvPr id="18" name="TextBox 17">
            <a:extLst>
              <a:ext uri="{FF2B5EF4-FFF2-40B4-BE49-F238E27FC236}">
                <a16:creationId xmlns:a16="http://schemas.microsoft.com/office/drawing/2014/main" id="{F68A3E41-5053-AC4E-BC43-235C9C6A54D8}"/>
              </a:ext>
            </a:extLst>
          </p:cNvPr>
          <p:cNvSpPr txBox="1"/>
          <p:nvPr userDrawn="1"/>
        </p:nvSpPr>
        <p:spPr>
          <a:xfrm>
            <a:off x="-86768" y="6374102"/>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pic>
        <p:nvPicPr>
          <p:cNvPr id="17" name="Picture 16" descr="Text&#10;&#10;Description automatically generated">
            <a:extLst>
              <a:ext uri="{FF2B5EF4-FFF2-40B4-BE49-F238E27FC236}">
                <a16:creationId xmlns:a16="http://schemas.microsoft.com/office/drawing/2014/main" id="{30FACEFD-177D-E449-A352-CF4BE2BBE2E3}"/>
              </a:ext>
            </a:extLst>
          </p:cNvPr>
          <p:cNvPicPr>
            <a:picLocks noChangeAspect="1"/>
          </p:cNvPicPr>
          <p:nvPr userDrawn="1"/>
        </p:nvPicPr>
        <p:blipFill>
          <a:blip r:embed="rId5"/>
          <a:stretch>
            <a:fillRect/>
          </a:stretch>
        </p:blipFill>
        <p:spPr>
          <a:xfrm>
            <a:off x="564610" y="6009021"/>
            <a:ext cx="2080164" cy="485964"/>
          </a:xfrm>
          <a:prstGeom prst="rect">
            <a:avLst/>
          </a:prstGeom>
        </p:spPr>
      </p:pic>
      <p:sp>
        <p:nvSpPr>
          <p:cNvPr id="19" name="Text Placeholder 2">
            <a:extLst>
              <a:ext uri="{FF2B5EF4-FFF2-40B4-BE49-F238E27FC236}">
                <a16:creationId xmlns:a16="http://schemas.microsoft.com/office/drawing/2014/main" id="{5E275F46-9841-4209-BC2F-69F4EC48F247}"/>
              </a:ext>
            </a:extLst>
          </p:cNvPr>
          <p:cNvSpPr>
            <a:spLocks noGrp="1"/>
          </p:cNvSpPr>
          <p:nvPr>
            <p:ph type="body" idx="11" hasCustomPrompt="1"/>
          </p:nvPr>
        </p:nvSpPr>
        <p:spPr>
          <a:xfrm>
            <a:off x="504286" y="3334458"/>
            <a:ext cx="5502814" cy="791050"/>
          </a:xfrm>
          <a:prstGeom prst="rect">
            <a:avLst/>
          </a:prstGeom>
        </p:spPr>
        <p:txBody>
          <a:bodyPr>
            <a:noAutofit/>
          </a:bodyPr>
          <a:lstStyle>
            <a:lvl1pPr marL="0" indent="0" algn="l">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67147923"/>
      </p:ext>
    </p:extLst>
  </p:cSld>
  <p:clrMapOvr>
    <a:masterClrMapping/>
  </p:clrMapOvr>
  <p:extLst>
    <p:ext uri="{DCECCB84-F9BA-43D5-87BE-67443E8EF086}">
      <p15:sldGuideLst xmlns:p15="http://schemas.microsoft.com/office/powerpoint/2012/main">
        <p15:guide id="4" orient="horz" pos="206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Subtitle">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23888" y="1412874"/>
            <a:ext cx="3578400" cy="468000"/>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dirty="0"/>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8" y="1998000"/>
            <a:ext cx="357840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4333188" y="1412875"/>
            <a:ext cx="720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D40C536B-CCBC-A14E-B99C-825718043846}"/>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2E78140D-2F89-544A-AE64-31256C94B3FB}"/>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086092041"/>
      </p:ext>
    </p:extLst>
  </p:cSld>
  <p:clrMapOvr>
    <a:masterClrMapping/>
  </p:clrMapOvr>
  <p:extLst>
    <p:ext uri="{DCECCB84-F9BA-43D5-87BE-67443E8EF086}">
      <p15:sldGuideLst xmlns:p15="http://schemas.microsoft.com/office/powerpoint/2012/main">
        <p15:guide id="1" orient="horz" pos="3748" userDrawn="1">
          <p15:clr>
            <a:srgbClr val="FBAE40"/>
          </p15:clr>
        </p15:guide>
        <p15:guide id="3" pos="7265">
          <p15:clr>
            <a:srgbClr val="FBAE40"/>
          </p15:clr>
        </p15:guide>
        <p15:guide id="4" pos="601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4B7CCBA-C3EF-4873-9EE9-066327A56C68}"/>
              </a:ext>
            </a:extLst>
          </p:cNvPr>
          <p:cNvSpPr>
            <a:spLocks noGrp="1"/>
          </p:cNvSpPr>
          <p:nvPr>
            <p:ph type="body" sz="quarter" idx="13" hasCustomPrompt="1"/>
          </p:nvPr>
        </p:nvSpPr>
        <p:spPr>
          <a:xfrm>
            <a:off x="623731" y="1412875"/>
            <a:ext cx="3578400" cy="466666"/>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p:txBody>
      </p:sp>
      <p:sp>
        <p:nvSpPr>
          <p:cNvPr id="17" name="Text Placeholder 8">
            <a:extLst>
              <a:ext uri="{FF2B5EF4-FFF2-40B4-BE49-F238E27FC236}">
                <a16:creationId xmlns:a16="http://schemas.microsoft.com/office/drawing/2014/main" id="{782FB108-F9DB-4563-B629-3B6DDB8B9673}"/>
              </a:ext>
            </a:extLst>
          </p:cNvPr>
          <p:cNvSpPr>
            <a:spLocks noGrp="1"/>
          </p:cNvSpPr>
          <p:nvPr>
            <p:ph type="body" sz="quarter" idx="17" hasCustomPrompt="1"/>
          </p:nvPr>
        </p:nvSpPr>
        <p:spPr>
          <a:xfrm>
            <a:off x="4296072" y="1412875"/>
            <a:ext cx="35784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a:p>
            <a:pPr lvl="0"/>
            <a:endParaRPr lang="en-US" dirty="0"/>
          </a:p>
        </p:txBody>
      </p:sp>
      <p:sp>
        <p:nvSpPr>
          <p:cNvPr id="18" name="Text Placeholder 8">
            <a:extLst>
              <a:ext uri="{FF2B5EF4-FFF2-40B4-BE49-F238E27FC236}">
                <a16:creationId xmlns:a16="http://schemas.microsoft.com/office/drawing/2014/main" id="{8CCCC089-50D0-47A1-BC64-3ED47F4C85C4}"/>
              </a:ext>
            </a:extLst>
          </p:cNvPr>
          <p:cNvSpPr>
            <a:spLocks noGrp="1"/>
          </p:cNvSpPr>
          <p:nvPr>
            <p:ph type="body" sz="quarter" idx="18" hasCustomPrompt="1"/>
          </p:nvPr>
        </p:nvSpPr>
        <p:spPr>
          <a:xfrm>
            <a:off x="7954788" y="1412875"/>
            <a:ext cx="3578400" cy="466666"/>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a:p>
            <a:pPr lvl="0"/>
            <a:endParaRPr lang="en-US" dirty="0"/>
          </a:p>
        </p:txBody>
      </p:sp>
      <p:sp>
        <p:nvSpPr>
          <p:cNvPr id="4" name="Title 3">
            <a:extLst>
              <a:ext uri="{FF2B5EF4-FFF2-40B4-BE49-F238E27FC236}">
                <a16:creationId xmlns:a16="http://schemas.microsoft.com/office/drawing/2014/main" id="{EE2B33CB-1984-624E-B400-7FD8499AEAF7}"/>
              </a:ext>
            </a:extLst>
          </p:cNvPr>
          <p:cNvSpPr>
            <a:spLocks noGrp="1"/>
          </p:cNvSpPr>
          <p:nvPr>
            <p:ph type="title"/>
          </p:nvPr>
        </p:nvSpPr>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55B565F1-3967-6343-85D1-110E53F38DB3}"/>
              </a:ext>
            </a:extLst>
          </p:cNvPr>
          <p:cNvSpPr>
            <a:spLocks noGrp="1"/>
          </p:cNvSpPr>
          <p:nvPr>
            <p:ph sz="quarter" idx="19"/>
          </p:nvPr>
        </p:nvSpPr>
        <p:spPr>
          <a:xfrm>
            <a:off x="623887" y="1998312"/>
            <a:ext cx="3578225" cy="395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9">
            <a:extLst>
              <a:ext uri="{FF2B5EF4-FFF2-40B4-BE49-F238E27FC236}">
                <a16:creationId xmlns:a16="http://schemas.microsoft.com/office/drawing/2014/main" id="{26D8FC6B-E0AC-474E-817A-E0A1933B8653}"/>
              </a:ext>
            </a:extLst>
          </p:cNvPr>
          <p:cNvSpPr>
            <a:spLocks noGrp="1"/>
          </p:cNvSpPr>
          <p:nvPr>
            <p:ph sz="quarter" idx="20"/>
          </p:nvPr>
        </p:nvSpPr>
        <p:spPr>
          <a:xfrm>
            <a:off x="4296228" y="1998312"/>
            <a:ext cx="3578400" cy="395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1">
            <a:extLst>
              <a:ext uri="{FF2B5EF4-FFF2-40B4-BE49-F238E27FC236}">
                <a16:creationId xmlns:a16="http://schemas.microsoft.com/office/drawing/2014/main" id="{D909D41A-2F35-324E-88B7-BBC8B0EF4384}"/>
              </a:ext>
            </a:extLst>
          </p:cNvPr>
          <p:cNvSpPr>
            <a:spLocks noGrp="1"/>
          </p:cNvSpPr>
          <p:nvPr>
            <p:ph sz="quarter" idx="21"/>
          </p:nvPr>
        </p:nvSpPr>
        <p:spPr>
          <a:xfrm>
            <a:off x="7954943" y="1998312"/>
            <a:ext cx="3578400" cy="395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014E4C30-BAC1-B54F-888B-1BC871484892}"/>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84DD1CEE-9132-FE49-8066-647CD767D4FB}"/>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29594830"/>
      </p:ext>
    </p:extLst>
  </p:cSld>
  <p:clrMapOvr>
    <a:masterClrMapping/>
  </p:clrMapOvr>
  <p:extLst>
    <p:ext uri="{DCECCB84-F9BA-43D5-87BE-67443E8EF086}">
      <p15:sldGuideLst xmlns:p15="http://schemas.microsoft.com/office/powerpoint/2012/main">
        <p15:guide id="1" orient="horz" pos="3748" userDrawn="1">
          <p15:clr>
            <a:srgbClr val="FBAE40"/>
          </p15:clr>
        </p15:guide>
        <p15:guide id="3" pos="7265">
          <p15:clr>
            <a:srgbClr val="FBAE40"/>
          </p15:clr>
        </p15:guide>
        <p15:guide id="4" pos="60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Subtitled Rows">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4B7CCBA-C3EF-4873-9EE9-066327A56C68}"/>
              </a:ext>
            </a:extLst>
          </p:cNvPr>
          <p:cNvSpPr>
            <a:spLocks noGrp="1"/>
          </p:cNvSpPr>
          <p:nvPr>
            <p:ph type="body" sz="quarter" idx="13" hasCustomPrompt="1"/>
          </p:nvPr>
        </p:nvSpPr>
        <p:spPr>
          <a:xfrm>
            <a:off x="623888" y="1412874"/>
            <a:ext cx="10909299"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p:txBody>
      </p:sp>
      <p:sp>
        <p:nvSpPr>
          <p:cNvPr id="17" name="Text Placeholder 8">
            <a:extLst>
              <a:ext uri="{FF2B5EF4-FFF2-40B4-BE49-F238E27FC236}">
                <a16:creationId xmlns:a16="http://schemas.microsoft.com/office/drawing/2014/main" id="{782FB108-F9DB-4563-B629-3B6DDB8B9673}"/>
              </a:ext>
            </a:extLst>
          </p:cNvPr>
          <p:cNvSpPr>
            <a:spLocks noGrp="1"/>
          </p:cNvSpPr>
          <p:nvPr>
            <p:ph type="body" sz="quarter" idx="17" hasCustomPrompt="1"/>
          </p:nvPr>
        </p:nvSpPr>
        <p:spPr>
          <a:xfrm>
            <a:off x="623887" y="3702531"/>
            <a:ext cx="10909300" cy="433525"/>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a:p>
            <a:pPr lvl="0"/>
            <a:endParaRPr lang="en-US" dirty="0"/>
          </a:p>
        </p:txBody>
      </p:sp>
      <p:sp>
        <p:nvSpPr>
          <p:cNvPr id="4" name="Title 3">
            <a:extLst>
              <a:ext uri="{FF2B5EF4-FFF2-40B4-BE49-F238E27FC236}">
                <a16:creationId xmlns:a16="http://schemas.microsoft.com/office/drawing/2014/main" id="{EE2B33CB-1984-624E-B400-7FD8499AEAF7}"/>
              </a:ext>
            </a:extLst>
          </p:cNvPr>
          <p:cNvSpPr>
            <a:spLocks noGrp="1"/>
          </p:cNvSpPr>
          <p:nvPr>
            <p:ph type="title"/>
          </p:nvPr>
        </p:nvSpPr>
        <p:spPr/>
        <p:txBody>
          <a:body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55B565F1-3967-6343-85D1-110E53F38DB3}"/>
              </a:ext>
            </a:extLst>
          </p:cNvPr>
          <p:cNvSpPr>
            <a:spLocks noGrp="1"/>
          </p:cNvSpPr>
          <p:nvPr>
            <p:ph sz="quarter" idx="19"/>
          </p:nvPr>
        </p:nvSpPr>
        <p:spPr>
          <a:xfrm>
            <a:off x="623887" y="1997451"/>
            <a:ext cx="10909301" cy="16249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9">
            <a:extLst>
              <a:ext uri="{FF2B5EF4-FFF2-40B4-BE49-F238E27FC236}">
                <a16:creationId xmlns:a16="http://schemas.microsoft.com/office/drawing/2014/main" id="{26D8FC6B-E0AC-474E-817A-E0A1933B8653}"/>
              </a:ext>
            </a:extLst>
          </p:cNvPr>
          <p:cNvSpPr>
            <a:spLocks noGrp="1"/>
          </p:cNvSpPr>
          <p:nvPr>
            <p:ph sz="quarter" idx="20"/>
          </p:nvPr>
        </p:nvSpPr>
        <p:spPr>
          <a:xfrm>
            <a:off x="623888" y="4229098"/>
            <a:ext cx="10910511" cy="1720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514C1048-0203-5B45-8FEE-EF955BB5F55F}"/>
              </a:ext>
            </a:extLst>
          </p:cNvPr>
          <p:cNvSpPr>
            <a:spLocks noGrp="1"/>
          </p:cNvSpPr>
          <p:nvPr>
            <p:ph type="sldNum" sz="quarter" idx="21"/>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DDEB64F7-79EA-5F47-A33D-50EF307829C7}"/>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568685726"/>
      </p:ext>
    </p:extLst>
  </p:cSld>
  <p:clrMapOvr>
    <a:masterClrMapping/>
  </p:clrMapOvr>
  <p:extLst>
    <p:ext uri="{DCECCB84-F9BA-43D5-87BE-67443E8EF086}">
      <p15:sldGuideLst xmlns:p15="http://schemas.microsoft.com/office/powerpoint/2012/main">
        <p15:guide id="1" orient="horz" pos="822">
          <p15:clr>
            <a:srgbClr val="FBAE40"/>
          </p15:clr>
        </p15:guide>
        <p15:guide id="2" orient="horz" pos="3748" userDrawn="1">
          <p15:clr>
            <a:srgbClr val="FBAE40"/>
          </p15:clr>
        </p15:guide>
        <p15:guide id="3" pos="7265">
          <p15:clr>
            <a:srgbClr val="FBAE40"/>
          </p15:clr>
        </p15:guide>
        <p15:guide id="4" pos="60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2C46A-DA2C-5241-8E5C-B9618D92A6D6}"/>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831ECFC9-4ECB-2545-8B65-4C466EE107E1}"/>
              </a:ext>
            </a:extLst>
          </p:cNvPr>
          <p:cNvSpPr>
            <a:spLocks noGrp="1"/>
          </p:cNvSpPr>
          <p:nvPr>
            <p:ph type="sldNum" sz="quarter" idx="10"/>
          </p:nvPr>
        </p:nvSpPr>
        <p:spPr/>
        <p:txBody>
          <a:bodyPr/>
          <a:lstStyle/>
          <a:p>
            <a:fld id="{7AF8E309-D608-654D-B811-6A2C46C88181}" type="slidenum">
              <a:rPr lang="en-US" smtClean="0"/>
              <a:pPr/>
              <a:t>‹#›</a:t>
            </a:fld>
            <a:endParaRPr lang="en-US" dirty="0"/>
          </a:p>
        </p:txBody>
      </p:sp>
      <p:sp>
        <p:nvSpPr>
          <p:cNvPr id="4" name="Footer Placeholder 3">
            <a:extLst>
              <a:ext uri="{FF2B5EF4-FFF2-40B4-BE49-F238E27FC236}">
                <a16:creationId xmlns:a16="http://schemas.microsoft.com/office/drawing/2014/main" id="{12E2B49E-BF8F-E148-8ADB-30D997F2E2D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85546693"/>
      </p:ext>
    </p:extLst>
  </p:cSld>
  <p:clrMapOvr>
    <a:masterClrMapping/>
  </p:clrMapOvr>
  <p:extLst>
    <p:ext uri="{DCECCB84-F9BA-43D5-87BE-67443E8EF086}">
      <p15:sldGuideLst xmlns:p15="http://schemas.microsoft.com/office/powerpoint/2012/main">
        <p15:guide id="1" pos="601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3887" y="1414800"/>
            <a:ext cx="10908000" cy="471699"/>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9433A6D8-6689-5347-BF8B-452491D65C76}"/>
              </a:ext>
            </a:extLst>
          </p:cNvPr>
          <p:cNvSpPr>
            <a:spLocks noGrp="1"/>
          </p:cNvSpPr>
          <p:nvPr>
            <p:ph type="sldNum" sz="quarter" idx="14"/>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5FB72BCB-3008-7447-A49D-F7F50941AF94}"/>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87298690"/>
      </p:ext>
    </p:extLst>
  </p:cSld>
  <p:clrMapOvr>
    <a:masterClrMapping/>
  </p:clrMapOvr>
  <p:extLst>
    <p:ext uri="{DCECCB84-F9BA-43D5-87BE-67443E8EF086}">
      <p15:sldGuideLst xmlns:p15="http://schemas.microsoft.com/office/powerpoint/2012/main">
        <p15:guide id="1" pos="7265">
          <p15:clr>
            <a:srgbClr val="FBAE40"/>
          </p15:clr>
        </p15:guide>
        <p15:guide id="2" orient="horz" pos="1185">
          <p15:clr>
            <a:srgbClr val="FBAE40"/>
          </p15:clr>
        </p15:guide>
        <p15:guide id="3" orient="horz" pos="822">
          <p15:clr>
            <a:srgbClr val="FBAE40"/>
          </p15:clr>
        </p15:guide>
        <p15:guide id="4" pos="601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92539C-42B1-0A4B-A300-9C9ECA7C56EB}"/>
              </a:ext>
            </a:extLst>
          </p:cNvPr>
          <p:cNvSpPr>
            <a:spLocks noGrp="1"/>
          </p:cNvSpPr>
          <p:nvPr>
            <p:ph type="ftr" sz="quarter" idx="11"/>
          </p:nvPr>
        </p:nvSpPr>
        <p:spPr/>
        <p:txBody>
          <a:bodyPr/>
          <a:lstStyle/>
          <a:p>
            <a:endParaRPr lang="en-US" dirty="0"/>
          </a:p>
        </p:txBody>
      </p:sp>
      <p:sp>
        <p:nvSpPr>
          <p:cNvPr id="2" name="Slide Number Placeholder 1">
            <a:extLst>
              <a:ext uri="{FF2B5EF4-FFF2-40B4-BE49-F238E27FC236}">
                <a16:creationId xmlns:a16="http://schemas.microsoft.com/office/drawing/2014/main" id="{22456987-2C04-F846-AD37-4407261B12BD}"/>
              </a:ext>
            </a:extLst>
          </p:cNvPr>
          <p:cNvSpPr>
            <a:spLocks noGrp="1"/>
          </p:cNvSpPr>
          <p:nvPr>
            <p:ph type="sldNum" sz="quarter" idx="10"/>
          </p:nvPr>
        </p:nvSpPr>
        <p:spPr/>
        <p:txBody>
          <a:body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4182303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97907719"/>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78658978"/>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D9DF6-52CD-9B4F-8E90-82F87339DD66}"/>
              </a:ext>
            </a:extLst>
          </p:cNvPr>
          <p:cNvSpPr/>
          <p:nvPr userDrawn="1"/>
        </p:nvSpPr>
        <p:spPr>
          <a:xfrm>
            <a:off x="0" y="0"/>
            <a:ext cx="12192000" cy="3802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ackground pattern&#10;&#10;Description automatically generated">
            <a:extLst>
              <a:ext uri="{FF2B5EF4-FFF2-40B4-BE49-F238E27FC236}">
                <a16:creationId xmlns:a16="http://schemas.microsoft.com/office/drawing/2014/main" id="{9206DE3D-EF76-D346-BFBD-E454414A3DB7}"/>
              </a:ext>
            </a:extLst>
          </p:cNvPr>
          <p:cNvPicPr>
            <a:picLocks noChangeAspect="1"/>
          </p:cNvPicPr>
          <p:nvPr userDrawn="1"/>
        </p:nvPicPr>
        <p:blipFill>
          <a:blip r:embed="rId3"/>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7A40F49A-4950-674D-9752-BE2C8C310294}"/>
              </a:ext>
            </a:extLst>
          </p:cNvPr>
          <p:cNvSpPr>
            <a:spLocks noGrp="1"/>
          </p:cNvSpPr>
          <p:nvPr>
            <p:ph type="title"/>
          </p:nvPr>
        </p:nvSpPr>
        <p:spPr>
          <a:xfrm>
            <a:off x="454006" y="4100513"/>
            <a:ext cx="9293110" cy="1455210"/>
          </a:xfrm>
        </p:spPr>
        <p:txBody>
          <a:bodyPr anchor="b">
            <a:noAutofit/>
          </a:bodyPr>
          <a:lstStyle>
            <a:lvl1pPr algn="l">
              <a:defRPr sz="4400" b="1">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CCE6D8F-2E4C-BE4C-B759-2675C40A8EEB}"/>
              </a:ext>
            </a:extLst>
          </p:cNvPr>
          <p:cNvSpPr>
            <a:spLocks noGrp="1"/>
          </p:cNvSpPr>
          <p:nvPr>
            <p:ph type="body" idx="1" hasCustomPrompt="1"/>
          </p:nvPr>
        </p:nvSpPr>
        <p:spPr>
          <a:xfrm>
            <a:off x="454005" y="5555723"/>
            <a:ext cx="9293112" cy="816502"/>
          </a:xfrm>
          <a:prstGeom prst="rect">
            <a:avLst/>
          </a:prstGeom>
        </p:spPr>
        <p:txBody>
          <a:bodyPr>
            <a:noAutofit/>
          </a:bodyPr>
          <a:lstStyle>
            <a:lvl1pPr marL="0" indent="0" algn="l">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Box 4">
            <a:extLst>
              <a:ext uri="{FF2B5EF4-FFF2-40B4-BE49-F238E27FC236}">
                <a16:creationId xmlns:a16="http://schemas.microsoft.com/office/drawing/2014/main" id="{5105DC6A-1C3E-424C-A6BF-667D70204763}"/>
              </a:ext>
            </a:extLst>
          </p:cNvPr>
          <p:cNvSpPr txBox="1"/>
          <p:nvPr userDrawn="1"/>
        </p:nvSpPr>
        <p:spPr>
          <a:xfrm>
            <a:off x="10662834" y="371959"/>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6" name="TextBox 5">
            <a:extLst>
              <a:ext uri="{FF2B5EF4-FFF2-40B4-BE49-F238E27FC236}">
                <a16:creationId xmlns:a16="http://schemas.microsoft.com/office/drawing/2014/main" id="{4934CC05-B1D7-5D4C-8021-4E7A33AB9957}"/>
              </a:ext>
            </a:extLst>
          </p:cNvPr>
          <p:cNvSpPr txBox="1"/>
          <p:nvPr userDrawn="1"/>
        </p:nvSpPr>
        <p:spPr>
          <a:xfrm>
            <a:off x="1332854" y="433953"/>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Tree>
    <p:extLst>
      <p:ext uri="{BB962C8B-B14F-4D97-AF65-F5344CB8AC3E}">
        <p14:creationId xmlns:p14="http://schemas.microsoft.com/office/powerpoint/2010/main" val="1869234057"/>
      </p:ext>
    </p:extLst>
  </p:cSld>
  <p:clrMapOvr>
    <a:masterClrMapping/>
  </p:clrMapOvr>
  <p:extLst>
    <p:ext uri="{DCECCB84-F9BA-43D5-87BE-67443E8EF086}">
      <p15:sldGuideLst xmlns:p15="http://schemas.microsoft.com/office/powerpoint/2012/main">
        <p15:guide id="3" orient="horz" pos="349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3B5D-C37B-4B43-AD4C-8171B615E2F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E394C53-1F4E-4EBE-A4A6-7936B7EBE058}"/>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FCDB260-CD78-4B6A-927C-A6D1E0D06A8E}"/>
              </a:ext>
            </a:extLst>
          </p:cNvPr>
          <p:cNvSpPr>
            <a:spLocks noGrp="1"/>
          </p:cNvSpPr>
          <p:nvPr>
            <p:ph type="sldNum" sz="quarter" idx="11"/>
          </p:nvPr>
        </p:nvSpPr>
        <p:spPr/>
        <p:txBody>
          <a:bodyPr/>
          <a:lstStyle/>
          <a:p>
            <a:fld id="{7AF8E309-D608-654D-B811-6A2C46C88181}" type="slidenum">
              <a:rPr lang="en-US" smtClean="0"/>
              <a:pPr/>
              <a:t>‹#›</a:t>
            </a:fld>
            <a:endParaRPr lang="en-US" dirty="0"/>
          </a:p>
        </p:txBody>
      </p:sp>
      <p:sp>
        <p:nvSpPr>
          <p:cNvPr id="8" name="Content Placeholder 7">
            <a:extLst>
              <a:ext uri="{FF2B5EF4-FFF2-40B4-BE49-F238E27FC236}">
                <a16:creationId xmlns:a16="http://schemas.microsoft.com/office/drawing/2014/main" id="{9E89AE87-B15C-4D4F-B1DB-2C0E751C6E98}"/>
              </a:ext>
            </a:extLst>
          </p:cNvPr>
          <p:cNvSpPr>
            <a:spLocks noGrp="1"/>
          </p:cNvSpPr>
          <p:nvPr>
            <p:ph sz="quarter" idx="12"/>
          </p:nvPr>
        </p:nvSpPr>
        <p:spPr>
          <a:xfrm>
            <a:off x="623888" y="1412873"/>
            <a:ext cx="109093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29315784"/>
      </p:ext>
    </p:extLst>
  </p:cSld>
  <p:clrMapOvr>
    <a:masterClrMapping/>
  </p:clrMapOvr>
  <p:extLst>
    <p:ext uri="{DCECCB84-F9BA-43D5-87BE-67443E8EF086}">
      <p15:sldGuideLst xmlns:p15="http://schemas.microsoft.com/office/powerpoint/2012/main">
        <p15:guide id="2" orient="horz" pos="313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2800" y="1412874"/>
            <a:ext cx="109080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7" name="Content Placeholder 6">
            <a:extLst>
              <a:ext uri="{FF2B5EF4-FFF2-40B4-BE49-F238E27FC236}">
                <a16:creationId xmlns:a16="http://schemas.microsoft.com/office/drawing/2014/main" id="{D401E156-3E7F-2047-94FE-2E86D5D9BFB9}"/>
              </a:ext>
            </a:extLst>
          </p:cNvPr>
          <p:cNvSpPr>
            <a:spLocks noGrp="1"/>
          </p:cNvSpPr>
          <p:nvPr>
            <p:ph sz="quarter" idx="14"/>
          </p:nvPr>
        </p:nvSpPr>
        <p:spPr>
          <a:xfrm>
            <a:off x="623888" y="1998000"/>
            <a:ext cx="10908212" cy="3952800"/>
          </a:xfrm>
        </p:spPr>
        <p:txBody>
          <a:bodyPr/>
          <a:lstStyle>
            <a:lvl1pPr marL="266700" indent="-266700">
              <a:tabLst>
                <a:tab pos="1828800" algn="l"/>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22DC97EA-C45C-DE4F-9713-7E328A598308}"/>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A6CE0339-544D-7940-8D3A-0096C02AFAA0}"/>
              </a:ext>
            </a:extLst>
          </p:cNvPr>
          <p:cNvSpPr>
            <a:spLocks noGrp="1"/>
          </p:cNvSpPr>
          <p:nvPr>
            <p:ph type="ftr" sz="quarter" idx="16"/>
          </p:nvPr>
        </p:nvSpPr>
        <p:spPr>
          <a:xfrm>
            <a:off x="623887" y="6013459"/>
            <a:ext cx="10909300" cy="506124"/>
          </a:xfrm>
        </p:spPr>
        <p:txBody>
          <a:bodyPr/>
          <a:lstStyle/>
          <a:p>
            <a:endParaRPr lang="en-US" dirty="0"/>
          </a:p>
        </p:txBody>
      </p:sp>
    </p:spTree>
    <p:extLst>
      <p:ext uri="{BB962C8B-B14F-4D97-AF65-F5344CB8AC3E}">
        <p14:creationId xmlns:p14="http://schemas.microsoft.com/office/powerpoint/2010/main" val="2356939762"/>
      </p:ext>
    </p:extLst>
  </p:cSld>
  <p:clrMapOvr>
    <a:masterClrMapping/>
  </p:clrMapOvr>
  <p:extLst>
    <p:ext uri="{DCECCB84-F9BA-43D5-87BE-67443E8EF086}">
      <p15:sldGuideLst xmlns:p15="http://schemas.microsoft.com/office/powerpoint/2012/main">
        <p15:guide id="1" pos="7265">
          <p15:clr>
            <a:srgbClr val="FBAE40"/>
          </p15:clr>
        </p15:guide>
        <p15:guide id="3" orient="horz" pos="822">
          <p15:clr>
            <a:srgbClr val="FBAE40"/>
          </p15:clr>
        </p15:guide>
        <p15:guide id="4" pos="6017">
          <p15:clr>
            <a:srgbClr val="FBAE40"/>
          </p15:clr>
        </p15:guide>
        <p15:guide id="5" orient="horz" pos="890" userDrawn="1">
          <p15:clr>
            <a:srgbClr val="FBAE40"/>
          </p15:clr>
        </p15:guide>
        <p15:guide id="6" orient="horz" pos="37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22800" y="1412874"/>
            <a:ext cx="53280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6205538" y="1412874"/>
            <a:ext cx="53280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8" y="1998000"/>
            <a:ext cx="532800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6205538" y="1998000"/>
            <a:ext cx="532765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7D715325-05FA-1A4E-9CE5-025748C24B61}"/>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C0B90866-9A6C-E349-9560-62DDFBC9CBAA}"/>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2852500245"/>
      </p:ext>
    </p:extLst>
  </p:cSld>
  <p:clrMapOvr>
    <a:masterClrMapping/>
  </p:clrMapOvr>
  <p:extLst>
    <p:ext uri="{DCECCB84-F9BA-43D5-87BE-67443E8EF086}">
      <p15:sldGuideLst xmlns:p15="http://schemas.microsoft.com/office/powerpoint/2012/main">
        <p15:guide id="1" orient="horz" pos="1185">
          <p15:clr>
            <a:srgbClr val="FBAE40"/>
          </p15:clr>
        </p15:guide>
        <p15:guide id="3" pos="7265">
          <p15:clr>
            <a:srgbClr val="FBAE40"/>
          </p15:clr>
        </p15:guide>
        <p15:guide id="4" pos="6017">
          <p15:clr>
            <a:srgbClr val="FBAE40"/>
          </p15:clr>
        </p15:guide>
        <p15:guide id="5" orient="horz" pos="37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One Subtitle">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22800" y="1412874"/>
            <a:ext cx="10910388"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8" y="1998000"/>
            <a:ext cx="532800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6205538" y="1998000"/>
            <a:ext cx="532765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7D715325-05FA-1A4E-9CE5-025748C24B61}"/>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C0B90866-9A6C-E349-9560-62DDFBC9CBAA}"/>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262523067"/>
      </p:ext>
    </p:extLst>
  </p:cSld>
  <p:clrMapOvr>
    <a:masterClrMapping/>
  </p:clrMapOvr>
  <p:extLst>
    <p:ext uri="{DCECCB84-F9BA-43D5-87BE-67443E8EF086}">
      <p15:sldGuideLst xmlns:p15="http://schemas.microsoft.com/office/powerpoint/2012/main">
        <p15:guide id="1" orient="horz" pos="1185">
          <p15:clr>
            <a:srgbClr val="FBAE40"/>
          </p15:clr>
        </p15:guide>
        <p15:guide id="3" pos="7265">
          <p15:clr>
            <a:srgbClr val="FBAE40"/>
          </p15:clr>
        </p15:guide>
        <p15:guide id="4" pos="6017">
          <p15:clr>
            <a:srgbClr val="FBAE40"/>
          </p15:clr>
        </p15:guide>
        <p15:guide id="5" orient="horz" pos="37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3B5D-C37B-4B43-AD4C-8171B615E2F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E394C53-1F4E-4EBE-A4A6-7936B7EBE058}"/>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FCDB260-CD78-4B6A-927C-A6D1E0D06A8E}"/>
              </a:ext>
            </a:extLst>
          </p:cNvPr>
          <p:cNvSpPr>
            <a:spLocks noGrp="1"/>
          </p:cNvSpPr>
          <p:nvPr>
            <p:ph type="sldNum" sz="quarter" idx="11"/>
          </p:nvPr>
        </p:nvSpPr>
        <p:spPr/>
        <p:txBody>
          <a:bodyPr/>
          <a:lstStyle/>
          <a:p>
            <a:fld id="{7AF8E309-D608-654D-B811-6A2C46C88181}" type="slidenum">
              <a:rPr lang="en-US" smtClean="0"/>
              <a:pPr/>
              <a:t>‹#›</a:t>
            </a:fld>
            <a:endParaRPr lang="en-US" dirty="0"/>
          </a:p>
        </p:txBody>
      </p:sp>
      <p:sp>
        <p:nvSpPr>
          <p:cNvPr id="7" name="Table Placeholder 6">
            <a:extLst>
              <a:ext uri="{FF2B5EF4-FFF2-40B4-BE49-F238E27FC236}">
                <a16:creationId xmlns:a16="http://schemas.microsoft.com/office/drawing/2014/main" id="{67B56E8F-5158-4F26-96A9-72F111EEC76E}"/>
              </a:ext>
            </a:extLst>
          </p:cNvPr>
          <p:cNvSpPr>
            <a:spLocks noGrp="1"/>
          </p:cNvSpPr>
          <p:nvPr>
            <p:ph type="tbl" sz="quarter" idx="12"/>
          </p:nvPr>
        </p:nvSpPr>
        <p:spPr>
          <a:xfrm>
            <a:off x="623888" y="1412875"/>
            <a:ext cx="10909300" cy="4536000"/>
          </a:xfrm>
        </p:spPr>
        <p:txBody>
          <a:bodyPr/>
          <a:lstStyle/>
          <a:p>
            <a:r>
              <a:rPr lang="en-US" dirty="0"/>
              <a:t>Click icon to add table</a:t>
            </a:r>
            <a:endParaRPr lang="en-GB" dirty="0"/>
          </a:p>
        </p:txBody>
      </p:sp>
    </p:spTree>
    <p:extLst>
      <p:ext uri="{BB962C8B-B14F-4D97-AF65-F5344CB8AC3E}">
        <p14:creationId xmlns:p14="http://schemas.microsoft.com/office/powerpoint/2010/main" val="9309855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and Tabl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2800" y="1412874"/>
            <a:ext cx="109080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22DC97EA-C45C-DE4F-9713-7E328A598308}"/>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A6CE0339-544D-7940-8D3A-0096C02AFAA0}"/>
              </a:ext>
            </a:extLst>
          </p:cNvPr>
          <p:cNvSpPr>
            <a:spLocks noGrp="1"/>
          </p:cNvSpPr>
          <p:nvPr>
            <p:ph type="ftr" sz="quarter" idx="16"/>
          </p:nvPr>
        </p:nvSpPr>
        <p:spPr>
          <a:xfrm>
            <a:off x="623887" y="6013459"/>
            <a:ext cx="10909300" cy="506124"/>
          </a:xfrm>
        </p:spPr>
        <p:txBody>
          <a:bodyPr/>
          <a:lstStyle/>
          <a:p>
            <a:endParaRPr lang="en-US" dirty="0"/>
          </a:p>
        </p:txBody>
      </p:sp>
      <p:sp>
        <p:nvSpPr>
          <p:cNvPr id="6" name="Table Placeholder 5">
            <a:extLst>
              <a:ext uri="{FF2B5EF4-FFF2-40B4-BE49-F238E27FC236}">
                <a16:creationId xmlns:a16="http://schemas.microsoft.com/office/drawing/2014/main" id="{9314F65C-8BDA-4847-81CF-6335B12655C5}"/>
              </a:ext>
            </a:extLst>
          </p:cNvPr>
          <p:cNvSpPr>
            <a:spLocks noGrp="1"/>
          </p:cNvSpPr>
          <p:nvPr>
            <p:ph type="tbl" sz="quarter" idx="17"/>
          </p:nvPr>
        </p:nvSpPr>
        <p:spPr>
          <a:xfrm>
            <a:off x="623888" y="1998000"/>
            <a:ext cx="10909300" cy="3952800"/>
          </a:xfrm>
        </p:spPr>
        <p:txBody>
          <a:bodyPr/>
          <a:lstStyle/>
          <a:p>
            <a:r>
              <a:rPr lang="en-US" dirty="0"/>
              <a:t>Click icon to add table</a:t>
            </a:r>
            <a:endParaRPr lang="en-GB" dirty="0"/>
          </a:p>
        </p:txBody>
      </p:sp>
    </p:spTree>
    <p:extLst>
      <p:ext uri="{BB962C8B-B14F-4D97-AF65-F5344CB8AC3E}">
        <p14:creationId xmlns:p14="http://schemas.microsoft.com/office/powerpoint/2010/main" val="2961551780"/>
      </p:ext>
    </p:extLst>
  </p:cSld>
  <p:clrMapOvr>
    <a:masterClrMapping/>
  </p:clrMapOvr>
  <p:extLst>
    <p:ext uri="{DCECCB84-F9BA-43D5-87BE-67443E8EF086}">
      <p15:sldGuideLst xmlns:p15="http://schemas.microsoft.com/office/powerpoint/2012/main">
        <p15:guide id="1" pos="7265">
          <p15:clr>
            <a:srgbClr val="FBAE40"/>
          </p15:clr>
        </p15:guide>
        <p15:guide id="3" orient="horz" pos="822">
          <p15:clr>
            <a:srgbClr val="FBAE40"/>
          </p15:clr>
        </p15:guide>
        <p15:guide id="4" pos="6017">
          <p15:clr>
            <a:srgbClr val="FBAE40"/>
          </p15:clr>
        </p15:guide>
        <p15:guide id="5" orient="horz" pos="890">
          <p15:clr>
            <a:srgbClr val="FBAE40"/>
          </p15:clr>
        </p15:guide>
        <p15:guide id="6" orient="horz" pos="37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 Subtitle">
    <p:spTree>
      <p:nvGrpSpPr>
        <p:cNvPr id="1" name=""/>
        <p:cNvGrpSpPr/>
        <p:nvPr/>
      </p:nvGrpSpPr>
      <p:grpSpPr>
        <a:xfrm>
          <a:off x="0" y="0"/>
          <a:ext cx="0" cy="0"/>
          <a:chOff x="0" y="0"/>
          <a:chExt cx="0" cy="0"/>
        </a:xfrm>
      </p:grpSpPr>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7954788" y="1411676"/>
            <a:ext cx="3578400" cy="469512"/>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6" y="1411677"/>
            <a:ext cx="72000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7954788" y="1997113"/>
            <a:ext cx="3578400" cy="3952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B0C94588-84B3-7247-9461-C129F5012A4F}"/>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7C0DC395-C8B7-CD4D-8D07-86F233F1467D}"/>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2136203447"/>
      </p:ext>
    </p:extLst>
  </p:cSld>
  <p:clrMapOvr>
    <a:masterClrMapping/>
  </p:clrMapOvr>
  <p:extLst>
    <p:ext uri="{DCECCB84-F9BA-43D5-87BE-67443E8EF086}">
      <p15:sldGuideLst xmlns:p15="http://schemas.microsoft.com/office/powerpoint/2012/main">
        <p15:guide id="1" orient="horz" pos="3748" userDrawn="1">
          <p15:clr>
            <a:srgbClr val="FBAE40"/>
          </p15:clr>
        </p15:guide>
        <p15:guide id="3" pos="7265">
          <p15:clr>
            <a:srgbClr val="FBAE40"/>
          </p15:clr>
        </p15:guide>
        <p15:guide id="4" pos="601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B30F65-8CF1-5941-8D19-6E40CD1ABCEC}"/>
              </a:ext>
            </a:extLst>
          </p:cNvPr>
          <p:cNvSpPr/>
          <p:nvPr userDrawn="1"/>
        </p:nvSpPr>
        <p:spPr>
          <a:xfrm>
            <a:off x="0" y="6559550"/>
            <a:ext cx="12192000" cy="294371"/>
          </a:xfrm>
          <a:prstGeom prst="rect">
            <a:avLst/>
          </a:prstGeom>
          <a:gradFill>
            <a:gsLst>
              <a:gs pos="0">
                <a:srgbClr val="97C21E"/>
              </a:gs>
              <a:gs pos="100000">
                <a:srgbClr val="669C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C7E25A40-614A-0C4A-BB71-DFDE6A44E82F}"/>
              </a:ext>
            </a:extLst>
          </p:cNvPr>
          <p:cNvSpPr>
            <a:spLocks noGrp="1"/>
          </p:cNvSpPr>
          <p:nvPr>
            <p:ph type="title"/>
          </p:nvPr>
        </p:nvSpPr>
        <p:spPr>
          <a:xfrm>
            <a:off x="623888" y="333375"/>
            <a:ext cx="10909299" cy="962377"/>
          </a:xfrm>
          <a:prstGeom prst="rect">
            <a:avLst/>
          </a:prstGeom>
        </p:spPr>
        <p:txBody>
          <a:bodyPr vert="horz" lIns="91440" tIns="45720" rIns="91440" bIns="45720" rtlCol="0" anchor="t">
            <a:normAutofit/>
          </a:bodyPr>
          <a:lstStyle/>
          <a:p>
            <a:endParaRPr lang="en-US" dirty="0"/>
          </a:p>
        </p:txBody>
      </p:sp>
      <p:sp>
        <p:nvSpPr>
          <p:cNvPr id="5" name="Footer Placeholder 4">
            <a:extLst>
              <a:ext uri="{FF2B5EF4-FFF2-40B4-BE49-F238E27FC236}">
                <a16:creationId xmlns:a16="http://schemas.microsoft.com/office/drawing/2014/main" id="{CE8778B0-D627-DC40-9773-10985402291F}"/>
              </a:ext>
            </a:extLst>
          </p:cNvPr>
          <p:cNvSpPr>
            <a:spLocks noGrp="1"/>
          </p:cNvSpPr>
          <p:nvPr>
            <p:ph type="ftr" sz="quarter" idx="3"/>
          </p:nvPr>
        </p:nvSpPr>
        <p:spPr>
          <a:xfrm>
            <a:off x="623887" y="6013459"/>
            <a:ext cx="10909300" cy="506124"/>
          </a:xfrm>
          <a:prstGeom prst="rect">
            <a:avLst/>
          </a:prstGeom>
        </p:spPr>
        <p:txBody>
          <a:bodyPr vert="horz" lIns="91440" tIns="45720" rIns="91440" bIns="45720" rtlCol="0" anchor="b"/>
          <a:lstStyle>
            <a:lvl1pPr algn="l">
              <a:defRPr sz="900">
                <a:solidFill>
                  <a:schemeClr val="tx1"/>
                </a:solidFill>
                <a:latin typeface="+mn-lt"/>
              </a:defRPr>
            </a:lvl1pPr>
          </a:lstStyle>
          <a:p>
            <a:endParaRPr lang="en-US" dirty="0"/>
          </a:p>
        </p:txBody>
      </p:sp>
      <p:sp>
        <p:nvSpPr>
          <p:cNvPr id="7" name="Text Placeholder 6">
            <a:extLst>
              <a:ext uri="{FF2B5EF4-FFF2-40B4-BE49-F238E27FC236}">
                <a16:creationId xmlns:a16="http://schemas.microsoft.com/office/drawing/2014/main" id="{BAE56C7F-E073-4349-AA82-F6474617AF7D}"/>
              </a:ext>
            </a:extLst>
          </p:cNvPr>
          <p:cNvSpPr>
            <a:spLocks noGrp="1"/>
          </p:cNvSpPr>
          <p:nvPr>
            <p:ph type="body" idx="1"/>
          </p:nvPr>
        </p:nvSpPr>
        <p:spPr>
          <a:xfrm>
            <a:off x="623888" y="1412875"/>
            <a:ext cx="10909300" cy="45213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D1C31EC2-B7CC-4F45-9E5E-3822B6E32B22}"/>
              </a:ext>
            </a:extLst>
          </p:cNvPr>
          <p:cNvSpPr txBox="1"/>
          <p:nvPr userDrawn="1"/>
        </p:nvSpPr>
        <p:spPr>
          <a:xfrm>
            <a:off x="12145617" y="79513"/>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4" name="TextBox 3">
            <a:extLst>
              <a:ext uri="{FF2B5EF4-FFF2-40B4-BE49-F238E27FC236}">
                <a16:creationId xmlns:a16="http://schemas.microsoft.com/office/drawing/2014/main" id="{99B100FD-66AE-5A41-A80B-EFA162DAA9B8}"/>
              </a:ext>
            </a:extLst>
          </p:cNvPr>
          <p:cNvSpPr txBox="1"/>
          <p:nvPr userDrawn="1"/>
        </p:nvSpPr>
        <p:spPr>
          <a:xfrm>
            <a:off x="298174" y="2027583"/>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10" name="Slide Number Placeholder 5">
            <a:extLst>
              <a:ext uri="{FF2B5EF4-FFF2-40B4-BE49-F238E27FC236}">
                <a16:creationId xmlns:a16="http://schemas.microsoft.com/office/drawing/2014/main" id="{8B5070EA-3077-5F49-9B9F-8C89E5981262}"/>
              </a:ext>
            </a:extLst>
          </p:cNvPr>
          <p:cNvSpPr>
            <a:spLocks noGrp="1"/>
          </p:cNvSpPr>
          <p:nvPr>
            <p:ph type="sldNum" sz="quarter" idx="4"/>
          </p:nvPr>
        </p:nvSpPr>
        <p:spPr>
          <a:xfrm>
            <a:off x="146368" y="6610389"/>
            <a:ext cx="373987" cy="230832"/>
          </a:xfrm>
          <a:prstGeom prst="rect">
            <a:avLst/>
          </a:prstGeom>
        </p:spPr>
        <p:txBody>
          <a:bodyPr vert="horz" lIns="0" tIns="45720" rIns="90000" bIns="45720" rtlCol="0" anchor="b">
            <a:spAutoFit/>
          </a:bodyPr>
          <a:lstStyle>
            <a:lvl1pPr algn="l">
              <a:defRPr sz="900" b="0">
                <a:solidFill>
                  <a:schemeClr val="bg1"/>
                </a:solidFill>
                <a:latin typeface="+mn-lt"/>
              </a:defRPr>
            </a:lvl1pPr>
          </a:lstStyle>
          <a:p>
            <a:fld id="{7AF8E309-D608-654D-B811-6A2C46C88181}" type="slidenum">
              <a:rPr lang="en-US" smtClean="0"/>
              <a:pPr/>
              <a:t>‹#›</a:t>
            </a:fld>
            <a:endParaRPr lang="en-US" dirty="0"/>
          </a:p>
        </p:txBody>
      </p:sp>
      <p:sp>
        <p:nvSpPr>
          <p:cNvPr id="6" name="TextBox 5">
            <a:extLst>
              <a:ext uri="{FF2B5EF4-FFF2-40B4-BE49-F238E27FC236}">
                <a16:creationId xmlns:a16="http://schemas.microsoft.com/office/drawing/2014/main" id="{AFE43249-28DF-8547-917E-47D297088845}"/>
              </a:ext>
            </a:extLst>
          </p:cNvPr>
          <p:cNvSpPr txBox="1"/>
          <p:nvPr userDrawn="1"/>
        </p:nvSpPr>
        <p:spPr>
          <a:xfrm>
            <a:off x="2420471" y="6844553"/>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pic>
        <p:nvPicPr>
          <p:cNvPr id="11" name="Picture 10">
            <a:extLst>
              <a:ext uri="{FF2B5EF4-FFF2-40B4-BE49-F238E27FC236}">
                <a16:creationId xmlns:a16="http://schemas.microsoft.com/office/drawing/2014/main" id="{5255EE21-D9EE-4473-956D-1F1D6FDF1FD4}"/>
              </a:ext>
            </a:extLst>
          </p:cNvPr>
          <p:cNvPicPr>
            <a:picLocks noChangeAspect="1"/>
          </p:cNvPicPr>
          <p:nvPr userDrawn="1"/>
        </p:nvPicPr>
        <p:blipFill rotWithShape="1">
          <a:blip r:embed="rId20"/>
          <a:srcRect r="9716"/>
          <a:stretch/>
        </p:blipFill>
        <p:spPr>
          <a:xfrm>
            <a:off x="1184564" y="6565349"/>
            <a:ext cx="11007436" cy="297366"/>
          </a:xfrm>
          <a:prstGeom prst="rect">
            <a:avLst/>
          </a:prstGeom>
        </p:spPr>
      </p:pic>
    </p:spTree>
    <p:extLst>
      <p:ext uri="{BB962C8B-B14F-4D97-AF65-F5344CB8AC3E}">
        <p14:creationId xmlns:p14="http://schemas.microsoft.com/office/powerpoint/2010/main" val="2009778319"/>
      </p:ext>
    </p:extLst>
  </p:cSld>
  <p:clrMap bg1="lt1" tx1="dk1" bg2="lt2" tx2="dk2" accent1="accent1" accent2="accent2" accent3="accent3" accent4="accent4" accent5="accent5" accent6="accent6" hlink="hlink" folHlink="folHlink"/>
  <p:sldLayoutIdLst>
    <p:sldLayoutId id="2147485312" r:id="rId1"/>
    <p:sldLayoutId id="2147485310" r:id="rId2"/>
    <p:sldLayoutId id="2147485313" r:id="rId3"/>
    <p:sldLayoutId id="2147485289" r:id="rId4"/>
    <p:sldLayoutId id="2147485290" r:id="rId5"/>
    <p:sldLayoutId id="2147485314" r:id="rId6"/>
    <p:sldLayoutId id="2147485315" r:id="rId7"/>
    <p:sldLayoutId id="2147485316" r:id="rId8"/>
    <p:sldLayoutId id="2147485303" r:id="rId9"/>
    <p:sldLayoutId id="2147485302" r:id="rId10"/>
    <p:sldLayoutId id="2147485291" r:id="rId11"/>
    <p:sldLayoutId id="2147485307" r:id="rId12"/>
    <p:sldLayoutId id="2147485294" r:id="rId13"/>
    <p:sldLayoutId id="2147485309" r:id="rId14"/>
    <p:sldLayoutId id="2147485317" r:id="rId15"/>
    <p:sldLayoutId id="2147485321" r:id="rId16"/>
    <p:sldLayoutId id="2147485322" r:id="rId17"/>
  </p:sldLayoutIdLst>
  <p:hf hdr="0" dt="0"/>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bg2"/>
        </a:buClr>
        <a:buFont typeface="Arial" panose="020B0604020202020204" pitchFamily="34" charset="0"/>
        <a:buChar char="•"/>
        <a:tabLst/>
        <a:defRPr lang="en-US" sz="1600" kern="1200" dirty="0">
          <a:solidFill>
            <a:schemeClr val="accent3"/>
          </a:solidFill>
          <a:latin typeface="+mn-lt"/>
          <a:ea typeface="+mn-ea"/>
          <a:cs typeface="+mn-cs"/>
        </a:defRPr>
      </a:lvl1pPr>
      <a:lvl2pPr marL="533400" indent="-249238" algn="l" defTabSz="914400" rtl="0" eaLnBrk="1" latinLnBrk="0" hangingPunct="1">
        <a:lnSpc>
          <a:spcPct val="100000"/>
        </a:lnSpc>
        <a:spcBef>
          <a:spcPts val="600"/>
        </a:spcBef>
        <a:buClr>
          <a:schemeClr val="bg2"/>
        </a:buClr>
        <a:buFont typeface="Arial" panose="020B0604020202020204" pitchFamily="34" charset="0"/>
        <a:buChar char="–"/>
        <a:tabLst/>
        <a:defRPr lang="en-US" sz="1600" kern="1200" dirty="0">
          <a:solidFill>
            <a:schemeClr val="accent3"/>
          </a:solidFill>
          <a:latin typeface="+mn-lt"/>
          <a:ea typeface="+mn-ea"/>
          <a:cs typeface="+mn-cs"/>
        </a:defRPr>
      </a:lvl2pPr>
      <a:lvl3pPr marL="800100" indent="-266700" algn="l" defTabSz="914400" rtl="0" eaLnBrk="1" latinLnBrk="0" hangingPunct="1">
        <a:lnSpc>
          <a:spcPct val="100000"/>
        </a:lnSpc>
        <a:spcBef>
          <a:spcPts val="600"/>
        </a:spcBef>
        <a:buClr>
          <a:schemeClr val="bg2"/>
        </a:buClr>
        <a:buFont typeface="Arial" panose="020B0604020202020204" pitchFamily="34" charset="0"/>
        <a:buChar char="•"/>
        <a:tabLst/>
        <a:defRPr lang="en-US" sz="1400" kern="1200" dirty="0">
          <a:solidFill>
            <a:schemeClr val="accent3"/>
          </a:solidFill>
          <a:latin typeface="+mn-lt"/>
          <a:ea typeface="+mn-ea"/>
          <a:cs typeface="+mn-cs"/>
        </a:defRPr>
      </a:lvl3pPr>
      <a:lvl4pPr marL="1016000" indent="-2159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4pPr>
      <a:lvl5pPr marL="1244600" indent="-2286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65" userDrawn="1">
          <p15:clr>
            <a:srgbClr val="F26B43"/>
          </p15:clr>
        </p15:guide>
        <p15:guide id="4" orient="horz" pos="822" userDrawn="1">
          <p15:clr>
            <a:srgbClr val="F26B43"/>
          </p15:clr>
        </p15:guide>
        <p15:guide id="5" orient="horz" pos="3748" userDrawn="1">
          <p15:clr>
            <a:srgbClr val="F26B43"/>
          </p15:clr>
        </p15:guide>
        <p15:guide id="6" pos="393" userDrawn="1">
          <p15:clr>
            <a:srgbClr val="F26B43"/>
          </p15:clr>
        </p15:guide>
        <p15:guide id="7" orient="horz" pos="210" userDrawn="1">
          <p15:clr>
            <a:srgbClr val="F26B43"/>
          </p15:clr>
        </p15:guide>
        <p15:guide id="10" orient="horz" pos="4065" userDrawn="1">
          <p15:clr>
            <a:srgbClr val="F26B43"/>
          </p15:clr>
        </p15:guide>
        <p15:guide id="13" orient="horz" pos="1253" userDrawn="1">
          <p15:clr>
            <a:srgbClr val="F26B43"/>
          </p15:clr>
        </p15:guide>
        <p15:guide id="16" orient="horz" pos="890" userDrawn="1">
          <p15:clr>
            <a:srgbClr val="F26B43"/>
          </p15:clr>
        </p15:guide>
        <p15:guide id="17" orient="horz" pos="118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DCC44F-73CE-DC48-944F-C8A27464A37F}"/>
              </a:ext>
            </a:extLst>
          </p:cNvPr>
          <p:cNvSpPr>
            <a:spLocks noGrp="1"/>
          </p:cNvSpPr>
          <p:nvPr>
            <p:ph type="ctrTitle"/>
          </p:nvPr>
        </p:nvSpPr>
        <p:spPr>
          <a:xfrm>
            <a:off x="485235" y="984250"/>
            <a:ext cx="7334790" cy="2516703"/>
          </a:xfrm>
        </p:spPr>
        <p:txBody>
          <a:bodyPr/>
          <a:lstStyle/>
          <a:p>
            <a:pPr rtl="0"/>
            <a:r>
              <a:rPr lang="fr-FR" sz="3500" dirty="0"/>
              <a:t>Effet de la </a:t>
            </a:r>
            <a:r>
              <a:rPr lang="fr-FR" sz="3500" dirty="0" err="1"/>
              <a:t>finérénone</a:t>
            </a:r>
            <a:r>
              <a:rPr lang="fr-FR" sz="3500" dirty="0"/>
              <a:t> sur les résultats cardiovasculaires chez les patients présentant une maladie rénale chronique et un diabète de type 2 : résultats de l’étude clinique FIGARO-DKD</a:t>
            </a:r>
          </a:p>
        </p:txBody>
      </p:sp>
      <p:sp>
        <p:nvSpPr>
          <p:cNvPr id="2" name="Text Placeholder 1">
            <a:extLst>
              <a:ext uri="{FF2B5EF4-FFF2-40B4-BE49-F238E27FC236}">
                <a16:creationId xmlns:a16="http://schemas.microsoft.com/office/drawing/2014/main" id="{2EEF2013-4C0A-8A4C-9F49-27A0F7B1B1E3}"/>
              </a:ext>
            </a:extLst>
          </p:cNvPr>
          <p:cNvSpPr>
            <a:spLocks noGrp="1"/>
          </p:cNvSpPr>
          <p:nvPr>
            <p:ph type="body" sz="quarter" idx="10"/>
          </p:nvPr>
        </p:nvSpPr>
        <p:spPr>
          <a:xfrm>
            <a:off x="504286" y="5423676"/>
            <a:ext cx="2883439" cy="333423"/>
          </a:xfrm>
        </p:spPr>
        <p:txBody>
          <a:bodyPr/>
          <a:lstStyle/>
          <a:p>
            <a:pPr rtl="0"/>
            <a:r>
              <a:rPr lang="fr-FR"/>
              <a:t>28 août 2021</a:t>
            </a:r>
          </a:p>
        </p:txBody>
      </p:sp>
      <p:sp>
        <p:nvSpPr>
          <p:cNvPr id="7" name="Text Placeholder 6">
            <a:extLst>
              <a:ext uri="{FF2B5EF4-FFF2-40B4-BE49-F238E27FC236}">
                <a16:creationId xmlns:a16="http://schemas.microsoft.com/office/drawing/2014/main" id="{31DFAC68-F8A3-45F5-9255-F21AFCE145C2}"/>
              </a:ext>
            </a:extLst>
          </p:cNvPr>
          <p:cNvSpPr>
            <a:spLocks noGrp="1"/>
          </p:cNvSpPr>
          <p:nvPr>
            <p:ph type="body" idx="11"/>
          </p:nvPr>
        </p:nvSpPr>
        <p:spPr>
          <a:xfrm>
            <a:off x="504286" y="3588458"/>
            <a:ext cx="5502814" cy="1583310"/>
          </a:xfrm>
        </p:spPr>
        <p:txBody>
          <a:bodyPr/>
          <a:lstStyle/>
          <a:p>
            <a:pPr rtl="0"/>
            <a:r>
              <a:rPr lang="fr-FR" b="1" dirty="0"/>
              <a:t>Bertram Pitt</a:t>
            </a:r>
            <a:br>
              <a:rPr lang="en-GB" dirty="0"/>
            </a:br>
            <a:r>
              <a:rPr lang="fr-FR" sz="1600" dirty="0"/>
              <a:t>Gerasimos Filippatos, Rajiv Agarwal, </a:t>
            </a:r>
            <a:br>
              <a:rPr lang="en-US" sz="1600" dirty="0"/>
            </a:br>
            <a:r>
              <a:rPr lang="fr-FR" sz="1600" dirty="0"/>
              <a:t>Stefan D. Anker, George L. Bakris, Peter Rossing, </a:t>
            </a:r>
            <a:br>
              <a:rPr lang="en-US" sz="1600" dirty="0"/>
            </a:br>
            <a:r>
              <a:rPr lang="fr-FR" sz="1600" dirty="0"/>
              <a:t>Amer Joseph, Peter Kolkhof, Christina Nowack, </a:t>
            </a:r>
            <a:br>
              <a:rPr lang="en-US" sz="1600" dirty="0"/>
            </a:br>
            <a:r>
              <a:rPr lang="fr-FR" sz="1600" dirty="0"/>
              <a:t>Patrick Schloemer et Luis M. Ruilope, </a:t>
            </a:r>
            <a:br>
              <a:rPr lang="en-US" sz="1600" dirty="0"/>
            </a:br>
            <a:r>
              <a:rPr lang="fr-FR" sz="1600" dirty="0"/>
              <a:t>pour le compte des investigateurs de l’étude</a:t>
            </a:r>
            <a:br>
              <a:rPr lang="fr-FR" sz="1600" dirty="0"/>
            </a:br>
            <a:r>
              <a:rPr lang="fr-FR" sz="1600" dirty="0"/>
              <a:t>FIGARO‑-DKD </a:t>
            </a:r>
          </a:p>
        </p:txBody>
      </p:sp>
      <p:sp>
        <p:nvSpPr>
          <p:cNvPr id="3" name="TextBox 2">
            <a:extLst>
              <a:ext uri="{FF2B5EF4-FFF2-40B4-BE49-F238E27FC236}">
                <a16:creationId xmlns:a16="http://schemas.microsoft.com/office/drawing/2014/main" id="{6254416B-2831-CB49-AE14-C2496B73FB10}"/>
              </a:ext>
            </a:extLst>
          </p:cNvPr>
          <p:cNvSpPr txBox="1"/>
          <p:nvPr/>
        </p:nvSpPr>
        <p:spPr>
          <a:xfrm>
            <a:off x="6307810" y="418454"/>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4" name="TextBox 3">
            <a:extLst>
              <a:ext uri="{FF2B5EF4-FFF2-40B4-BE49-F238E27FC236}">
                <a16:creationId xmlns:a16="http://schemas.microsoft.com/office/drawing/2014/main" id="{11E3095A-05A4-864B-BDE3-F89FC3101EFB}"/>
              </a:ext>
            </a:extLst>
          </p:cNvPr>
          <p:cNvSpPr txBox="1"/>
          <p:nvPr/>
        </p:nvSpPr>
        <p:spPr>
          <a:xfrm>
            <a:off x="7439186" y="1239864"/>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6" name="Rectangle 5">
            <a:extLst>
              <a:ext uri="{FF2B5EF4-FFF2-40B4-BE49-F238E27FC236}">
                <a16:creationId xmlns:a16="http://schemas.microsoft.com/office/drawing/2014/main" id="{9FC07CA5-9BBF-41D8-9A16-7A2C10D0AA2D}"/>
              </a:ext>
            </a:extLst>
          </p:cNvPr>
          <p:cNvSpPr/>
          <p:nvPr/>
        </p:nvSpPr>
        <p:spPr>
          <a:xfrm>
            <a:off x="9031705" y="6546924"/>
            <a:ext cx="3160295" cy="307777"/>
          </a:xfrm>
          <a:prstGeom prst="rect">
            <a:avLst/>
          </a:prstGeom>
        </p:spPr>
        <p:txBody>
          <a:bodyPr wrap="square">
            <a:spAutoFit/>
          </a:bodyPr>
          <a:lstStyle/>
          <a:p>
            <a:r>
              <a:rPr lang="fr-FR" sz="1400" dirty="0"/>
              <a:t>		MA-M_FIN-FR-0043-2</a:t>
            </a:r>
          </a:p>
        </p:txBody>
      </p:sp>
    </p:spTree>
    <p:extLst>
      <p:ext uri="{BB962C8B-B14F-4D97-AF65-F5344CB8AC3E}">
        <p14:creationId xmlns:p14="http://schemas.microsoft.com/office/powerpoint/2010/main" val="255854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56E4F1-6953-42C4-8B99-54219124E481}"/>
              </a:ext>
            </a:extLst>
          </p:cNvPr>
          <p:cNvSpPr>
            <a:spLocks noGrp="1"/>
          </p:cNvSpPr>
          <p:nvPr>
            <p:ph type="title"/>
          </p:nvPr>
        </p:nvSpPr>
        <p:spPr>
          <a:xfrm>
            <a:off x="609281" y="254926"/>
            <a:ext cx="11568112" cy="962377"/>
          </a:xfrm>
        </p:spPr>
        <p:txBody>
          <a:bodyPr>
            <a:noAutofit/>
          </a:bodyPr>
          <a:lstStyle/>
          <a:p>
            <a:pPr rtl="0"/>
            <a:r>
              <a:rPr lang="fr-FR" sz="2400" dirty="0" err="1"/>
              <a:t>Finérénone</a:t>
            </a:r>
            <a:r>
              <a:rPr lang="fr-FR" sz="2400" dirty="0"/>
              <a:t> ne réduisait pas significativement le composite rénal incluant la diminution ≥ 40 % du </a:t>
            </a:r>
            <a:r>
              <a:rPr lang="fr-FR" sz="2400" dirty="0" err="1"/>
              <a:t>DFGe</a:t>
            </a:r>
            <a:r>
              <a:rPr lang="fr-FR" sz="2400" dirty="0"/>
              <a:t>, mais tendait à améliorer le composite rénal incluant la diminution ≥ 57 % du </a:t>
            </a:r>
            <a:r>
              <a:rPr lang="fr-FR" sz="2400" dirty="0" err="1"/>
              <a:t>DFGe</a:t>
            </a:r>
            <a:r>
              <a:rPr lang="fr-FR" sz="2400" dirty="0"/>
              <a:t> accepté sur le plan clinique</a:t>
            </a:r>
          </a:p>
        </p:txBody>
      </p:sp>
      <p:sp>
        <p:nvSpPr>
          <p:cNvPr id="7" name="Text Placeholder 6">
            <a:extLst>
              <a:ext uri="{FF2B5EF4-FFF2-40B4-BE49-F238E27FC236}">
                <a16:creationId xmlns:a16="http://schemas.microsoft.com/office/drawing/2014/main" id="{F2499ABA-2C3D-4F81-947C-592D0999DF9E}"/>
              </a:ext>
            </a:extLst>
          </p:cNvPr>
          <p:cNvSpPr>
            <a:spLocks noGrp="1"/>
          </p:cNvSpPr>
          <p:nvPr>
            <p:ph type="body" sz="quarter" idx="13"/>
          </p:nvPr>
        </p:nvSpPr>
        <p:spPr/>
        <p:txBody>
          <a:bodyPr/>
          <a:lstStyle/>
          <a:p>
            <a:pPr rtl="0"/>
            <a:r>
              <a:rPr lang="fr-FR" sz="1400" dirty="0"/>
              <a:t>Insuffisance rénale,* diminution durable ≥ 40 % </a:t>
            </a:r>
            <a:br>
              <a:rPr lang="en-US" sz="1400" dirty="0"/>
            </a:br>
            <a:r>
              <a:rPr lang="fr-FR" sz="1400" dirty="0"/>
              <a:t>du </a:t>
            </a:r>
            <a:r>
              <a:rPr lang="fr-FR" sz="1400" dirty="0" err="1"/>
              <a:t>DFGe</a:t>
            </a:r>
            <a:r>
              <a:rPr lang="fr-FR" sz="1400" dirty="0"/>
              <a:t> par rapport à l’inclusion, ou décès d’origine rénale</a:t>
            </a:r>
            <a:r>
              <a:rPr lang="fr-FR" sz="1400" baseline="30000" dirty="0"/>
              <a:t>#</a:t>
            </a:r>
          </a:p>
        </p:txBody>
      </p:sp>
      <p:sp>
        <p:nvSpPr>
          <p:cNvPr id="4" name="Slide Number Placeholder 3">
            <a:extLst>
              <a:ext uri="{FF2B5EF4-FFF2-40B4-BE49-F238E27FC236}">
                <a16:creationId xmlns:a16="http://schemas.microsoft.com/office/drawing/2014/main" id="{FD75978E-603F-42A8-B6E6-21692AA83CB8}"/>
              </a:ext>
            </a:extLst>
          </p:cNvPr>
          <p:cNvSpPr>
            <a:spLocks noGrp="1"/>
          </p:cNvSpPr>
          <p:nvPr>
            <p:ph type="sldNum" sz="quarter" idx="22"/>
          </p:nvPr>
        </p:nvSpPr>
        <p:spPr/>
        <p:txBody>
          <a:bodyPr/>
          <a:lstStyle/>
          <a:p>
            <a:pPr rtl="0"/>
            <a:fld id="{7AF8E309-D608-654D-B811-6A2C46C88181}" type="slidenum">
              <a:rPr/>
              <a:pPr rtl="0"/>
              <a:t>10</a:t>
            </a:fld>
            <a:endParaRPr/>
          </a:p>
        </p:txBody>
      </p:sp>
      <p:sp>
        <p:nvSpPr>
          <p:cNvPr id="5" name="Footer Placeholder 4">
            <a:extLst>
              <a:ext uri="{FF2B5EF4-FFF2-40B4-BE49-F238E27FC236}">
                <a16:creationId xmlns:a16="http://schemas.microsoft.com/office/drawing/2014/main" id="{9756D4F8-456F-4388-9587-8F4B160BEC2D}"/>
              </a:ext>
            </a:extLst>
          </p:cNvPr>
          <p:cNvSpPr>
            <a:spLocks noGrp="1"/>
          </p:cNvSpPr>
          <p:nvPr>
            <p:ph type="ftr" sz="quarter" idx="23"/>
          </p:nvPr>
        </p:nvSpPr>
        <p:spPr/>
        <p:txBody>
          <a:bodyPr/>
          <a:lstStyle/>
          <a:p>
            <a:pPr rtl="0"/>
            <a:r>
              <a:rPr lang="fr-FR" dirty="0"/>
              <a:t>*IRT ou un </a:t>
            </a:r>
            <a:r>
              <a:rPr lang="fr-FR" dirty="0" err="1"/>
              <a:t>DFGe</a:t>
            </a:r>
            <a:r>
              <a:rPr lang="fr-FR" dirty="0"/>
              <a:t> &lt;15 ml/min/1,73 m</a:t>
            </a:r>
            <a:r>
              <a:rPr lang="fr-FR" baseline="30000" dirty="0"/>
              <a:t>2</a:t>
            </a:r>
            <a:r>
              <a:rPr lang="fr-FR" dirty="0"/>
              <a:t>; </a:t>
            </a:r>
            <a:r>
              <a:rPr lang="fr-FR" baseline="30000" dirty="0"/>
              <a:t>#</a:t>
            </a:r>
            <a:r>
              <a:rPr lang="fr-FR" dirty="0"/>
              <a:t>évènements étaient classés en tant que décès d’origine rénale si : (1) le patient mourait ; (2) le traitement de suppléance rénale n’avait pas été initié bien qu’il soit cliniquement indiqué ; et (3) il n’y avait pas d'autres cause probable de décès ; ‡ nombre de patients ayant présenté un évènement sur une durée moyenne de suivi de 3,4 années ; </a:t>
            </a:r>
            <a:r>
              <a:rPr lang="fr-FR" baseline="30000" dirty="0">
                <a:latin typeface="Arial" panose="020B0604020202020204" pitchFamily="34" charset="0"/>
                <a:cs typeface="Arial" panose="020B0604020202020204" pitchFamily="34" charset="0"/>
              </a:rPr>
              <a:t>§</a:t>
            </a:r>
            <a:r>
              <a:rPr lang="fr-FR" dirty="0"/>
              <a:t>une diminution ≥ 57 % du </a:t>
            </a:r>
            <a:r>
              <a:rPr lang="fr-FR" dirty="0" err="1"/>
              <a:t>DFGe</a:t>
            </a:r>
            <a:r>
              <a:rPr lang="fr-FR" dirty="0"/>
              <a:t> est équivalente au doublement de la créatinine sérique ; </a:t>
            </a:r>
            <a:r>
              <a:rPr lang="fr-FR" baseline="30000" dirty="0"/>
              <a:t>¶</a:t>
            </a:r>
            <a:r>
              <a:rPr lang="fr-FR" dirty="0"/>
              <a:t>la valeur de </a:t>
            </a:r>
            <a:r>
              <a:rPr lang="fr-FR" i="1" dirty="0"/>
              <a:t>p </a:t>
            </a:r>
            <a:r>
              <a:rPr lang="fr-FR" dirty="0"/>
              <a:t>est exploratoire</a:t>
            </a:r>
          </a:p>
        </p:txBody>
      </p:sp>
      <p:sp>
        <p:nvSpPr>
          <p:cNvPr id="93" name="Rounded Rectangle 3">
            <a:extLst>
              <a:ext uri="{FF2B5EF4-FFF2-40B4-BE49-F238E27FC236}">
                <a16:creationId xmlns:a16="http://schemas.microsoft.com/office/drawing/2014/main" id="{C4ACB676-F9B1-4B78-8495-326C79A9645B}"/>
              </a:ext>
            </a:extLst>
          </p:cNvPr>
          <p:cNvSpPr>
            <a:spLocks noChangeArrowheads="1"/>
          </p:cNvSpPr>
          <p:nvPr/>
        </p:nvSpPr>
        <p:spPr bwMode="auto">
          <a:xfrm>
            <a:off x="0" y="5337168"/>
            <a:ext cx="12191999" cy="623814"/>
          </a:xfrm>
          <a:prstGeom prst="roundRect">
            <a:avLst>
              <a:gd name="adj" fmla="val 0"/>
            </a:avLst>
          </a:prstGeom>
          <a:solidFill>
            <a:schemeClr val="accent3">
              <a:lumMod val="75000"/>
              <a:lumOff val="25000"/>
            </a:schemeClr>
          </a:solidFill>
          <a:ln w="19050">
            <a:noFill/>
            <a:round/>
            <a:headEnd/>
            <a:tailEnd/>
          </a:ln>
          <a:effectLst>
            <a:outerShdw blurRad="50800" dist="38100" dir="2700000" algn="tl" rotWithShape="0">
              <a:prstClr val="black">
                <a:alpha val="40000"/>
              </a:prstClr>
            </a:outerShdw>
          </a:effectLst>
        </p:spPr>
        <p:txBody>
          <a:bodyPr lIns="91216" tIns="45607" rIns="91216" bIns="45607" anchor="ctr"/>
          <a:lstStyle>
            <a:lvl1pPr marL="179388" indent="-179388" algn="l">
              <a:spcBef>
                <a:spcPct val="20000"/>
              </a:spcBef>
              <a:spcAft>
                <a:spcPts val="200"/>
              </a:spcAft>
              <a:buClr>
                <a:srgbClr val="0099FF"/>
              </a:buClr>
              <a:buSzPct val="100000"/>
              <a:buBlip>
                <a:blip r:embed="rId3"/>
              </a:buBlip>
              <a:defRPr sz="1900">
                <a:solidFill>
                  <a:schemeClr val="tx1"/>
                </a:solidFill>
                <a:latin typeface="Arial" pitchFamily="34" charset="0"/>
                <a:ea typeface="ＭＳ Ｐゴシック" pitchFamily="34" charset="-128"/>
              </a:defRPr>
            </a:lvl1pPr>
            <a:lvl2pPr marL="742950" indent="-285750" algn="l">
              <a:spcBef>
                <a:spcPct val="20000"/>
              </a:spcBef>
              <a:buClr>
                <a:srgbClr val="FF0000"/>
              </a:buClr>
              <a:buFont typeface="Arial" pitchFamily="34" charset="0"/>
              <a:buChar char="–"/>
              <a:defRPr>
                <a:solidFill>
                  <a:schemeClr val="tx1"/>
                </a:solidFill>
                <a:latin typeface="Arial" pitchFamily="34" charset="0"/>
                <a:ea typeface="ＭＳ Ｐゴシック" pitchFamily="34" charset="-128"/>
              </a:defRPr>
            </a:lvl2pPr>
            <a:lvl3pPr marL="1143000" indent="-228600" algn="l">
              <a:spcBef>
                <a:spcPct val="20000"/>
              </a:spcBef>
              <a:buClr>
                <a:srgbClr val="FF0000"/>
              </a:buClr>
              <a:buChar char="•"/>
              <a:defRPr sz="1600">
                <a:solidFill>
                  <a:schemeClr val="tx1"/>
                </a:solidFill>
                <a:latin typeface="Arial" pitchFamily="34" charset="0"/>
                <a:ea typeface="ヒラギノ角ゴ Pro W3" pitchFamily="-111" charset="-128"/>
              </a:defRPr>
            </a:lvl3pPr>
            <a:lvl4pPr marL="1600200" indent="-228600" algn="l">
              <a:spcBef>
                <a:spcPct val="20000"/>
              </a:spcBef>
              <a:buClr>
                <a:srgbClr val="FF0000"/>
              </a:buClr>
              <a:buChar char="–"/>
              <a:defRPr sz="1400">
                <a:solidFill>
                  <a:schemeClr val="tx1"/>
                </a:solidFill>
                <a:latin typeface="Arial" pitchFamily="34" charset="0"/>
                <a:ea typeface="ヒラギノ角ゴ Pro W3" pitchFamily="-111" charset="-128"/>
              </a:defRPr>
            </a:lvl4pPr>
            <a:lvl5pPr marL="2057400" indent="-228600" algn="l">
              <a:spcBef>
                <a:spcPct val="20000"/>
              </a:spcBef>
              <a:buClr>
                <a:srgbClr val="FF0000"/>
              </a:buClr>
              <a:buFont typeface="Wingdings" pitchFamily="2" charset="2"/>
              <a:buChar char="§"/>
              <a:defRPr sz="1200">
                <a:solidFill>
                  <a:schemeClr val="tx1"/>
                </a:solidFill>
                <a:latin typeface="Arial" pitchFamily="34" charset="0"/>
                <a:ea typeface="ヒラギノ角ゴ Pro W3" pitchFamily="-111" charset="-128"/>
              </a:defRPr>
            </a:lvl5pPr>
            <a:lvl6pPr marL="25146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6pPr>
            <a:lvl7pPr marL="29718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7pPr>
            <a:lvl8pPr marL="34290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8pPr>
            <a:lvl9pPr marL="38862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9pPr>
          </a:lstStyle>
          <a:p>
            <a:pPr marL="0" indent="0" algn="ctr" defTabSz="912200" rtl="0">
              <a:lnSpc>
                <a:spcPct val="90000"/>
              </a:lnSpc>
              <a:spcBef>
                <a:spcPct val="0"/>
              </a:spcBef>
              <a:spcAft>
                <a:spcPts val="398"/>
              </a:spcAft>
              <a:buClrTx/>
              <a:buSzTx/>
              <a:buNone/>
            </a:pPr>
            <a:r>
              <a:rPr lang="fr-FR" sz="2000" b="1" kern="0" dirty="0">
                <a:solidFill>
                  <a:schemeClr val="bg1"/>
                </a:solidFill>
              </a:rPr>
              <a:t>Une IRT survenait chez 0,9 % vs 1,3 % des personnes recevant la </a:t>
            </a:r>
            <a:r>
              <a:rPr lang="fr-FR" sz="2000" b="1" kern="0" dirty="0" err="1">
                <a:solidFill>
                  <a:schemeClr val="bg1"/>
                </a:solidFill>
              </a:rPr>
              <a:t>finérénone</a:t>
            </a:r>
            <a:r>
              <a:rPr lang="fr-FR" sz="2000" b="1" kern="0" dirty="0">
                <a:solidFill>
                  <a:schemeClr val="bg1"/>
                </a:solidFill>
              </a:rPr>
              <a:t> vs placebo </a:t>
            </a:r>
            <a:br>
              <a:rPr lang="en-GB" altLang="en-US" sz="2000" b="1" kern="0" dirty="0">
                <a:solidFill>
                  <a:schemeClr val="bg1"/>
                </a:solidFill>
              </a:rPr>
            </a:br>
            <a:r>
              <a:rPr lang="fr-FR" sz="2000" b="1" kern="0" dirty="0">
                <a:solidFill>
                  <a:schemeClr val="bg1"/>
                </a:solidFill>
              </a:rPr>
              <a:t>(HR=0,64 ; IC à 95 % 0,41–0,995 ; </a:t>
            </a:r>
            <a:r>
              <a:rPr lang="fr-FR" sz="2000" b="1" i="1" kern="0" dirty="0">
                <a:solidFill>
                  <a:schemeClr val="bg1"/>
                </a:solidFill>
              </a:rPr>
              <a:t>p</a:t>
            </a:r>
            <a:r>
              <a:rPr lang="fr-FR" sz="2000" b="1" kern="0" dirty="0">
                <a:solidFill>
                  <a:schemeClr val="bg1"/>
                </a:solidFill>
              </a:rPr>
              <a:t>=0,046</a:t>
            </a:r>
            <a:r>
              <a:rPr lang="fr-FR" sz="2000" b="1" kern="0" baseline="30000" dirty="0">
                <a:solidFill>
                  <a:schemeClr val="bg1"/>
                </a:solidFill>
              </a:rPr>
              <a:t>¶</a:t>
            </a:r>
            <a:r>
              <a:rPr lang="fr-FR" sz="2000" b="1" kern="0" dirty="0">
                <a:solidFill>
                  <a:schemeClr val="bg1"/>
                </a:solidFill>
              </a:rPr>
              <a:t>)</a:t>
            </a:r>
          </a:p>
        </p:txBody>
      </p:sp>
      <p:sp>
        <p:nvSpPr>
          <p:cNvPr id="91" name="Text Placeholder 7">
            <a:extLst>
              <a:ext uri="{FF2B5EF4-FFF2-40B4-BE49-F238E27FC236}">
                <a16:creationId xmlns:a16="http://schemas.microsoft.com/office/drawing/2014/main" id="{BAAE66E8-5DC0-4B45-B64E-FEFD63B719F5}"/>
              </a:ext>
            </a:extLst>
          </p:cNvPr>
          <p:cNvSpPr>
            <a:spLocks noGrp="1"/>
          </p:cNvSpPr>
          <p:nvPr>
            <p:ph type="body" sz="quarter" idx="17"/>
          </p:nvPr>
        </p:nvSpPr>
        <p:spPr>
          <a:xfrm>
            <a:off x="6205538" y="1412874"/>
            <a:ext cx="5451150" cy="468313"/>
          </a:xfrm>
        </p:spPr>
        <p:txBody>
          <a:bodyPr/>
          <a:lstStyle/>
          <a:p>
            <a:pPr rtl="0"/>
            <a:r>
              <a:rPr lang="fr-FR" sz="1400" dirty="0"/>
              <a:t>Insuffisance rénale, diminution durable ≥ 57 % </a:t>
            </a:r>
            <a:br>
              <a:rPr lang="en-US" sz="1400" dirty="0"/>
            </a:br>
            <a:r>
              <a:rPr lang="fr-FR" sz="1400" dirty="0"/>
              <a:t>du </a:t>
            </a:r>
            <a:r>
              <a:rPr lang="fr-FR" sz="1400" dirty="0" err="1"/>
              <a:t>DFGe</a:t>
            </a:r>
            <a:r>
              <a:rPr lang="fr-FR" sz="1400" dirty="0"/>
              <a:t> par rapport à l’inclusion,</a:t>
            </a:r>
            <a:r>
              <a:rPr lang="fr-FR" sz="1400" baseline="30000" dirty="0">
                <a:latin typeface="Arial" panose="020B0604020202020204" pitchFamily="34" charset="0"/>
                <a:cs typeface="Arial" panose="020B0604020202020204" pitchFamily="34" charset="0"/>
              </a:rPr>
              <a:t>§</a:t>
            </a:r>
            <a:r>
              <a:rPr lang="fr-FR" sz="1400" dirty="0"/>
              <a:t> ou  décès d’origine rénale</a:t>
            </a:r>
            <a:r>
              <a:rPr lang="fr-FR" sz="1400" baseline="30000" dirty="0"/>
              <a:t>#</a:t>
            </a:r>
          </a:p>
        </p:txBody>
      </p:sp>
      <p:sp>
        <p:nvSpPr>
          <p:cNvPr id="140" name="Freeform: Shape 139">
            <a:extLst>
              <a:ext uri="{FF2B5EF4-FFF2-40B4-BE49-F238E27FC236}">
                <a16:creationId xmlns:a16="http://schemas.microsoft.com/office/drawing/2014/main" id="{59F0C3CC-357B-4951-8245-726DFC317FED}"/>
              </a:ext>
            </a:extLst>
          </p:cNvPr>
          <p:cNvSpPr/>
          <p:nvPr/>
        </p:nvSpPr>
        <p:spPr>
          <a:xfrm>
            <a:off x="520355" y="633600"/>
            <a:ext cx="11252545" cy="650806"/>
          </a:xfrm>
          <a:custGeom>
            <a:avLst/>
            <a:gdLst>
              <a:gd name="connsiteX0" fmla="*/ 10457404 w 11123612"/>
              <a:gd name="connsiteY0" fmla="*/ 0 h 849243"/>
              <a:gd name="connsiteX1" fmla="*/ 11123612 w 11123612"/>
              <a:gd name="connsiteY1" fmla="*/ 0 h 849243"/>
              <a:gd name="connsiteX2" fmla="*/ 11123612 w 11123612"/>
              <a:gd name="connsiteY2" fmla="*/ 406277 h 849243"/>
              <a:gd name="connsiteX3" fmla="*/ 11123612 w 11123612"/>
              <a:gd name="connsiteY3" fmla="*/ 690617 h 849243"/>
              <a:gd name="connsiteX4" fmla="*/ 11123612 w 11123612"/>
              <a:gd name="connsiteY4" fmla="*/ 849243 h 849243"/>
              <a:gd name="connsiteX5" fmla="*/ 0 w 11123612"/>
              <a:gd name="connsiteY5" fmla="*/ 849243 h 849243"/>
              <a:gd name="connsiteX6" fmla="*/ 0 w 11123612"/>
              <a:gd name="connsiteY6" fmla="*/ 406277 h 849243"/>
              <a:gd name="connsiteX7" fmla="*/ 10457404 w 11123612"/>
              <a:gd name="connsiteY7" fmla="*/ 406277 h 849243"/>
              <a:gd name="connsiteX0" fmla="*/ 10457404 w 11123612"/>
              <a:gd name="connsiteY0" fmla="*/ 0 h 849243"/>
              <a:gd name="connsiteX1" fmla="*/ 11123612 w 11123612"/>
              <a:gd name="connsiteY1" fmla="*/ 0 h 849243"/>
              <a:gd name="connsiteX2" fmla="*/ 11123612 w 11123612"/>
              <a:gd name="connsiteY2" fmla="*/ 406277 h 849243"/>
              <a:gd name="connsiteX3" fmla="*/ 11123612 w 11123612"/>
              <a:gd name="connsiteY3" fmla="*/ 690617 h 849243"/>
              <a:gd name="connsiteX4" fmla="*/ 11123612 w 11123612"/>
              <a:gd name="connsiteY4" fmla="*/ 849243 h 849243"/>
              <a:gd name="connsiteX5" fmla="*/ 0 w 11123612"/>
              <a:gd name="connsiteY5" fmla="*/ 849243 h 849243"/>
              <a:gd name="connsiteX6" fmla="*/ 0 w 11123612"/>
              <a:gd name="connsiteY6" fmla="*/ 406277 h 849243"/>
              <a:gd name="connsiteX7" fmla="*/ 2480076 w 11123612"/>
              <a:gd name="connsiteY7" fmla="*/ 605143 h 849243"/>
              <a:gd name="connsiteX8" fmla="*/ 10457404 w 11123612"/>
              <a:gd name="connsiteY8" fmla="*/ 0 h 849243"/>
              <a:gd name="connsiteX0" fmla="*/ 2384155 w 11123612"/>
              <a:gd name="connsiteY0" fmla="*/ 232010 h 849243"/>
              <a:gd name="connsiteX1" fmla="*/ 11123612 w 11123612"/>
              <a:gd name="connsiteY1" fmla="*/ 0 h 849243"/>
              <a:gd name="connsiteX2" fmla="*/ 11123612 w 11123612"/>
              <a:gd name="connsiteY2" fmla="*/ 406277 h 849243"/>
              <a:gd name="connsiteX3" fmla="*/ 11123612 w 11123612"/>
              <a:gd name="connsiteY3" fmla="*/ 690617 h 849243"/>
              <a:gd name="connsiteX4" fmla="*/ 11123612 w 11123612"/>
              <a:gd name="connsiteY4" fmla="*/ 849243 h 849243"/>
              <a:gd name="connsiteX5" fmla="*/ 0 w 11123612"/>
              <a:gd name="connsiteY5" fmla="*/ 849243 h 849243"/>
              <a:gd name="connsiteX6" fmla="*/ 0 w 11123612"/>
              <a:gd name="connsiteY6" fmla="*/ 406277 h 849243"/>
              <a:gd name="connsiteX7" fmla="*/ 2480076 w 11123612"/>
              <a:gd name="connsiteY7" fmla="*/ 605143 h 849243"/>
              <a:gd name="connsiteX8" fmla="*/ 2384155 w 11123612"/>
              <a:gd name="connsiteY8" fmla="*/ 232010 h 849243"/>
              <a:gd name="connsiteX0" fmla="*/ 2384155 w 11123612"/>
              <a:gd name="connsiteY0" fmla="*/ 232010 h 849243"/>
              <a:gd name="connsiteX1" fmla="*/ 11123612 w 11123612"/>
              <a:gd name="connsiteY1" fmla="*/ 0 h 849243"/>
              <a:gd name="connsiteX2" fmla="*/ 11123612 w 11123612"/>
              <a:gd name="connsiteY2" fmla="*/ 406277 h 849243"/>
              <a:gd name="connsiteX3" fmla="*/ 11123612 w 11123612"/>
              <a:gd name="connsiteY3" fmla="*/ 690617 h 849243"/>
              <a:gd name="connsiteX4" fmla="*/ 11123612 w 11123612"/>
              <a:gd name="connsiteY4" fmla="*/ 849243 h 849243"/>
              <a:gd name="connsiteX5" fmla="*/ 0 w 11123612"/>
              <a:gd name="connsiteY5" fmla="*/ 849243 h 849243"/>
              <a:gd name="connsiteX6" fmla="*/ 0 w 11123612"/>
              <a:gd name="connsiteY6" fmla="*/ 505711 h 849243"/>
              <a:gd name="connsiteX7" fmla="*/ 2480076 w 11123612"/>
              <a:gd name="connsiteY7" fmla="*/ 605143 h 849243"/>
              <a:gd name="connsiteX8" fmla="*/ 2384155 w 11123612"/>
              <a:gd name="connsiteY8" fmla="*/ 232010 h 849243"/>
              <a:gd name="connsiteX0" fmla="*/ 2384155 w 11123612"/>
              <a:gd name="connsiteY0" fmla="*/ 232010 h 849243"/>
              <a:gd name="connsiteX1" fmla="*/ 11123612 w 11123612"/>
              <a:gd name="connsiteY1" fmla="*/ 0 h 849243"/>
              <a:gd name="connsiteX2" fmla="*/ 11123612 w 11123612"/>
              <a:gd name="connsiteY2" fmla="*/ 406277 h 849243"/>
              <a:gd name="connsiteX3" fmla="*/ 11123612 w 11123612"/>
              <a:gd name="connsiteY3" fmla="*/ 690617 h 849243"/>
              <a:gd name="connsiteX4" fmla="*/ 11123612 w 11123612"/>
              <a:gd name="connsiteY4" fmla="*/ 849243 h 849243"/>
              <a:gd name="connsiteX5" fmla="*/ 0 w 11123612"/>
              <a:gd name="connsiteY5" fmla="*/ 849243 h 849243"/>
              <a:gd name="connsiteX6" fmla="*/ 0 w 11123612"/>
              <a:gd name="connsiteY6" fmla="*/ 505711 h 849243"/>
              <a:gd name="connsiteX7" fmla="*/ 2416130 w 11123612"/>
              <a:gd name="connsiteY7" fmla="*/ 571999 h 849243"/>
              <a:gd name="connsiteX8" fmla="*/ 2384155 w 11123612"/>
              <a:gd name="connsiteY8" fmla="*/ 232010 h 849243"/>
              <a:gd name="connsiteX0" fmla="*/ 2431049 w 11123612"/>
              <a:gd name="connsiteY0" fmla="*/ 219857 h 849243"/>
              <a:gd name="connsiteX1" fmla="*/ 11123612 w 11123612"/>
              <a:gd name="connsiteY1" fmla="*/ 0 h 849243"/>
              <a:gd name="connsiteX2" fmla="*/ 11123612 w 11123612"/>
              <a:gd name="connsiteY2" fmla="*/ 406277 h 849243"/>
              <a:gd name="connsiteX3" fmla="*/ 11123612 w 11123612"/>
              <a:gd name="connsiteY3" fmla="*/ 690617 h 849243"/>
              <a:gd name="connsiteX4" fmla="*/ 11123612 w 11123612"/>
              <a:gd name="connsiteY4" fmla="*/ 849243 h 849243"/>
              <a:gd name="connsiteX5" fmla="*/ 0 w 11123612"/>
              <a:gd name="connsiteY5" fmla="*/ 849243 h 849243"/>
              <a:gd name="connsiteX6" fmla="*/ 0 w 11123612"/>
              <a:gd name="connsiteY6" fmla="*/ 505711 h 849243"/>
              <a:gd name="connsiteX7" fmla="*/ 2416130 w 11123612"/>
              <a:gd name="connsiteY7" fmla="*/ 571999 h 849243"/>
              <a:gd name="connsiteX8" fmla="*/ 2431049 w 11123612"/>
              <a:gd name="connsiteY8" fmla="*/ 219857 h 849243"/>
              <a:gd name="connsiteX0" fmla="*/ 2431049 w 11123612"/>
              <a:gd name="connsiteY0" fmla="*/ 219857 h 849243"/>
              <a:gd name="connsiteX1" fmla="*/ 11123612 w 11123612"/>
              <a:gd name="connsiteY1" fmla="*/ 0 h 849243"/>
              <a:gd name="connsiteX2" fmla="*/ 11123612 w 11123612"/>
              <a:gd name="connsiteY2" fmla="*/ 406277 h 849243"/>
              <a:gd name="connsiteX3" fmla="*/ 11123612 w 11123612"/>
              <a:gd name="connsiteY3" fmla="*/ 690617 h 849243"/>
              <a:gd name="connsiteX4" fmla="*/ 11123612 w 11123612"/>
              <a:gd name="connsiteY4" fmla="*/ 849243 h 849243"/>
              <a:gd name="connsiteX5" fmla="*/ 0 w 11123612"/>
              <a:gd name="connsiteY5" fmla="*/ 849243 h 849243"/>
              <a:gd name="connsiteX6" fmla="*/ 0 w 11123612"/>
              <a:gd name="connsiteY6" fmla="*/ 505711 h 849243"/>
              <a:gd name="connsiteX7" fmla="*/ 2451301 w 11123612"/>
              <a:gd name="connsiteY7" fmla="*/ 493005 h 849243"/>
              <a:gd name="connsiteX8" fmla="*/ 2431049 w 11123612"/>
              <a:gd name="connsiteY8" fmla="*/ 219857 h 849243"/>
              <a:gd name="connsiteX0" fmla="*/ 2431049 w 11129474"/>
              <a:gd name="connsiteY0" fmla="*/ 19334 h 648720"/>
              <a:gd name="connsiteX1" fmla="*/ 11129474 w 11129474"/>
              <a:gd name="connsiteY1" fmla="*/ 0 h 648720"/>
              <a:gd name="connsiteX2" fmla="*/ 11123612 w 11129474"/>
              <a:gd name="connsiteY2" fmla="*/ 205754 h 648720"/>
              <a:gd name="connsiteX3" fmla="*/ 11123612 w 11129474"/>
              <a:gd name="connsiteY3" fmla="*/ 490094 h 648720"/>
              <a:gd name="connsiteX4" fmla="*/ 11123612 w 11129474"/>
              <a:gd name="connsiteY4" fmla="*/ 648720 h 648720"/>
              <a:gd name="connsiteX5" fmla="*/ 0 w 11129474"/>
              <a:gd name="connsiteY5" fmla="*/ 648720 h 648720"/>
              <a:gd name="connsiteX6" fmla="*/ 0 w 11129474"/>
              <a:gd name="connsiteY6" fmla="*/ 305188 h 648720"/>
              <a:gd name="connsiteX7" fmla="*/ 2451301 w 11129474"/>
              <a:gd name="connsiteY7" fmla="*/ 292482 h 648720"/>
              <a:gd name="connsiteX8" fmla="*/ 2431049 w 11129474"/>
              <a:gd name="connsiteY8" fmla="*/ 19334 h 648720"/>
              <a:gd name="connsiteX0" fmla="*/ 2431049 w 11129474"/>
              <a:gd name="connsiteY0" fmla="*/ 19334 h 648720"/>
              <a:gd name="connsiteX1" fmla="*/ 11129474 w 11129474"/>
              <a:gd name="connsiteY1" fmla="*/ 0 h 648720"/>
              <a:gd name="connsiteX2" fmla="*/ 11123612 w 11129474"/>
              <a:gd name="connsiteY2" fmla="*/ 205754 h 648720"/>
              <a:gd name="connsiteX3" fmla="*/ 11123612 w 11129474"/>
              <a:gd name="connsiteY3" fmla="*/ 490094 h 648720"/>
              <a:gd name="connsiteX4" fmla="*/ 11123612 w 11129474"/>
              <a:gd name="connsiteY4" fmla="*/ 648720 h 648720"/>
              <a:gd name="connsiteX5" fmla="*/ 0 w 11129474"/>
              <a:gd name="connsiteY5" fmla="*/ 648720 h 648720"/>
              <a:gd name="connsiteX6" fmla="*/ 0 w 11129474"/>
              <a:gd name="connsiteY6" fmla="*/ 305188 h 648720"/>
              <a:gd name="connsiteX7" fmla="*/ 4436568 w 11129474"/>
              <a:gd name="connsiteY7" fmla="*/ 348060 h 648720"/>
              <a:gd name="connsiteX8" fmla="*/ 2431049 w 11129474"/>
              <a:gd name="connsiteY8" fmla="*/ 19334 h 648720"/>
              <a:gd name="connsiteX0" fmla="*/ 4912633 w 11129474"/>
              <a:gd name="connsiteY0" fmla="*/ 41564 h 648720"/>
              <a:gd name="connsiteX1" fmla="*/ 11129474 w 11129474"/>
              <a:gd name="connsiteY1" fmla="*/ 0 h 648720"/>
              <a:gd name="connsiteX2" fmla="*/ 11123612 w 11129474"/>
              <a:gd name="connsiteY2" fmla="*/ 205754 h 648720"/>
              <a:gd name="connsiteX3" fmla="*/ 11123612 w 11129474"/>
              <a:gd name="connsiteY3" fmla="*/ 490094 h 648720"/>
              <a:gd name="connsiteX4" fmla="*/ 11123612 w 11129474"/>
              <a:gd name="connsiteY4" fmla="*/ 648720 h 648720"/>
              <a:gd name="connsiteX5" fmla="*/ 0 w 11129474"/>
              <a:gd name="connsiteY5" fmla="*/ 648720 h 648720"/>
              <a:gd name="connsiteX6" fmla="*/ 0 w 11129474"/>
              <a:gd name="connsiteY6" fmla="*/ 305188 h 648720"/>
              <a:gd name="connsiteX7" fmla="*/ 4436568 w 11129474"/>
              <a:gd name="connsiteY7" fmla="*/ 348060 h 648720"/>
              <a:gd name="connsiteX8" fmla="*/ 4912633 w 11129474"/>
              <a:gd name="connsiteY8" fmla="*/ 41564 h 648720"/>
              <a:gd name="connsiteX0" fmla="*/ 4912633 w 11129474"/>
              <a:gd name="connsiteY0" fmla="*/ 41564 h 648720"/>
              <a:gd name="connsiteX1" fmla="*/ 11129474 w 11129474"/>
              <a:gd name="connsiteY1" fmla="*/ 0 h 648720"/>
              <a:gd name="connsiteX2" fmla="*/ 11123612 w 11129474"/>
              <a:gd name="connsiteY2" fmla="*/ 205754 h 648720"/>
              <a:gd name="connsiteX3" fmla="*/ 11123612 w 11129474"/>
              <a:gd name="connsiteY3" fmla="*/ 490094 h 648720"/>
              <a:gd name="connsiteX4" fmla="*/ 11123612 w 11129474"/>
              <a:gd name="connsiteY4" fmla="*/ 648720 h 648720"/>
              <a:gd name="connsiteX5" fmla="*/ 0 w 11129474"/>
              <a:gd name="connsiteY5" fmla="*/ 648720 h 648720"/>
              <a:gd name="connsiteX6" fmla="*/ 0 w 11129474"/>
              <a:gd name="connsiteY6" fmla="*/ 305188 h 648720"/>
              <a:gd name="connsiteX7" fmla="*/ 4061574 w 11129474"/>
              <a:gd name="connsiteY7" fmla="*/ 348060 h 648720"/>
              <a:gd name="connsiteX8" fmla="*/ 4912633 w 11129474"/>
              <a:gd name="connsiteY8" fmla="*/ 41564 h 648720"/>
              <a:gd name="connsiteX0" fmla="*/ 4088626 w 11129474"/>
              <a:gd name="connsiteY0" fmla="*/ 6118 h 648720"/>
              <a:gd name="connsiteX1" fmla="*/ 11129474 w 11129474"/>
              <a:gd name="connsiteY1" fmla="*/ 0 h 648720"/>
              <a:gd name="connsiteX2" fmla="*/ 11123612 w 11129474"/>
              <a:gd name="connsiteY2" fmla="*/ 205754 h 648720"/>
              <a:gd name="connsiteX3" fmla="*/ 11123612 w 11129474"/>
              <a:gd name="connsiteY3" fmla="*/ 490094 h 648720"/>
              <a:gd name="connsiteX4" fmla="*/ 11123612 w 11129474"/>
              <a:gd name="connsiteY4" fmla="*/ 648720 h 648720"/>
              <a:gd name="connsiteX5" fmla="*/ 0 w 11129474"/>
              <a:gd name="connsiteY5" fmla="*/ 648720 h 648720"/>
              <a:gd name="connsiteX6" fmla="*/ 0 w 11129474"/>
              <a:gd name="connsiteY6" fmla="*/ 305188 h 648720"/>
              <a:gd name="connsiteX7" fmla="*/ 4061574 w 11129474"/>
              <a:gd name="connsiteY7" fmla="*/ 348060 h 648720"/>
              <a:gd name="connsiteX8" fmla="*/ 4088626 w 11129474"/>
              <a:gd name="connsiteY8" fmla="*/ 6118 h 648720"/>
              <a:gd name="connsiteX0" fmla="*/ 4088626 w 11129474"/>
              <a:gd name="connsiteY0" fmla="*/ 6118 h 648720"/>
              <a:gd name="connsiteX1" fmla="*/ 11129474 w 11129474"/>
              <a:gd name="connsiteY1" fmla="*/ 0 h 648720"/>
              <a:gd name="connsiteX2" fmla="*/ 11123612 w 11129474"/>
              <a:gd name="connsiteY2" fmla="*/ 205754 h 648720"/>
              <a:gd name="connsiteX3" fmla="*/ 11123612 w 11129474"/>
              <a:gd name="connsiteY3" fmla="*/ 490094 h 648720"/>
              <a:gd name="connsiteX4" fmla="*/ 11123612 w 11129474"/>
              <a:gd name="connsiteY4" fmla="*/ 648720 h 648720"/>
              <a:gd name="connsiteX5" fmla="*/ 0 w 11129474"/>
              <a:gd name="connsiteY5" fmla="*/ 648720 h 648720"/>
              <a:gd name="connsiteX6" fmla="*/ 0 w 11129474"/>
              <a:gd name="connsiteY6" fmla="*/ 305188 h 648720"/>
              <a:gd name="connsiteX7" fmla="*/ 4091720 w 11129474"/>
              <a:gd name="connsiteY7" fmla="*/ 337932 h 648720"/>
              <a:gd name="connsiteX8" fmla="*/ 4088626 w 11129474"/>
              <a:gd name="connsiteY8" fmla="*/ 6118 h 64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9474" h="648720">
                <a:moveTo>
                  <a:pt x="4088626" y="6118"/>
                </a:moveTo>
                <a:lnTo>
                  <a:pt x="11129474" y="0"/>
                </a:lnTo>
                <a:lnTo>
                  <a:pt x="11123612" y="205754"/>
                </a:lnTo>
                <a:lnTo>
                  <a:pt x="11123612" y="490094"/>
                </a:lnTo>
                <a:lnTo>
                  <a:pt x="11123612" y="648720"/>
                </a:lnTo>
                <a:lnTo>
                  <a:pt x="0" y="648720"/>
                </a:lnTo>
                <a:lnTo>
                  <a:pt x="0" y="305188"/>
                </a:lnTo>
                <a:lnTo>
                  <a:pt x="4091720" y="337932"/>
                </a:lnTo>
                <a:cubicBezTo>
                  <a:pt x="4091720" y="202506"/>
                  <a:pt x="4088626" y="141544"/>
                  <a:pt x="4088626" y="61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Rectangle 1">
            <a:extLst>
              <a:ext uri="{FF2B5EF4-FFF2-40B4-BE49-F238E27FC236}">
                <a16:creationId xmlns:a16="http://schemas.microsoft.com/office/drawing/2014/main" id="{D84CA968-112E-45D7-AED6-49D3EB1953FA}"/>
              </a:ext>
            </a:extLst>
          </p:cNvPr>
          <p:cNvSpPr/>
          <p:nvPr/>
        </p:nvSpPr>
        <p:spPr>
          <a:xfrm>
            <a:off x="5830137" y="6344503"/>
            <a:ext cx="4652387" cy="1648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FEF03278-B6EE-4FA8-A32D-5D7D3A742D33}"/>
              </a:ext>
            </a:extLst>
          </p:cNvPr>
          <p:cNvSpPr/>
          <p:nvPr/>
        </p:nvSpPr>
        <p:spPr>
          <a:xfrm>
            <a:off x="10133185" y="6315563"/>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pic>
        <p:nvPicPr>
          <p:cNvPr id="3" name="Picture 2">
            <a:extLst>
              <a:ext uri="{FF2B5EF4-FFF2-40B4-BE49-F238E27FC236}">
                <a16:creationId xmlns:a16="http://schemas.microsoft.com/office/drawing/2014/main" id="{89EDD34F-A062-44BF-8005-E48192EAC95F}"/>
              </a:ext>
            </a:extLst>
          </p:cNvPr>
          <p:cNvPicPr>
            <a:picLocks noChangeAspect="1"/>
          </p:cNvPicPr>
          <p:nvPr/>
        </p:nvPicPr>
        <p:blipFill>
          <a:blip r:embed="rId4"/>
          <a:stretch>
            <a:fillRect/>
          </a:stretch>
        </p:blipFill>
        <p:spPr>
          <a:xfrm>
            <a:off x="737551" y="1865596"/>
            <a:ext cx="5328366" cy="3432345"/>
          </a:xfrm>
          <a:prstGeom prst="rect">
            <a:avLst/>
          </a:prstGeom>
        </p:spPr>
      </p:pic>
      <p:pic>
        <p:nvPicPr>
          <p:cNvPr id="8" name="Picture 7">
            <a:extLst>
              <a:ext uri="{FF2B5EF4-FFF2-40B4-BE49-F238E27FC236}">
                <a16:creationId xmlns:a16="http://schemas.microsoft.com/office/drawing/2014/main" id="{45CC7BDC-DA04-4A97-A8C8-CF89BE4BA108}"/>
              </a:ext>
            </a:extLst>
          </p:cNvPr>
          <p:cNvPicPr>
            <a:picLocks noChangeAspect="1"/>
          </p:cNvPicPr>
          <p:nvPr/>
        </p:nvPicPr>
        <p:blipFill>
          <a:blip r:embed="rId5"/>
          <a:stretch>
            <a:fillRect/>
          </a:stretch>
        </p:blipFill>
        <p:spPr>
          <a:xfrm>
            <a:off x="6261154" y="1856230"/>
            <a:ext cx="5328366" cy="3444539"/>
          </a:xfrm>
          <a:prstGeom prst="rect">
            <a:avLst/>
          </a:prstGeom>
        </p:spPr>
      </p:pic>
    </p:spTree>
    <p:extLst>
      <p:ext uri="{BB962C8B-B14F-4D97-AF65-F5344CB8AC3E}">
        <p14:creationId xmlns:p14="http://schemas.microsoft.com/office/powerpoint/2010/main" val="31896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1">
                                            <p:txEl>
                                              <p:pRg st="0" end="0"/>
                                            </p:txEl>
                                          </p:spTgt>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1" grpId="0" build="p"/>
      <p:bldP spid="140"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435816-43AE-4C4E-91E8-C21E56664D81}"/>
              </a:ext>
            </a:extLst>
          </p:cNvPr>
          <p:cNvSpPr>
            <a:spLocks noGrp="1"/>
          </p:cNvSpPr>
          <p:nvPr>
            <p:ph type="ftr" sz="quarter" idx="14"/>
          </p:nvPr>
        </p:nvSpPr>
        <p:spPr/>
        <p:txBody>
          <a:bodyPr/>
          <a:lstStyle/>
          <a:p>
            <a:pPr rtl="0"/>
            <a:r>
              <a:rPr lang="fr-FR"/>
              <a:t>EI, évènement indésirable</a:t>
            </a:r>
          </a:p>
        </p:txBody>
      </p:sp>
      <p:sp>
        <p:nvSpPr>
          <p:cNvPr id="5" name="Slide Number Placeholder 4">
            <a:extLst>
              <a:ext uri="{FF2B5EF4-FFF2-40B4-BE49-F238E27FC236}">
                <a16:creationId xmlns:a16="http://schemas.microsoft.com/office/drawing/2014/main" id="{127710F0-8AA8-456F-9AC6-AE72E66DABAF}"/>
              </a:ext>
            </a:extLst>
          </p:cNvPr>
          <p:cNvSpPr>
            <a:spLocks noGrp="1"/>
          </p:cNvSpPr>
          <p:nvPr>
            <p:ph type="sldNum" sz="quarter" idx="15"/>
          </p:nvPr>
        </p:nvSpPr>
        <p:spPr/>
        <p:txBody>
          <a:bodyPr/>
          <a:lstStyle/>
          <a:p>
            <a:pPr rtl="0"/>
            <a:fld id="{7AF8E309-D608-654D-B811-6A2C46C88181}" type="slidenum">
              <a:rPr/>
              <a:pPr rtl="0"/>
              <a:t>11</a:t>
            </a:fld>
            <a:endParaRPr/>
          </a:p>
        </p:txBody>
      </p:sp>
      <p:graphicFrame>
        <p:nvGraphicFramePr>
          <p:cNvPr id="22" name="Table 22">
            <a:extLst>
              <a:ext uri="{FF2B5EF4-FFF2-40B4-BE49-F238E27FC236}">
                <a16:creationId xmlns:a16="http://schemas.microsoft.com/office/drawing/2014/main" id="{314E88D8-8607-4885-A8B3-F888F50400A7}"/>
              </a:ext>
            </a:extLst>
          </p:cNvPr>
          <p:cNvGraphicFramePr>
            <a:graphicFrameLocks noGrp="1"/>
          </p:cNvGraphicFramePr>
          <p:nvPr>
            <p:ph sz="quarter" idx="16"/>
            <p:extLst>
              <p:ext uri="{D42A27DB-BD31-4B8C-83A1-F6EECF244321}">
                <p14:modId xmlns:p14="http://schemas.microsoft.com/office/powerpoint/2010/main" val="822704697"/>
              </p:ext>
            </p:extLst>
          </p:nvPr>
        </p:nvGraphicFramePr>
        <p:xfrm>
          <a:off x="622300" y="1439863"/>
          <a:ext cx="10944000" cy="3689280"/>
        </p:xfrm>
        <a:graphic>
          <a:graphicData uri="http://schemas.openxmlformats.org/drawingml/2006/table">
            <a:tbl>
              <a:tblPr firstRow="1" bandRow="1">
                <a:tableStyleId>{F5AB1C69-6EDB-4FF4-983F-18BD219EF322}</a:tableStyleId>
              </a:tblPr>
              <a:tblGrid>
                <a:gridCol w="6398986">
                  <a:extLst>
                    <a:ext uri="{9D8B030D-6E8A-4147-A177-3AD203B41FA5}">
                      <a16:colId xmlns:a16="http://schemas.microsoft.com/office/drawing/2014/main" val="3691223454"/>
                    </a:ext>
                  </a:extLst>
                </a:gridCol>
                <a:gridCol w="2272507">
                  <a:extLst>
                    <a:ext uri="{9D8B030D-6E8A-4147-A177-3AD203B41FA5}">
                      <a16:colId xmlns:a16="http://schemas.microsoft.com/office/drawing/2014/main" val="332267414"/>
                    </a:ext>
                  </a:extLst>
                </a:gridCol>
                <a:gridCol w="2272507">
                  <a:extLst>
                    <a:ext uri="{9D8B030D-6E8A-4147-A177-3AD203B41FA5}">
                      <a16:colId xmlns:a16="http://schemas.microsoft.com/office/drawing/2014/main" val="2665873330"/>
                    </a:ext>
                  </a:extLst>
                </a:gridCol>
              </a:tblGrid>
              <a:tr h="432000">
                <a:tc>
                  <a:txBody>
                    <a:bodyPr/>
                    <a:lstStyle/>
                    <a:p>
                      <a:pPr rtl="0"/>
                      <a:r>
                        <a:rPr lang="fr-FR" sz="2000" dirty="0"/>
                        <a:t>EI survenant </a:t>
                      </a:r>
                      <a:r>
                        <a:rPr lang="fr-FR" sz="2000" b="1" kern="1200" dirty="0">
                          <a:solidFill>
                            <a:schemeClr val="lt1"/>
                          </a:solidFill>
                          <a:latin typeface="+mn-lt"/>
                          <a:ea typeface="+mn-ea"/>
                          <a:cs typeface="+mn-cs"/>
                        </a:rPr>
                        <a:t>en cours de </a:t>
                      </a:r>
                      <a:r>
                        <a:rPr lang="fr-FR" sz="2000" dirty="0"/>
                        <a:t>traitement, n (%)</a:t>
                      </a:r>
                    </a:p>
                  </a:txBody>
                  <a:tcPr/>
                </a:tc>
                <a:tc>
                  <a:txBody>
                    <a:bodyPr/>
                    <a:lstStyle/>
                    <a:p>
                      <a:pPr algn="ctr" rtl="0"/>
                      <a:r>
                        <a:rPr lang="fr-FR" sz="2000"/>
                        <a:t>Finérénone (n=3683)</a:t>
                      </a:r>
                    </a:p>
                  </a:txBody>
                  <a:tcPr>
                    <a:solidFill>
                      <a:schemeClr val="accent1"/>
                    </a:solidFill>
                  </a:tcPr>
                </a:tc>
                <a:tc>
                  <a:txBody>
                    <a:bodyPr/>
                    <a:lstStyle/>
                    <a:p>
                      <a:pPr algn="ctr" rtl="0"/>
                      <a:r>
                        <a:rPr lang="fr-FR" sz="2000"/>
                        <a:t>Placebo </a:t>
                      </a:r>
                      <a:br>
                        <a:rPr lang="en-GB" sz="2000" dirty="0"/>
                      </a:br>
                      <a:r>
                        <a:rPr lang="fr-FR" sz="2000"/>
                        <a:t>(n=3658)</a:t>
                      </a:r>
                    </a:p>
                  </a:txBody>
                  <a:tcPr>
                    <a:solidFill>
                      <a:schemeClr val="tx1"/>
                    </a:solidFill>
                  </a:tcPr>
                </a:tc>
                <a:extLst>
                  <a:ext uri="{0D108BD9-81ED-4DB2-BD59-A6C34878D82A}">
                    <a16:rowId xmlns:a16="http://schemas.microsoft.com/office/drawing/2014/main" val="1474430048"/>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200">
                          <a:solidFill>
                            <a:schemeClr val="tx2"/>
                          </a:solidFill>
                        </a:rPr>
                        <a:t>Tout EI </a:t>
                      </a:r>
                    </a:p>
                  </a:txBody>
                  <a:tcPr anchor="ctr"/>
                </a:tc>
                <a:tc>
                  <a:txBody>
                    <a:bodyPr/>
                    <a:lstStyle/>
                    <a:p>
                      <a:pPr algn="ctr" rtl="0">
                        <a:lnSpc>
                          <a:spcPct val="100000"/>
                        </a:lnSpc>
                      </a:pPr>
                      <a:r>
                        <a:rPr lang="fr-FR" sz="2000" kern="1200">
                          <a:solidFill>
                            <a:schemeClr val="tx2"/>
                          </a:solidFill>
                        </a:rPr>
                        <a:t>3134 (85,1)</a:t>
                      </a:r>
                    </a:p>
                  </a:txBody>
                  <a:tcPr marL="68580" marR="68580" marT="0" marB="0" anchor="ctr">
                    <a:solidFill>
                      <a:schemeClr val="accent1">
                        <a:lumMod val="40000"/>
                        <a:lumOff val="60000"/>
                      </a:schemeClr>
                    </a:solidFill>
                  </a:tcPr>
                </a:tc>
                <a:tc>
                  <a:txBody>
                    <a:bodyPr/>
                    <a:lstStyle/>
                    <a:p>
                      <a:pPr algn="ctr" rtl="0">
                        <a:lnSpc>
                          <a:spcPct val="100000"/>
                        </a:lnSpc>
                      </a:pPr>
                      <a:r>
                        <a:rPr lang="fr-FR" sz="2000" kern="1200">
                          <a:solidFill>
                            <a:schemeClr val="tx2"/>
                          </a:solidFill>
                        </a:rPr>
                        <a:t>3129 (85,5)</a:t>
                      </a:r>
                    </a:p>
                  </a:txBody>
                  <a:tcPr marL="68580" marR="68580" marT="0" marB="0" anchor="ctr">
                    <a:solidFill>
                      <a:schemeClr val="tx1">
                        <a:lumMod val="40000"/>
                        <a:lumOff val="60000"/>
                      </a:schemeClr>
                    </a:solidFill>
                  </a:tcPr>
                </a:tc>
                <a:extLst>
                  <a:ext uri="{0D108BD9-81ED-4DB2-BD59-A6C34878D82A}">
                    <a16:rowId xmlns:a16="http://schemas.microsoft.com/office/drawing/2014/main" val="135896796"/>
                  </a:ext>
                </a:extLst>
              </a:tr>
              <a:tr h="432000">
                <a:tc>
                  <a:txBody>
                    <a:bodyPr/>
                    <a:lstStyle/>
                    <a:p>
                      <a:pPr marL="176213" indent="0" rtl="0"/>
                      <a:r>
                        <a:rPr lang="fr-FR" sz="2000" kern="1200" dirty="0">
                          <a:solidFill>
                            <a:schemeClr val="tx2"/>
                          </a:solidFill>
                          <a:latin typeface="+mn-lt"/>
                          <a:ea typeface="+mn-ea"/>
                          <a:cs typeface="+mn-cs"/>
                        </a:rPr>
                        <a:t>EI liés au traitement à l’étude</a:t>
                      </a:r>
                    </a:p>
                  </a:txBody>
                  <a:tcPr anchor="ctr"/>
                </a:tc>
                <a:tc>
                  <a:txBody>
                    <a:bodyPr/>
                    <a:lstStyle/>
                    <a:p>
                      <a:pPr algn="ctr" rtl="0">
                        <a:lnSpc>
                          <a:spcPct val="100000"/>
                        </a:lnSpc>
                      </a:pPr>
                      <a:r>
                        <a:rPr lang="fr-FR" sz="2000" kern="1200">
                          <a:solidFill>
                            <a:schemeClr val="tx2"/>
                          </a:solidFill>
                        </a:rPr>
                        <a:t>560 (15,2)</a:t>
                      </a:r>
                    </a:p>
                  </a:txBody>
                  <a:tcPr marL="68580" marR="68580" marT="0" marB="0" anchor="ctr">
                    <a:solidFill>
                      <a:schemeClr val="accent1">
                        <a:lumMod val="20000"/>
                        <a:lumOff val="80000"/>
                      </a:schemeClr>
                    </a:solidFill>
                  </a:tcPr>
                </a:tc>
                <a:tc>
                  <a:txBody>
                    <a:bodyPr/>
                    <a:lstStyle/>
                    <a:p>
                      <a:pPr algn="ctr" rtl="0">
                        <a:lnSpc>
                          <a:spcPct val="100000"/>
                        </a:lnSpc>
                      </a:pPr>
                      <a:r>
                        <a:rPr lang="fr-FR" sz="2000" kern="1200">
                          <a:solidFill>
                            <a:schemeClr val="tx2"/>
                          </a:solidFill>
                        </a:rPr>
                        <a:t>413 (11,3)</a:t>
                      </a:r>
                    </a:p>
                  </a:txBody>
                  <a:tcPr marL="68580" marR="68580" marT="0" marB="0" anchor="ctr">
                    <a:solidFill>
                      <a:schemeClr val="tx1">
                        <a:lumMod val="20000"/>
                        <a:lumOff val="80000"/>
                      </a:schemeClr>
                    </a:solidFill>
                  </a:tcPr>
                </a:tc>
                <a:extLst>
                  <a:ext uri="{0D108BD9-81ED-4DB2-BD59-A6C34878D82A}">
                    <a16:rowId xmlns:a16="http://schemas.microsoft.com/office/drawing/2014/main" val="1290154877"/>
                  </a:ext>
                </a:extLst>
              </a:tr>
              <a:tr h="432000">
                <a:tc>
                  <a:txBody>
                    <a:bodyPr/>
                    <a:lstStyle/>
                    <a:p>
                      <a:pPr marL="176213" indent="0" rtl="0"/>
                      <a:r>
                        <a:rPr lang="fr-FR" sz="2000" kern="1200" dirty="0">
                          <a:solidFill>
                            <a:schemeClr val="tx2"/>
                          </a:solidFill>
                          <a:latin typeface="+mn-lt"/>
                          <a:ea typeface="+mn-ea"/>
                          <a:cs typeface="+mn-cs"/>
                        </a:rPr>
                        <a:t>EI entrainant l’interruption du traitement</a:t>
                      </a:r>
                    </a:p>
                  </a:txBody>
                  <a:tcPr anchor="ctr">
                    <a:lnB w="38100" cap="flat" cmpd="sng" algn="ctr">
                      <a:solidFill>
                        <a:schemeClr val="bg1"/>
                      </a:solidFill>
                      <a:prstDash val="solid"/>
                      <a:round/>
                      <a:headEnd type="none" w="med" len="med"/>
                      <a:tailEnd type="none" w="med" len="med"/>
                    </a:lnB>
                  </a:tcPr>
                </a:tc>
                <a:tc>
                  <a:txBody>
                    <a:bodyPr/>
                    <a:lstStyle/>
                    <a:p>
                      <a:pPr algn="ctr" rtl="0">
                        <a:lnSpc>
                          <a:spcPct val="100000"/>
                        </a:lnSpc>
                      </a:pPr>
                      <a:r>
                        <a:rPr lang="fr-FR" sz="2000" kern="1200">
                          <a:solidFill>
                            <a:schemeClr val="tx2"/>
                          </a:solidFill>
                        </a:rPr>
                        <a:t>207 (5,6)</a:t>
                      </a:r>
                    </a:p>
                  </a:txBody>
                  <a:tcPr marL="68580" marR="68580" marT="0" marB="0" anchor="ctr">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a:lnSpc>
                          <a:spcPct val="100000"/>
                        </a:lnSpc>
                      </a:pPr>
                      <a:r>
                        <a:rPr lang="fr-FR" sz="2000" kern="1200">
                          <a:solidFill>
                            <a:schemeClr val="tx2"/>
                          </a:solidFill>
                        </a:rPr>
                        <a:t>183 (5,0)</a:t>
                      </a:r>
                    </a:p>
                  </a:txBody>
                  <a:tcPr marL="68580" marR="68580" marT="0" marB="0" anchor="ctr">
                    <a:lnB w="38100" cap="flat" cmpd="sng" algn="ctr">
                      <a:solidFill>
                        <a:schemeClr val="bg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4266071800"/>
                  </a:ext>
                </a:extLst>
              </a:tr>
              <a:tr h="432000">
                <a:tc>
                  <a:txBody>
                    <a:bodyPr/>
                    <a:lstStyle/>
                    <a:p>
                      <a:pPr rtl="0"/>
                      <a:r>
                        <a:rPr lang="fr-FR" sz="2000" kern="1200" dirty="0">
                          <a:solidFill>
                            <a:schemeClr val="tx2"/>
                          </a:solidFill>
                          <a:latin typeface="+mn-lt"/>
                          <a:ea typeface="+mn-ea"/>
                          <a:cs typeface="+mn-cs"/>
                        </a:rPr>
                        <a:t>Tout EI grave</a:t>
                      </a:r>
                    </a:p>
                  </a:txBody>
                  <a:tcPr anchor="ctr">
                    <a:lnT w="38100" cap="flat" cmpd="sng" algn="ctr">
                      <a:solidFill>
                        <a:schemeClr val="bg1"/>
                      </a:solidFill>
                      <a:prstDash val="solid"/>
                      <a:round/>
                      <a:headEnd type="none" w="med" len="med"/>
                      <a:tailEnd type="none" w="med" len="med"/>
                    </a:lnT>
                  </a:tcPr>
                </a:tc>
                <a:tc>
                  <a:txBody>
                    <a:bodyPr/>
                    <a:lstStyle/>
                    <a:p>
                      <a:pPr algn="ctr" rtl="0">
                        <a:lnSpc>
                          <a:spcPct val="100000"/>
                        </a:lnSpc>
                      </a:pPr>
                      <a:r>
                        <a:rPr lang="fr-FR" sz="2000" kern="1200">
                          <a:solidFill>
                            <a:schemeClr val="tx2"/>
                          </a:solidFill>
                        </a:rPr>
                        <a:t>1158 (31,4)</a:t>
                      </a:r>
                    </a:p>
                  </a:txBody>
                  <a:tcPr marL="68580" marR="68580" marT="0"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rtl="0">
                        <a:lnSpc>
                          <a:spcPct val="100000"/>
                        </a:lnSpc>
                      </a:pPr>
                      <a:r>
                        <a:rPr lang="fr-FR" sz="2000" kern="1200">
                          <a:solidFill>
                            <a:schemeClr val="tx2"/>
                          </a:solidFill>
                        </a:rPr>
                        <a:t>1215 (33,2)</a:t>
                      </a:r>
                    </a:p>
                  </a:txBody>
                  <a:tcPr marL="68580" marR="68580" marT="0" marB="0" anchor="ctr">
                    <a:lnT w="381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2632751666"/>
                  </a:ext>
                </a:extLst>
              </a:tr>
              <a:tr h="432000">
                <a:tc>
                  <a:txBody>
                    <a:bodyPr/>
                    <a:lstStyle/>
                    <a:p>
                      <a:pPr marL="176213" indent="0" rtl="0"/>
                      <a:r>
                        <a:rPr lang="fr-FR" sz="2000" kern="1200" dirty="0">
                          <a:solidFill>
                            <a:schemeClr val="tx2"/>
                          </a:solidFill>
                          <a:latin typeface="+mn-lt"/>
                          <a:ea typeface="+mn-ea"/>
                          <a:cs typeface="+mn-cs"/>
                        </a:rPr>
                        <a:t>EI graves liés au traitement à l’étude</a:t>
                      </a:r>
                    </a:p>
                  </a:txBody>
                  <a:tcPr anchor="ctr"/>
                </a:tc>
                <a:tc>
                  <a:txBody>
                    <a:bodyPr/>
                    <a:lstStyle/>
                    <a:p>
                      <a:pPr algn="ctr" rtl="0">
                        <a:lnSpc>
                          <a:spcPct val="100000"/>
                        </a:lnSpc>
                      </a:pPr>
                      <a:r>
                        <a:rPr lang="fr-FR" sz="2000" kern="1200">
                          <a:solidFill>
                            <a:schemeClr val="tx2"/>
                          </a:solidFill>
                        </a:rPr>
                        <a:t>35 (1,0)</a:t>
                      </a:r>
                    </a:p>
                  </a:txBody>
                  <a:tcPr marL="68580" marR="68580" marT="0" marB="0" anchor="ctr">
                    <a:solidFill>
                      <a:schemeClr val="accent1">
                        <a:lumMod val="40000"/>
                        <a:lumOff val="60000"/>
                      </a:schemeClr>
                    </a:solidFill>
                  </a:tcPr>
                </a:tc>
                <a:tc>
                  <a:txBody>
                    <a:bodyPr/>
                    <a:lstStyle/>
                    <a:p>
                      <a:pPr algn="ctr" rtl="0">
                        <a:lnSpc>
                          <a:spcPct val="100000"/>
                        </a:lnSpc>
                      </a:pPr>
                      <a:r>
                        <a:rPr lang="fr-FR" sz="2000" kern="1200">
                          <a:solidFill>
                            <a:schemeClr val="tx2"/>
                          </a:solidFill>
                        </a:rPr>
                        <a:t>27 (0,7)</a:t>
                      </a:r>
                    </a:p>
                  </a:txBody>
                  <a:tcPr marL="68580" marR="68580" marT="0" marB="0" anchor="ctr">
                    <a:solidFill>
                      <a:schemeClr val="tx1">
                        <a:lumMod val="40000"/>
                        <a:lumOff val="60000"/>
                      </a:schemeClr>
                    </a:solidFill>
                  </a:tcPr>
                </a:tc>
                <a:extLst>
                  <a:ext uri="{0D108BD9-81ED-4DB2-BD59-A6C34878D82A}">
                    <a16:rowId xmlns:a16="http://schemas.microsoft.com/office/drawing/2014/main" val="2215749049"/>
                  </a:ext>
                </a:extLst>
              </a:tr>
              <a:tr h="341550">
                <a:tc>
                  <a:txBody>
                    <a:bodyPr/>
                    <a:lstStyle/>
                    <a:p>
                      <a:pPr marL="176213" indent="0" rtl="0"/>
                      <a:r>
                        <a:rPr lang="fr-FR" sz="2000" kern="1200" dirty="0">
                          <a:solidFill>
                            <a:schemeClr val="tx2"/>
                          </a:solidFill>
                          <a:latin typeface="+mn-lt"/>
                          <a:ea typeface="+mn-ea"/>
                          <a:cs typeface="+mn-cs"/>
                        </a:rPr>
                        <a:t>EI graves entrainant l’interruption du traitement</a:t>
                      </a:r>
                    </a:p>
                  </a:txBody>
                  <a:tcPr anchor="ctr">
                    <a:lnB w="12700" cap="flat" cmpd="sng" algn="ctr">
                      <a:solidFill>
                        <a:schemeClr val="bg1"/>
                      </a:solidFill>
                      <a:prstDash val="solid"/>
                      <a:round/>
                      <a:headEnd type="none" w="med" len="med"/>
                      <a:tailEnd type="none" w="med" len="med"/>
                    </a:lnB>
                  </a:tcPr>
                </a:tc>
                <a:tc>
                  <a:txBody>
                    <a:bodyPr/>
                    <a:lstStyle/>
                    <a:p>
                      <a:pPr algn="ctr" rtl="0">
                        <a:lnSpc>
                          <a:spcPct val="100000"/>
                        </a:lnSpc>
                      </a:pPr>
                      <a:r>
                        <a:rPr lang="fr-FR" sz="2000" kern="1200">
                          <a:solidFill>
                            <a:schemeClr val="tx2"/>
                          </a:solidFill>
                        </a:rPr>
                        <a:t>70 (1,9)</a:t>
                      </a:r>
                    </a:p>
                  </a:txBody>
                  <a:tcPr marL="68580" marR="68580" marT="0" marB="0" anchor="ct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a:lnSpc>
                          <a:spcPct val="100000"/>
                        </a:lnSpc>
                      </a:pPr>
                      <a:r>
                        <a:rPr lang="fr-FR" sz="2000" kern="1200">
                          <a:solidFill>
                            <a:schemeClr val="tx2"/>
                          </a:solidFill>
                        </a:rPr>
                        <a:t>76 (2,1)</a:t>
                      </a:r>
                    </a:p>
                  </a:txBody>
                  <a:tcPr marL="68580" marR="68580" marT="0" marB="0" anchor="ct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977654359"/>
                  </a:ext>
                </a:extLst>
              </a:tr>
              <a:tr h="432000">
                <a:tc>
                  <a:txBody>
                    <a:bodyPr/>
                    <a:lstStyle/>
                    <a:p>
                      <a:pPr marL="0" indent="0" rtl="0"/>
                      <a:r>
                        <a:rPr lang="fr-FR" sz="2000" kern="1200" dirty="0">
                          <a:solidFill>
                            <a:schemeClr val="tx2"/>
                          </a:solidFill>
                          <a:latin typeface="+mn-lt"/>
                          <a:ea typeface="+mn-ea"/>
                          <a:cs typeface="+mn-cs"/>
                        </a:rPr>
                        <a:t>EI associés à une issue fatale</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a:lnSpc>
                          <a:spcPct val="100000"/>
                        </a:lnSpc>
                      </a:pPr>
                      <a:r>
                        <a:rPr lang="fr-FR" sz="2000" kern="1200">
                          <a:solidFill>
                            <a:schemeClr val="tx2"/>
                          </a:solidFill>
                          <a:latin typeface="+mn-lt"/>
                          <a:ea typeface="+mn-ea"/>
                          <a:cs typeface="+mn-cs"/>
                        </a:rPr>
                        <a:t>79 (2,1)</a:t>
                      </a: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a:lnSpc>
                          <a:spcPct val="100000"/>
                        </a:lnSpc>
                      </a:pPr>
                      <a:r>
                        <a:rPr lang="fr-FR" sz="2000" kern="1200" dirty="0">
                          <a:solidFill>
                            <a:schemeClr val="tx2"/>
                          </a:solidFill>
                          <a:latin typeface="+mn-lt"/>
                          <a:ea typeface="+mn-ea"/>
                          <a:cs typeface="+mn-cs"/>
                        </a:rPr>
                        <a:t>100 (2,7)</a:t>
                      </a: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3213888291"/>
                  </a:ext>
                </a:extLst>
              </a:tr>
            </a:tbl>
          </a:graphicData>
        </a:graphic>
      </p:graphicFrame>
      <p:sp>
        <p:nvSpPr>
          <p:cNvPr id="9" name="Title 8">
            <a:extLst>
              <a:ext uri="{FF2B5EF4-FFF2-40B4-BE49-F238E27FC236}">
                <a16:creationId xmlns:a16="http://schemas.microsoft.com/office/drawing/2014/main" id="{15EA1DA5-923D-40C4-86C8-1CB8CF1E726F}"/>
              </a:ext>
            </a:extLst>
          </p:cNvPr>
          <p:cNvSpPr>
            <a:spLocks noGrp="1"/>
          </p:cNvSpPr>
          <p:nvPr>
            <p:ph type="title"/>
          </p:nvPr>
        </p:nvSpPr>
        <p:spPr/>
        <p:txBody>
          <a:bodyPr>
            <a:normAutofit fontScale="90000"/>
          </a:bodyPr>
          <a:lstStyle/>
          <a:p>
            <a:pPr rtl="0"/>
            <a:r>
              <a:rPr lang="fr-FR" dirty="0"/>
              <a:t>L’incidence globale des évènements indésirables en cours de traitement était similaire entre les groupes </a:t>
            </a:r>
            <a:r>
              <a:rPr lang="fr-FR" dirty="0" err="1"/>
              <a:t>finérénone</a:t>
            </a:r>
            <a:r>
              <a:rPr lang="fr-FR" dirty="0"/>
              <a:t> et placebo</a:t>
            </a:r>
          </a:p>
        </p:txBody>
      </p:sp>
      <p:sp>
        <p:nvSpPr>
          <p:cNvPr id="6" name="Rectangle 5">
            <a:extLst>
              <a:ext uri="{FF2B5EF4-FFF2-40B4-BE49-F238E27FC236}">
                <a16:creationId xmlns:a16="http://schemas.microsoft.com/office/drawing/2014/main" id="{523103B0-0ADA-42CD-B4F5-B24AA3D1F239}"/>
              </a:ext>
            </a:extLst>
          </p:cNvPr>
          <p:cNvSpPr/>
          <p:nvPr/>
        </p:nvSpPr>
        <p:spPr>
          <a:xfrm>
            <a:off x="10133185" y="6265688"/>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spTree>
    <p:extLst>
      <p:ext uri="{BB962C8B-B14F-4D97-AF65-F5344CB8AC3E}">
        <p14:creationId xmlns:p14="http://schemas.microsoft.com/office/powerpoint/2010/main" val="12782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435816-43AE-4C4E-91E8-C21E56664D81}"/>
              </a:ext>
            </a:extLst>
          </p:cNvPr>
          <p:cNvSpPr>
            <a:spLocks noGrp="1"/>
          </p:cNvSpPr>
          <p:nvPr>
            <p:ph type="ftr" sz="quarter" idx="14"/>
          </p:nvPr>
        </p:nvSpPr>
        <p:spPr/>
        <p:txBody>
          <a:bodyPr/>
          <a:lstStyle/>
          <a:p>
            <a:pPr rtl="0"/>
            <a:r>
              <a:rPr lang="fr-FR" dirty="0"/>
              <a:t>*EI rapportés par l’investigateur à l’aide des termes préférentiels de </a:t>
            </a:r>
            <a:r>
              <a:rPr lang="fr-FR" dirty="0" err="1"/>
              <a:t>MedDRA</a:t>
            </a:r>
            <a:r>
              <a:rPr lang="fr-FR" dirty="0"/>
              <a:t> « hyperkaliémie » et « augmentation du potassium sanguin »</a:t>
            </a:r>
          </a:p>
          <a:p>
            <a:pPr rtl="0"/>
            <a:r>
              <a:rPr lang="fr-FR" dirty="0" err="1"/>
              <a:t>MedDRA</a:t>
            </a:r>
            <a:r>
              <a:rPr lang="fr-FR" dirty="0"/>
              <a:t>, Dictionnaire Médical des Activités Réglementaires</a:t>
            </a:r>
          </a:p>
        </p:txBody>
      </p:sp>
      <p:sp>
        <p:nvSpPr>
          <p:cNvPr id="5" name="Slide Number Placeholder 4">
            <a:extLst>
              <a:ext uri="{FF2B5EF4-FFF2-40B4-BE49-F238E27FC236}">
                <a16:creationId xmlns:a16="http://schemas.microsoft.com/office/drawing/2014/main" id="{127710F0-8AA8-456F-9AC6-AE72E66DABAF}"/>
              </a:ext>
            </a:extLst>
          </p:cNvPr>
          <p:cNvSpPr>
            <a:spLocks noGrp="1"/>
          </p:cNvSpPr>
          <p:nvPr>
            <p:ph type="sldNum" sz="quarter" idx="15"/>
          </p:nvPr>
        </p:nvSpPr>
        <p:spPr/>
        <p:txBody>
          <a:bodyPr/>
          <a:lstStyle/>
          <a:p>
            <a:pPr rtl="0"/>
            <a:fld id="{7AF8E309-D608-654D-B811-6A2C46C88181}" type="slidenum">
              <a:rPr/>
              <a:pPr rtl="0"/>
              <a:t>12</a:t>
            </a:fld>
            <a:endParaRPr/>
          </a:p>
        </p:txBody>
      </p:sp>
      <p:sp>
        <p:nvSpPr>
          <p:cNvPr id="9" name="Title 8">
            <a:extLst>
              <a:ext uri="{FF2B5EF4-FFF2-40B4-BE49-F238E27FC236}">
                <a16:creationId xmlns:a16="http://schemas.microsoft.com/office/drawing/2014/main" id="{15EA1DA5-923D-40C4-86C8-1CB8CF1E726F}"/>
              </a:ext>
            </a:extLst>
          </p:cNvPr>
          <p:cNvSpPr>
            <a:spLocks noGrp="1"/>
          </p:cNvSpPr>
          <p:nvPr>
            <p:ph type="title"/>
          </p:nvPr>
        </p:nvSpPr>
        <p:spPr/>
        <p:txBody>
          <a:bodyPr/>
          <a:lstStyle/>
          <a:p>
            <a:pPr rtl="0"/>
            <a:r>
              <a:rPr lang="fr-FR" dirty="0"/>
              <a:t>Effet de la </a:t>
            </a:r>
            <a:r>
              <a:rPr lang="fr-FR" dirty="0" err="1"/>
              <a:t>finérénone</a:t>
            </a:r>
            <a:r>
              <a:rPr lang="fr-FR" dirty="0"/>
              <a:t> sur l’hyperkaliémie et l’hypokaliémie </a:t>
            </a:r>
            <a:br>
              <a:rPr lang="en-GB" dirty="0"/>
            </a:br>
            <a:r>
              <a:rPr lang="fr-FR" dirty="0"/>
              <a:t>versus placebo</a:t>
            </a:r>
          </a:p>
        </p:txBody>
      </p:sp>
      <p:sp>
        <p:nvSpPr>
          <p:cNvPr id="22" name="Rectangle 359">
            <a:extLst>
              <a:ext uri="{FF2B5EF4-FFF2-40B4-BE49-F238E27FC236}">
                <a16:creationId xmlns:a16="http://schemas.microsoft.com/office/drawing/2014/main" id="{4C6C1B2F-3CB2-48AE-9DAA-4DA2F43A4F69}"/>
              </a:ext>
            </a:extLst>
          </p:cNvPr>
          <p:cNvSpPr>
            <a:spLocks noChangeArrowheads="1"/>
          </p:cNvSpPr>
          <p:nvPr/>
        </p:nvSpPr>
        <p:spPr bwMode="auto">
          <a:xfrm>
            <a:off x="3046468" y="5537190"/>
            <a:ext cx="73609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normalizeH="0" baseline="0" dirty="0">
                <a:ln>
                  <a:noFill/>
                </a:ln>
                <a:solidFill>
                  <a:schemeClr val="tx2"/>
                </a:solidFill>
                <a:effectLst/>
                <a:uLnTx/>
                <a:uFillTx/>
                <a:latin typeface="Arial" panose="020B0604020202020204" pitchFamily="34" charset="0"/>
                <a:ea typeface="MS PGothic" charset="0"/>
              </a:rPr>
              <a:t>EI survenant </a:t>
            </a:r>
            <a:r>
              <a:rPr lang="fr-FR" b="1" dirty="0">
                <a:solidFill>
                  <a:schemeClr val="tx2"/>
                </a:solidFill>
              </a:rPr>
              <a:t>en cours de traitement </a:t>
            </a:r>
            <a:r>
              <a:rPr kumimoji="0" lang="fr-FR" b="1" i="0" u="none" strike="noStrike" kern="1200" cap="none" normalizeH="0" baseline="0" dirty="0">
                <a:ln>
                  <a:noFill/>
                </a:ln>
                <a:solidFill>
                  <a:schemeClr val="tx2"/>
                </a:solidFill>
                <a:effectLst/>
                <a:uLnTx/>
                <a:uFillTx/>
                <a:latin typeface="Arial" panose="020B0604020202020204" pitchFamily="34" charset="0"/>
                <a:ea typeface="MS PGothic" charset="0"/>
              </a:rPr>
              <a:t>rapportés par l’investigateur</a:t>
            </a:r>
          </a:p>
        </p:txBody>
      </p:sp>
      <p:grpSp>
        <p:nvGrpSpPr>
          <p:cNvPr id="33" name="Legend">
            <a:extLst>
              <a:ext uri="{FF2B5EF4-FFF2-40B4-BE49-F238E27FC236}">
                <a16:creationId xmlns:a16="http://schemas.microsoft.com/office/drawing/2014/main" id="{3EC131E0-B5A3-4629-ACC7-9F209FBCB5B5}"/>
              </a:ext>
            </a:extLst>
          </p:cNvPr>
          <p:cNvGrpSpPr/>
          <p:nvPr/>
        </p:nvGrpSpPr>
        <p:grpSpPr>
          <a:xfrm>
            <a:off x="614830" y="5509842"/>
            <a:ext cx="2250589" cy="554009"/>
            <a:chOff x="7936167" y="2044585"/>
            <a:chExt cx="2250644" cy="553993"/>
          </a:xfrm>
        </p:grpSpPr>
        <p:sp>
          <p:nvSpPr>
            <p:cNvPr id="34" name="Placebo legend">
              <a:extLst>
                <a:ext uri="{FF2B5EF4-FFF2-40B4-BE49-F238E27FC236}">
                  <a16:creationId xmlns:a16="http://schemas.microsoft.com/office/drawing/2014/main" id="{EEE5B3DF-810D-4A8C-8FF6-9EA2691E83BC}"/>
                </a:ext>
              </a:extLst>
            </p:cNvPr>
            <p:cNvSpPr>
              <a:spLocks noChangeArrowheads="1"/>
            </p:cNvSpPr>
            <p:nvPr/>
          </p:nvSpPr>
          <p:spPr bwMode="auto">
            <a:xfrm>
              <a:off x="7936172" y="2321584"/>
              <a:ext cx="1891567" cy="27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normalizeH="0" baseline="0">
                  <a:ln>
                    <a:noFill/>
                  </a:ln>
                  <a:solidFill>
                    <a:srgbClr val="53585A"/>
                  </a:solidFill>
                  <a:effectLst/>
                  <a:uLnTx/>
                  <a:uFillTx/>
                  <a:latin typeface="Arial" panose="020B0604020202020204" pitchFamily="34" charset="0"/>
                  <a:ea typeface="MS PGothic" charset="0"/>
                  <a:cs typeface="+mn-cs"/>
                </a:rPr>
                <a:t>Placebo (n=3658)</a:t>
              </a:r>
            </a:p>
          </p:txBody>
        </p:sp>
        <p:sp>
          <p:nvSpPr>
            <p:cNvPr id="35" name="Finer legend">
              <a:extLst>
                <a:ext uri="{FF2B5EF4-FFF2-40B4-BE49-F238E27FC236}">
                  <a16:creationId xmlns:a16="http://schemas.microsoft.com/office/drawing/2014/main" id="{42631EA7-87A9-419A-8879-A3841EA7BAC1}"/>
                </a:ext>
              </a:extLst>
            </p:cNvPr>
            <p:cNvSpPr>
              <a:spLocks noChangeArrowheads="1"/>
            </p:cNvSpPr>
            <p:nvPr/>
          </p:nvSpPr>
          <p:spPr bwMode="auto">
            <a:xfrm>
              <a:off x="7936167" y="2044585"/>
              <a:ext cx="2250644" cy="27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normalizeH="0" baseline="0">
                  <a:ln>
                    <a:noFill/>
                  </a:ln>
                  <a:solidFill>
                    <a:schemeClr val="accent1"/>
                  </a:solidFill>
                  <a:effectLst/>
                  <a:uLnTx/>
                  <a:uFillTx/>
                  <a:latin typeface="Arial" panose="020B0604020202020204" pitchFamily="34" charset="0"/>
                  <a:ea typeface="MS PGothic" charset="0"/>
                  <a:cs typeface="+mn-cs"/>
                </a:rPr>
                <a:t>Finérénone (n=3683)</a:t>
              </a:r>
            </a:p>
          </p:txBody>
        </p:sp>
      </p:grpSp>
      <p:sp>
        <p:nvSpPr>
          <p:cNvPr id="27" name="Rectangle 26">
            <a:extLst>
              <a:ext uri="{FF2B5EF4-FFF2-40B4-BE49-F238E27FC236}">
                <a16:creationId xmlns:a16="http://schemas.microsoft.com/office/drawing/2014/main" id="{70931516-A51C-4143-8197-CA386619AC06}"/>
              </a:ext>
            </a:extLst>
          </p:cNvPr>
          <p:cNvSpPr/>
          <p:nvPr/>
        </p:nvSpPr>
        <p:spPr>
          <a:xfrm>
            <a:off x="10133185" y="6265688"/>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pic>
        <p:nvPicPr>
          <p:cNvPr id="6" name="Picture 5">
            <a:extLst>
              <a:ext uri="{FF2B5EF4-FFF2-40B4-BE49-F238E27FC236}">
                <a16:creationId xmlns:a16="http://schemas.microsoft.com/office/drawing/2014/main" id="{1D421D7A-C44C-47C1-B87A-61A8C6EC34B3}"/>
              </a:ext>
            </a:extLst>
          </p:cNvPr>
          <p:cNvPicPr>
            <a:picLocks noChangeAspect="1"/>
          </p:cNvPicPr>
          <p:nvPr/>
        </p:nvPicPr>
        <p:blipFill>
          <a:blip r:embed="rId3"/>
          <a:stretch>
            <a:fillRect/>
          </a:stretch>
        </p:blipFill>
        <p:spPr>
          <a:xfrm>
            <a:off x="612468" y="915671"/>
            <a:ext cx="11132261" cy="4639458"/>
          </a:xfrm>
          <a:prstGeom prst="rect">
            <a:avLst/>
          </a:prstGeom>
        </p:spPr>
      </p:pic>
    </p:spTree>
    <p:extLst>
      <p:ext uri="{BB962C8B-B14F-4D97-AF65-F5344CB8AC3E}">
        <p14:creationId xmlns:p14="http://schemas.microsoft.com/office/powerpoint/2010/main" val="137889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5E9B78-823F-45FA-BAA0-0B01675C4257}"/>
              </a:ext>
            </a:extLst>
          </p:cNvPr>
          <p:cNvSpPr>
            <a:spLocks noGrp="1"/>
          </p:cNvSpPr>
          <p:nvPr>
            <p:ph type="title"/>
          </p:nvPr>
        </p:nvSpPr>
        <p:spPr/>
        <p:txBody>
          <a:bodyPr/>
          <a:lstStyle/>
          <a:p>
            <a:pPr rtl="0"/>
            <a:r>
              <a:rPr lang="fr-FR" dirty="0"/>
              <a:t>Les autres effets de</a:t>
            </a:r>
            <a:r>
              <a:rPr lang="fr-FR" dirty="0">
                <a:solidFill>
                  <a:srgbClr val="FF0000"/>
                </a:solidFill>
              </a:rPr>
              <a:t> </a:t>
            </a:r>
            <a:r>
              <a:rPr lang="fr-FR" dirty="0"/>
              <a:t>la </a:t>
            </a:r>
            <a:r>
              <a:rPr lang="fr-FR" dirty="0" err="1"/>
              <a:t>finérénone</a:t>
            </a:r>
            <a:r>
              <a:rPr lang="fr-FR" dirty="0"/>
              <a:t> étaient en accord avec </a:t>
            </a:r>
            <a:br>
              <a:rPr lang="en-GB" dirty="0"/>
            </a:br>
            <a:r>
              <a:rPr lang="fr-FR" dirty="0"/>
              <a:t>son mécanisme d’action</a:t>
            </a:r>
          </a:p>
        </p:txBody>
      </p:sp>
      <p:sp>
        <p:nvSpPr>
          <p:cNvPr id="3" name="Slide Number Placeholder 2">
            <a:extLst>
              <a:ext uri="{FF2B5EF4-FFF2-40B4-BE49-F238E27FC236}">
                <a16:creationId xmlns:a16="http://schemas.microsoft.com/office/drawing/2014/main" id="{7BAA9954-C413-4752-8A4A-F058AFD8BEC7}"/>
              </a:ext>
            </a:extLst>
          </p:cNvPr>
          <p:cNvSpPr>
            <a:spLocks noGrp="1"/>
          </p:cNvSpPr>
          <p:nvPr>
            <p:ph type="sldNum" sz="quarter" idx="10"/>
          </p:nvPr>
        </p:nvSpPr>
        <p:spPr/>
        <p:txBody>
          <a:bodyPr/>
          <a:lstStyle/>
          <a:p>
            <a:pPr rtl="0"/>
            <a:fld id="{7AF8E309-D608-654D-B811-6A2C46C88181}" type="slidenum">
              <a:rPr/>
              <a:pPr rtl="0"/>
              <a:t>13</a:t>
            </a:fld>
            <a:endParaRPr/>
          </a:p>
        </p:txBody>
      </p:sp>
      <p:sp>
        <p:nvSpPr>
          <p:cNvPr id="2" name="Footer Placeholder 1">
            <a:extLst>
              <a:ext uri="{FF2B5EF4-FFF2-40B4-BE49-F238E27FC236}">
                <a16:creationId xmlns:a16="http://schemas.microsoft.com/office/drawing/2014/main" id="{4AE9CE35-50CD-42F5-87C4-A6907CE58DE5}"/>
              </a:ext>
            </a:extLst>
          </p:cNvPr>
          <p:cNvSpPr>
            <a:spLocks noGrp="1"/>
          </p:cNvSpPr>
          <p:nvPr>
            <p:ph type="ftr" sz="quarter" idx="11"/>
          </p:nvPr>
        </p:nvSpPr>
        <p:spPr/>
        <p:txBody>
          <a:bodyPr/>
          <a:lstStyle/>
          <a:p>
            <a:endParaRPr lang="en-US" dirty="0"/>
          </a:p>
        </p:txBody>
      </p:sp>
      <p:grpSp>
        <p:nvGrpSpPr>
          <p:cNvPr id="4" name="Group 3">
            <a:extLst>
              <a:ext uri="{FF2B5EF4-FFF2-40B4-BE49-F238E27FC236}">
                <a16:creationId xmlns:a16="http://schemas.microsoft.com/office/drawing/2014/main" id="{42D09B9F-BFE5-43A9-B7C7-28E87899213C}"/>
              </a:ext>
            </a:extLst>
          </p:cNvPr>
          <p:cNvGrpSpPr/>
          <p:nvPr/>
        </p:nvGrpSpPr>
        <p:grpSpPr>
          <a:xfrm>
            <a:off x="0" y="3585994"/>
            <a:ext cx="6096000" cy="2320083"/>
            <a:chOff x="0" y="3313801"/>
            <a:chExt cx="6096000" cy="2320083"/>
          </a:xfrm>
        </p:grpSpPr>
        <p:sp>
          <p:nvSpPr>
            <p:cNvPr id="23" name="Rectangle 22">
              <a:extLst>
                <a:ext uri="{FF2B5EF4-FFF2-40B4-BE49-F238E27FC236}">
                  <a16:creationId xmlns:a16="http://schemas.microsoft.com/office/drawing/2014/main" id="{D7B0D11F-CF8C-460F-88A0-9220C4EA3DC9}"/>
                </a:ext>
              </a:extLst>
            </p:cNvPr>
            <p:cNvSpPr/>
            <p:nvPr/>
          </p:nvSpPr>
          <p:spPr>
            <a:xfrm>
              <a:off x="0" y="3313801"/>
              <a:ext cx="6096000" cy="2320083"/>
            </a:xfrm>
            <a:prstGeom prst="rect">
              <a:avLst/>
            </a:prstGeom>
            <a:solidFill>
              <a:schemeClr val="accent3">
                <a:lumMod val="10000"/>
                <a:lumOff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marL="1976438" rtl="0">
                <a:spcBef>
                  <a:spcPts val="1200"/>
                </a:spcBef>
              </a:pPr>
              <a:r>
                <a:rPr lang="fr-FR" sz="2000" b="1" dirty="0">
                  <a:solidFill>
                    <a:schemeClr val="accent3">
                      <a:lumMod val="90000"/>
                      <a:lumOff val="10000"/>
                    </a:schemeClr>
                  </a:solidFill>
                </a:rPr>
                <a:t>La </a:t>
              </a:r>
              <a:r>
                <a:rPr lang="fr-FR" sz="2000" b="1" dirty="0" err="1">
                  <a:solidFill>
                    <a:schemeClr val="accent3">
                      <a:lumMod val="90000"/>
                      <a:lumOff val="10000"/>
                    </a:schemeClr>
                  </a:solidFill>
                </a:rPr>
                <a:t>Finérénone</a:t>
              </a:r>
              <a:r>
                <a:rPr lang="fr-FR" sz="2000" b="1" dirty="0">
                  <a:solidFill>
                    <a:schemeClr val="accent3">
                      <a:lumMod val="90000"/>
                      <a:lumOff val="10000"/>
                    </a:schemeClr>
                  </a:solidFill>
                </a:rPr>
                <a:t> avait un effet modeste sur la PAS</a:t>
              </a:r>
            </a:p>
            <a:p>
              <a:pPr marL="1976438" rtl="0">
                <a:spcBef>
                  <a:spcPts val="1200"/>
                </a:spcBef>
              </a:pPr>
              <a:r>
                <a:rPr lang="fr-FR" dirty="0">
                  <a:solidFill>
                    <a:schemeClr val="accent3">
                      <a:lumMod val="90000"/>
                      <a:lumOff val="10000"/>
                    </a:schemeClr>
                  </a:solidFill>
                </a:rPr>
                <a:t>Différence moyenne globale calculée par la méthode des moindres carrés </a:t>
              </a:r>
              <a:br>
                <a:rPr lang="en-GB" dirty="0">
                  <a:solidFill>
                    <a:schemeClr val="accent3">
                      <a:lumMod val="90000"/>
                      <a:lumOff val="10000"/>
                    </a:schemeClr>
                  </a:solidFill>
                </a:rPr>
              </a:br>
              <a:r>
                <a:rPr lang="fr-FR" dirty="0">
                  <a:solidFill>
                    <a:schemeClr val="accent3">
                      <a:lumMod val="90000"/>
                      <a:lumOff val="10000"/>
                    </a:schemeClr>
                  </a:solidFill>
                </a:rPr>
                <a:t>(finerenone vs placebo) : </a:t>
              </a:r>
              <a:br>
                <a:rPr lang="en-GB" dirty="0">
                  <a:solidFill>
                    <a:schemeClr val="accent3">
                      <a:lumMod val="90000"/>
                      <a:lumOff val="10000"/>
                    </a:schemeClr>
                  </a:solidFill>
                </a:rPr>
              </a:br>
              <a:r>
                <a:rPr lang="fr-FR" b="1" dirty="0">
                  <a:solidFill>
                    <a:schemeClr val="accent3">
                      <a:lumMod val="90000"/>
                      <a:lumOff val="10000"/>
                    </a:schemeClr>
                  </a:solidFill>
                </a:rPr>
                <a:t>–2,71 </a:t>
              </a:r>
              <a:r>
                <a:rPr lang="fr-FR" b="1" dirty="0" err="1">
                  <a:solidFill>
                    <a:schemeClr val="accent3">
                      <a:lumMod val="90000"/>
                      <a:lumOff val="10000"/>
                    </a:schemeClr>
                  </a:solidFill>
                </a:rPr>
                <a:t>mmHg</a:t>
              </a:r>
              <a:endParaRPr lang="fr-FR" b="1" dirty="0">
                <a:solidFill>
                  <a:schemeClr val="accent3">
                    <a:lumMod val="90000"/>
                    <a:lumOff val="10000"/>
                  </a:schemeClr>
                </a:solidFill>
              </a:endParaRPr>
            </a:p>
            <a:p>
              <a:endParaRPr lang="en-GB" sz="2000" b="1" dirty="0">
                <a:solidFill>
                  <a:schemeClr val="accent3">
                    <a:lumMod val="90000"/>
                    <a:lumOff val="10000"/>
                  </a:schemeClr>
                </a:solidFill>
              </a:endParaRPr>
            </a:p>
          </p:txBody>
        </p:sp>
        <p:grpSp>
          <p:nvGrpSpPr>
            <p:cNvPr id="50" name="Group 49">
              <a:extLst>
                <a:ext uri="{FF2B5EF4-FFF2-40B4-BE49-F238E27FC236}">
                  <a16:creationId xmlns:a16="http://schemas.microsoft.com/office/drawing/2014/main" id="{992C7DE0-6703-4A45-8E1C-F2F5939497E3}"/>
                </a:ext>
              </a:extLst>
            </p:cNvPr>
            <p:cNvGrpSpPr/>
            <p:nvPr/>
          </p:nvGrpSpPr>
          <p:grpSpPr>
            <a:xfrm>
              <a:off x="619802" y="4030813"/>
              <a:ext cx="1008000" cy="1008000"/>
              <a:chOff x="-35486" y="2757992"/>
              <a:chExt cx="1008000" cy="1008000"/>
            </a:xfrm>
          </p:grpSpPr>
          <p:sp>
            <p:nvSpPr>
              <p:cNvPr id="26" name="Oval 25">
                <a:extLst>
                  <a:ext uri="{FF2B5EF4-FFF2-40B4-BE49-F238E27FC236}">
                    <a16:creationId xmlns:a16="http://schemas.microsoft.com/office/drawing/2014/main" id="{F67B0A9B-A0FE-475B-8FF2-C27E8074BC82}"/>
                  </a:ext>
                </a:extLst>
              </p:cNvPr>
              <p:cNvSpPr/>
              <p:nvPr/>
            </p:nvSpPr>
            <p:spPr>
              <a:xfrm>
                <a:off x="-35486" y="2757992"/>
                <a:ext cx="1008000" cy="1008000"/>
              </a:xfrm>
              <a:prstGeom prst="ellipse">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33" name="Content Placeholder 30">
                <a:extLst>
                  <a:ext uri="{FF2B5EF4-FFF2-40B4-BE49-F238E27FC236}">
                    <a16:creationId xmlns:a16="http://schemas.microsoft.com/office/drawing/2014/main" id="{F6FE3EDA-9B72-4592-8367-794C03A369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18" y="2797582"/>
                <a:ext cx="928819" cy="928819"/>
              </a:xfrm>
              <a:prstGeom prst="rect">
                <a:avLst/>
              </a:prstGeom>
            </p:spPr>
          </p:pic>
        </p:grpSp>
      </p:grpSp>
      <p:grpSp>
        <p:nvGrpSpPr>
          <p:cNvPr id="5" name="Group 4">
            <a:extLst>
              <a:ext uri="{FF2B5EF4-FFF2-40B4-BE49-F238E27FC236}">
                <a16:creationId xmlns:a16="http://schemas.microsoft.com/office/drawing/2014/main" id="{63D4E59C-DB94-4271-85A2-D448FC062F87}"/>
              </a:ext>
            </a:extLst>
          </p:cNvPr>
          <p:cNvGrpSpPr/>
          <p:nvPr/>
        </p:nvGrpSpPr>
        <p:grpSpPr>
          <a:xfrm>
            <a:off x="6096000" y="3585994"/>
            <a:ext cx="6095999" cy="2320083"/>
            <a:chOff x="6096000" y="3313801"/>
            <a:chExt cx="6095999" cy="2320083"/>
          </a:xfrm>
        </p:grpSpPr>
        <p:sp>
          <p:nvSpPr>
            <p:cNvPr id="34" name="Rectangle 33">
              <a:extLst>
                <a:ext uri="{FF2B5EF4-FFF2-40B4-BE49-F238E27FC236}">
                  <a16:creationId xmlns:a16="http://schemas.microsoft.com/office/drawing/2014/main" id="{5ECB232F-D852-4F1F-A388-72C78B708CD7}"/>
                </a:ext>
              </a:extLst>
            </p:cNvPr>
            <p:cNvSpPr/>
            <p:nvPr/>
          </p:nvSpPr>
          <p:spPr>
            <a:xfrm>
              <a:off x="6096000" y="3313801"/>
              <a:ext cx="6095999" cy="2320083"/>
            </a:xfrm>
            <a:prstGeom prst="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marL="1612900" rtl="0"/>
              <a:r>
                <a:rPr lang="fr-FR" sz="2000" b="1" dirty="0">
                  <a:solidFill>
                    <a:schemeClr val="accent5">
                      <a:lumMod val="50000"/>
                    </a:schemeClr>
                  </a:solidFill>
                </a:rPr>
                <a:t>La </a:t>
              </a:r>
              <a:r>
                <a:rPr lang="fr-FR" sz="2000" b="1" dirty="0" err="1">
                  <a:solidFill>
                    <a:schemeClr val="accent5">
                      <a:lumMod val="50000"/>
                    </a:schemeClr>
                  </a:solidFill>
                </a:rPr>
                <a:t>Finérénone</a:t>
              </a:r>
              <a:r>
                <a:rPr lang="fr-FR" sz="2000" b="1" dirty="0">
                  <a:solidFill>
                    <a:schemeClr val="accent5">
                      <a:lumMod val="50000"/>
                    </a:schemeClr>
                  </a:solidFill>
                </a:rPr>
                <a:t> n’avait pas d’effet </a:t>
              </a:r>
              <a:br>
                <a:rPr lang="en-GB" sz="2000" b="1" dirty="0">
                  <a:solidFill>
                    <a:schemeClr val="accent5">
                      <a:lumMod val="50000"/>
                    </a:schemeClr>
                  </a:solidFill>
                </a:rPr>
              </a:br>
              <a:r>
                <a:rPr lang="fr-FR" sz="2000" b="1" dirty="0">
                  <a:solidFill>
                    <a:schemeClr val="accent5">
                      <a:lumMod val="50000"/>
                    </a:schemeClr>
                  </a:solidFill>
                </a:rPr>
                <a:t>sur HbA1c</a:t>
              </a:r>
            </a:p>
            <a:p>
              <a:pPr marL="1612900" rtl="0">
                <a:spcBef>
                  <a:spcPts val="1200"/>
                </a:spcBef>
              </a:pPr>
              <a:r>
                <a:rPr lang="fr-FR" dirty="0">
                  <a:solidFill>
                    <a:schemeClr val="accent5">
                      <a:lumMod val="50000"/>
                    </a:schemeClr>
                  </a:solidFill>
                </a:rPr>
                <a:t>Différence moyenne globale calculée par la méthode des moindres carrés </a:t>
              </a:r>
              <a:br>
                <a:rPr lang="en-GB" dirty="0">
                  <a:solidFill>
                    <a:schemeClr val="accent5">
                      <a:lumMod val="50000"/>
                    </a:schemeClr>
                  </a:solidFill>
                </a:rPr>
              </a:br>
              <a:r>
                <a:rPr lang="fr-FR" dirty="0">
                  <a:solidFill>
                    <a:schemeClr val="accent5">
                      <a:lumMod val="50000"/>
                    </a:schemeClr>
                  </a:solidFill>
                </a:rPr>
                <a:t>(</a:t>
              </a:r>
              <a:r>
                <a:rPr lang="fr-FR" dirty="0" err="1">
                  <a:solidFill>
                    <a:schemeClr val="accent5">
                      <a:lumMod val="50000"/>
                    </a:schemeClr>
                  </a:solidFill>
                </a:rPr>
                <a:t>finerenone</a:t>
              </a:r>
              <a:r>
                <a:rPr lang="fr-FR" dirty="0">
                  <a:solidFill>
                    <a:schemeClr val="accent5">
                      <a:lumMod val="50000"/>
                    </a:schemeClr>
                  </a:solidFill>
                </a:rPr>
                <a:t> vs placebo) : </a:t>
              </a:r>
              <a:br>
                <a:rPr lang="en-GB" dirty="0">
                  <a:solidFill>
                    <a:schemeClr val="accent5">
                      <a:lumMod val="50000"/>
                    </a:schemeClr>
                  </a:solidFill>
                </a:rPr>
              </a:br>
              <a:r>
                <a:rPr lang="fr-FR" b="1" dirty="0">
                  <a:solidFill>
                    <a:schemeClr val="accent5">
                      <a:lumMod val="50000"/>
                    </a:schemeClr>
                  </a:solidFill>
                </a:rPr>
                <a:t>0,03 %</a:t>
              </a:r>
            </a:p>
            <a:p>
              <a:pPr marL="1343025"/>
              <a:endParaRPr lang="en-GB" sz="2000" b="1" dirty="0">
                <a:solidFill>
                  <a:schemeClr val="accent5">
                    <a:lumMod val="50000"/>
                  </a:schemeClr>
                </a:solidFill>
              </a:endParaRPr>
            </a:p>
          </p:txBody>
        </p:sp>
        <p:grpSp>
          <p:nvGrpSpPr>
            <p:cNvPr id="49" name="Group 48">
              <a:extLst>
                <a:ext uri="{FF2B5EF4-FFF2-40B4-BE49-F238E27FC236}">
                  <a16:creationId xmlns:a16="http://schemas.microsoft.com/office/drawing/2014/main" id="{D6809BA2-BE8D-4E4C-8A37-C2364A83C887}"/>
                </a:ext>
              </a:extLst>
            </p:cNvPr>
            <p:cNvGrpSpPr/>
            <p:nvPr/>
          </p:nvGrpSpPr>
          <p:grpSpPr>
            <a:xfrm>
              <a:off x="6456512" y="4030813"/>
              <a:ext cx="1008000" cy="1008000"/>
              <a:chOff x="4267828" y="2268353"/>
              <a:chExt cx="1008000" cy="1008000"/>
            </a:xfrm>
          </p:grpSpPr>
          <p:sp>
            <p:nvSpPr>
              <p:cNvPr id="39" name="Oval 38">
                <a:extLst>
                  <a:ext uri="{FF2B5EF4-FFF2-40B4-BE49-F238E27FC236}">
                    <a16:creationId xmlns:a16="http://schemas.microsoft.com/office/drawing/2014/main" id="{66F9CE1B-4A26-44B0-996A-4DB014A762BE}"/>
                  </a:ext>
                </a:extLst>
              </p:cNvPr>
              <p:cNvSpPr/>
              <p:nvPr/>
            </p:nvSpPr>
            <p:spPr>
              <a:xfrm>
                <a:off x="4267828" y="2268353"/>
                <a:ext cx="1008000" cy="1008000"/>
              </a:xfrm>
              <a:prstGeom prst="ellipse">
                <a:avLst/>
              </a:prstGeom>
              <a:solidFill>
                <a:schemeClr val="accent5">
                  <a:lumMod val="75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41" name="Graphic 40">
                <a:extLst>
                  <a:ext uri="{FF2B5EF4-FFF2-40B4-BE49-F238E27FC236}">
                    <a16:creationId xmlns:a16="http://schemas.microsoft.com/office/drawing/2014/main" id="{13D39A4D-C48A-4A41-A38A-C5163A040A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96680" y="2302744"/>
                <a:ext cx="952500" cy="952500"/>
              </a:xfrm>
              <a:prstGeom prst="rect">
                <a:avLst/>
              </a:prstGeom>
            </p:spPr>
          </p:pic>
        </p:grpSp>
      </p:grpSp>
      <p:sp>
        <p:nvSpPr>
          <p:cNvPr id="45" name="Text Placeholder 6">
            <a:extLst>
              <a:ext uri="{FF2B5EF4-FFF2-40B4-BE49-F238E27FC236}">
                <a16:creationId xmlns:a16="http://schemas.microsoft.com/office/drawing/2014/main" id="{F4EE431B-FDB1-4242-BE3E-F46ACF7BA503}"/>
              </a:ext>
            </a:extLst>
          </p:cNvPr>
          <p:cNvSpPr txBox="1">
            <a:spLocks/>
          </p:cNvSpPr>
          <p:nvPr/>
        </p:nvSpPr>
        <p:spPr>
          <a:xfrm>
            <a:off x="9345111" y="1660101"/>
            <a:ext cx="2652642" cy="161190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Clr>
                <a:schemeClr val="bg2"/>
              </a:buClr>
              <a:buFont typeface="Arial" panose="020B0604020202020204" pitchFamily="34" charset="0"/>
              <a:buNone/>
              <a:tabLst/>
              <a:defRPr lang="en-US" sz="2000" b="1" kern="1200">
                <a:solidFill>
                  <a:schemeClr val="bg2"/>
                </a:solidFill>
                <a:latin typeface="+mn-lt"/>
                <a:ea typeface="+mn-ea"/>
                <a:cs typeface="+mn-cs"/>
              </a:defRPr>
            </a:lvl1pPr>
            <a:lvl2pPr marL="533400" indent="-249238" algn="l" defTabSz="914400" rtl="0" eaLnBrk="1" latinLnBrk="0" hangingPunct="1">
              <a:lnSpc>
                <a:spcPct val="100000"/>
              </a:lnSpc>
              <a:spcBef>
                <a:spcPts val="600"/>
              </a:spcBef>
              <a:buClr>
                <a:schemeClr val="bg2"/>
              </a:buClr>
              <a:buFont typeface="Arial" panose="020B0604020202020204" pitchFamily="34" charset="0"/>
              <a:buChar char="–"/>
              <a:tabLst/>
              <a:defRPr lang="en-US" sz="1600" kern="1200" dirty="0">
                <a:solidFill>
                  <a:schemeClr val="accent3"/>
                </a:solidFill>
                <a:latin typeface="+mn-lt"/>
                <a:ea typeface="+mn-ea"/>
                <a:cs typeface="+mn-cs"/>
              </a:defRPr>
            </a:lvl2pPr>
            <a:lvl3pPr marL="800100" indent="-266700" algn="l" defTabSz="914400" rtl="0" eaLnBrk="1" latinLnBrk="0" hangingPunct="1">
              <a:lnSpc>
                <a:spcPct val="100000"/>
              </a:lnSpc>
              <a:spcBef>
                <a:spcPts val="600"/>
              </a:spcBef>
              <a:buClr>
                <a:schemeClr val="bg2"/>
              </a:buClr>
              <a:buFont typeface="Arial" panose="020B0604020202020204" pitchFamily="34" charset="0"/>
              <a:buChar char="•"/>
              <a:tabLst/>
              <a:defRPr lang="en-US" sz="1400" kern="1200" dirty="0">
                <a:solidFill>
                  <a:schemeClr val="accent3"/>
                </a:solidFill>
                <a:latin typeface="+mn-lt"/>
                <a:ea typeface="+mn-ea"/>
                <a:cs typeface="+mn-cs"/>
              </a:defRPr>
            </a:lvl3pPr>
            <a:lvl4pPr marL="1016000" indent="-2159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4pPr>
            <a:lvl5pPr marL="1244600" indent="-2286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sz="2300" dirty="0">
              <a:solidFill>
                <a:schemeClr val="accent2">
                  <a:lumMod val="50000"/>
                </a:schemeClr>
              </a:solidFill>
            </a:endParaRPr>
          </a:p>
        </p:txBody>
      </p:sp>
      <p:sp>
        <p:nvSpPr>
          <p:cNvPr id="14" name="Rounded Rectangle 3">
            <a:extLst>
              <a:ext uri="{FF2B5EF4-FFF2-40B4-BE49-F238E27FC236}">
                <a16:creationId xmlns:a16="http://schemas.microsoft.com/office/drawing/2014/main" id="{D8E66E4C-031C-4277-A3E0-F196AC6538B2}"/>
              </a:ext>
            </a:extLst>
          </p:cNvPr>
          <p:cNvSpPr>
            <a:spLocks noChangeArrowheads="1"/>
          </p:cNvSpPr>
          <p:nvPr/>
        </p:nvSpPr>
        <p:spPr bwMode="auto">
          <a:xfrm>
            <a:off x="0" y="1346114"/>
            <a:ext cx="12192000" cy="816803"/>
          </a:xfrm>
          <a:prstGeom prst="rect">
            <a:avLst/>
          </a:prstGeom>
          <a:solidFill>
            <a:schemeClr val="accent4">
              <a:lumMod val="20000"/>
              <a:lumOff val="80000"/>
            </a:schemeClr>
          </a:solidFill>
          <a:ln w="19050">
            <a:noFill/>
            <a:round/>
            <a:headEnd/>
            <a:tailEnd/>
          </a:ln>
          <a:effectLst>
            <a:outerShdw blurRad="50800" dist="38100" dir="2700000" algn="tl" rotWithShape="0">
              <a:prstClr val="black">
                <a:alpha val="40000"/>
              </a:prstClr>
            </a:outerShdw>
          </a:effectLst>
        </p:spPr>
        <p:txBody>
          <a:bodyPr lIns="91216" tIns="36000" rIns="91216" bIns="36000" anchor="t"/>
          <a:lstStyle>
            <a:lvl1pPr marL="179388" indent="-179388" algn="l">
              <a:spcBef>
                <a:spcPct val="20000"/>
              </a:spcBef>
              <a:spcAft>
                <a:spcPts val="200"/>
              </a:spcAft>
              <a:buClr>
                <a:srgbClr val="0099FF"/>
              </a:buClr>
              <a:buSzPct val="100000"/>
              <a:buBlip>
                <a:blip r:embed="rId7"/>
              </a:buBlip>
              <a:defRPr sz="1900">
                <a:solidFill>
                  <a:schemeClr val="tx1"/>
                </a:solidFill>
                <a:latin typeface="Arial" pitchFamily="34" charset="0"/>
                <a:ea typeface="ＭＳ Ｐゴシック" pitchFamily="34" charset="-128"/>
              </a:defRPr>
            </a:lvl1pPr>
            <a:lvl2pPr marL="742950" indent="-285750" algn="l">
              <a:spcBef>
                <a:spcPct val="20000"/>
              </a:spcBef>
              <a:buClr>
                <a:srgbClr val="FF0000"/>
              </a:buClr>
              <a:buFont typeface="Arial" pitchFamily="34" charset="0"/>
              <a:buChar char="–"/>
              <a:defRPr>
                <a:solidFill>
                  <a:schemeClr val="tx1"/>
                </a:solidFill>
                <a:latin typeface="Arial" pitchFamily="34" charset="0"/>
                <a:ea typeface="ＭＳ Ｐゴシック" pitchFamily="34" charset="-128"/>
              </a:defRPr>
            </a:lvl2pPr>
            <a:lvl3pPr marL="1143000" indent="-228600" algn="l">
              <a:spcBef>
                <a:spcPct val="20000"/>
              </a:spcBef>
              <a:buClr>
                <a:srgbClr val="FF0000"/>
              </a:buClr>
              <a:buChar char="•"/>
              <a:defRPr sz="1600">
                <a:solidFill>
                  <a:schemeClr val="tx1"/>
                </a:solidFill>
                <a:latin typeface="Arial" pitchFamily="34" charset="0"/>
                <a:ea typeface="ヒラギノ角ゴ Pro W3" pitchFamily="-111" charset="-128"/>
              </a:defRPr>
            </a:lvl3pPr>
            <a:lvl4pPr marL="1600200" indent="-228600" algn="l">
              <a:spcBef>
                <a:spcPct val="20000"/>
              </a:spcBef>
              <a:buClr>
                <a:srgbClr val="FF0000"/>
              </a:buClr>
              <a:buChar char="–"/>
              <a:defRPr sz="1400">
                <a:solidFill>
                  <a:schemeClr val="tx1"/>
                </a:solidFill>
                <a:latin typeface="Arial" pitchFamily="34" charset="0"/>
                <a:ea typeface="ヒラギノ角ゴ Pro W3" pitchFamily="-111" charset="-128"/>
              </a:defRPr>
            </a:lvl4pPr>
            <a:lvl5pPr marL="2057400" indent="-228600" algn="l">
              <a:spcBef>
                <a:spcPct val="20000"/>
              </a:spcBef>
              <a:buClr>
                <a:srgbClr val="FF0000"/>
              </a:buClr>
              <a:buFont typeface="Wingdings" pitchFamily="2" charset="2"/>
              <a:buChar char="§"/>
              <a:defRPr sz="1200">
                <a:solidFill>
                  <a:schemeClr val="tx1"/>
                </a:solidFill>
                <a:latin typeface="Arial" pitchFamily="34" charset="0"/>
                <a:ea typeface="ヒラギノ角ゴ Pro W3" pitchFamily="-111" charset="-128"/>
              </a:defRPr>
            </a:lvl5pPr>
            <a:lvl6pPr marL="25146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6pPr>
            <a:lvl7pPr marL="29718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7pPr>
            <a:lvl8pPr marL="34290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8pPr>
            <a:lvl9pPr marL="38862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9pPr>
          </a:lstStyle>
          <a:p>
            <a:pPr marL="0" indent="0" algn="ctr" defTabSz="912200" rtl="0">
              <a:spcBef>
                <a:spcPct val="0"/>
              </a:spcBef>
              <a:spcAft>
                <a:spcPts val="0"/>
              </a:spcAft>
              <a:buClrTx/>
              <a:buSzTx/>
              <a:buNone/>
            </a:pPr>
            <a:r>
              <a:rPr lang="fr-FR" sz="2000" kern="0" dirty="0">
                <a:solidFill>
                  <a:schemeClr val="accent4"/>
                </a:solidFill>
              </a:rPr>
              <a:t>La </a:t>
            </a:r>
            <a:r>
              <a:rPr lang="fr-FR" sz="2000" kern="0" dirty="0" err="1">
                <a:solidFill>
                  <a:schemeClr val="accent4"/>
                </a:solidFill>
              </a:rPr>
              <a:t>Finérénone</a:t>
            </a:r>
            <a:r>
              <a:rPr lang="fr-FR" sz="2000" kern="0" dirty="0">
                <a:solidFill>
                  <a:schemeClr val="accent4"/>
                </a:solidFill>
              </a:rPr>
              <a:t> </a:t>
            </a:r>
            <a:r>
              <a:rPr lang="fr-FR" sz="2000" b="1" kern="0" dirty="0">
                <a:solidFill>
                  <a:schemeClr val="accent4"/>
                </a:solidFill>
              </a:rPr>
              <a:t>est hautement sélective du RM </a:t>
            </a:r>
            <a:r>
              <a:rPr lang="fr-FR" sz="2000" kern="0" dirty="0">
                <a:solidFill>
                  <a:schemeClr val="accent4"/>
                </a:solidFill>
              </a:rPr>
              <a:t>: </a:t>
            </a:r>
            <a:br>
              <a:rPr lang="en-GB" sz="2000" kern="0" dirty="0">
                <a:solidFill>
                  <a:schemeClr val="accent4"/>
                </a:solidFill>
              </a:rPr>
            </a:br>
            <a:r>
              <a:rPr lang="fr-FR" sz="2000" kern="0" dirty="0">
                <a:solidFill>
                  <a:schemeClr val="accent4"/>
                </a:solidFill>
              </a:rPr>
              <a:t>il n’y avait </a:t>
            </a:r>
            <a:r>
              <a:rPr lang="fr-FR" sz="2000" b="1" kern="0" dirty="0">
                <a:solidFill>
                  <a:schemeClr val="accent4"/>
                </a:solidFill>
              </a:rPr>
              <a:t>aucun effet indésirable sexuel </a:t>
            </a:r>
            <a:r>
              <a:rPr lang="fr-FR" sz="2000" kern="0" dirty="0">
                <a:solidFill>
                  <a:schemeClr val="accent4"/>
                </a:solidFill>
              </a:rPr>
              <a:t>« </a:t>
            </a:r>
            <a:r>
              <a:rPr lang="fr-FR" sz="2000" i="1" kern="0" dirty="0">
                <a:solidFill>
                  <a:schemeClr val="accent4"/>
                </a:solidFill>
              </a:rPr>
              <a:t>non ciblé </a:t>
            </a:r>
            <a:r>
              <a:rPr lang="fr-FR" sz="2000" kern="0" dirty="0">
                <a:solidFill>
                  <a:schemeClr val="accent4"/>
                </a:solidFill>
              </a:rPr>
              <a:t>» associé au traitement par </a:t>
            </a:r>
            <a:r>
              <a:rPr lang="fr-FR" sz="2000" kern="0" dirty="0" err="1">
                <a:solidFill>
                  <a:schemeClr val="accent4"/>
                </a:solidFill>
              </a:rPr>
              <a:t>finérénone</a:t>
            </a:r>
            <a:endParaRPr lang="fr-FR" sz="2000" kern="0" dirty="0">
              <a:solidFill>
                <a:schemeClr val="accent4"/>
              </a:solidFill>
            </a:endParaRPr>
          </a:p>
        </p:txBody>
      </p:sp>
      <p:sp>
        <p:nvSpPr>
          <p:cNvPr id="17" name="Rounded Rectangle 3">
            <a:extLst>
              <a:ext uri="{FF2B5EF4-FFF2-40B4-BE49-F238E27FC236}">
                <a16:creationId xmlns:a16="http://schemas.microsoft.com/office/drawing/2014/main" id="{2F5B1DB3-C9E3-45E2-A60C-2D04EE9C9BD4}"/>
              </a:ext>
            </a:extLst>
          </p:cNvPr>
          <p:cNvSpPr>
            <a:spLocks noChangeArrowheads="1"/>
          </p:cNvSpPr>
          <p:nvPr/>
        </p:nvSpPr>
        <p:spPr bwMode="auto">
          <a:xfrm>
            <a:off x="0" y="2136005"/>
            <a:ext cx="12192000" cy="1573359"/>
          </a:xfrm>
          <a:prstGeom prst="rect">
            <a:avLst/>
          </a:prstGeom>
          <a:solidFill>
            <a:schemeClr val="accent3">
              <a:lumMod val="75000"/>
              <a:lumOff val="25000"/>
            </a:schemeClr>
          </a:solidFill>
          <a:ln w="19050">
            <a:noFill/>
            <a:round/>
            <a:headEnd/>
            <a:tailEnd/>
          </a:ln>
          <a:effectLst>
            <a:outerShdw blurRad="50800" dist="38100" dir="2700000" algn="tl" rotWithShape="0">
              <a:prstClr val="black">
                <a:alpha val="40000"/>
              </a:prstClr>
            </a:outerShdw>
          </a:effectLst>
        </p:spPr>
        <p:txBody>
          <a:bodyPr lIns="91216" tIns="45607" rIns="91216" bIns="45607" anchor="ctr"/>
          <a:lstStyle>
            <a:lvl1pPr marL="179388" indent="-179388" algn="l">
              <a:spcBef>
                <a:spcPct val="20000"/>
              </a:spcBef>
              <a:spcAft>
                <a:spcPts val="200"/>
              </a:spcAft>
              <a:buClr>
                <a:srgbClr val="0099FF"/>
              </a:buClr>
              <a:buSzPct val="100000"/>
              <a:buBlip>
                <a:blip r:embed="rId7"/>
              </a:buBlip>
              <a:defRPr sz="1900">
                <a:solidFill>
                  <a:schemeClr val="tx1"/>
                </a:solidFill>
                <a:latin typeface="Arial" pitchFamily="34" charset="0"/>
                <a:ea typeface="ＭＳ Ｐゴシック" pitchFamily="34" charset="-128"/>
              </a:defRPr>
            </a:lvl1pPr>
            <a:lvl2pPr marL="742950" indent="-285750" algn="l">
              <a:spcBef>
                <a:spcPct val="20000"/>
              </a:spcBef>
              <a:buClr>
                <a:srgbClr val="FF0000"/>
              </a:buClr>
              <a:buFont typeface="Arial" pitchFamily="34" charset="0"/>
              <a:buChar char="–"/>
              <a:defRPr>
                <a:solidFill>
                  <a:schemeClr val="tx1"/>
                </a:solidFill>
                <a:latin typeface="Arial" pitchFamily="34" charset="0"/>
                <a:ea typeface="ＭＳ Ｐゴシック" pitchFamily="34" charset="-128"/>
              </a:defRPr>
            </a:lvl2pPr>
            <a:lvl3pPr marL="1143000" indent="-228600" algn="l">
              <a:spcBef>
                <a:spcPct val="20000"/>
              </a:spcBef>
              <a:buClr>
                <a:srgbClr val="FF0000"/>
              </a:buClr>
              <a:buChar char="•"/>
              <a:defRPr sz="1600">
                <a:solidFill>
                  <a:schemeClr val="tx1"/>
                </a:solidFill>
                <a:latin typeface="Arial" pitchFamily="34" charset="0"/>
                <a:ea typeface="ヒラギノ角ゴ Pro W3" pitchFamily="-111" charset="-128"/>
              </a:defRPr>
            </a:lvl3pPr>
            <a:lvl4pPr marL="1600200" indent="-228600" algn="l">
              <a:spcBef>
                <a:spcPct val="20000"/>
              </a:spcBef>
              <a:buClr>
                <a:srgbClr val="FF0000"/>
              </a:buClr>
              <a:buChar char="–"/>
              <a:defRPr sz="1400">
                <a:solidFill>
                  <a:schemeClr val="tx1"/>
                </a:solidFill>
                <a:latin typeface="Arial" pitchFamily="34" charset="0"/>
                <a:ea typeface="ヒラギノ角ゴ Pro W3" pitchFamily="-111" charset="-128"/>
              </a:defRPr>
            </a:lvl4pPr>
            <a:lvl5pPr marL="2057400" indent="-228600" algn="l">
              <a:spcBef>
                <a:spcPct val="20000"/>
              </a:spcBef>
              <a:buClr>
                <a:srgbClr val="FF0000"/>
              </a:buClr>
              <a:buFont typeface="Wingdings" pitchFamily="2" charset="2"/>
              <a:buChar char="§"/>
              <a:defRPr sz="1200">
                <a:solidFill>
                  <a:schemeClr val="tx1"/>
                </a:solidFill>
                <a:latin typeface="Arial" pitchFamily="34" charset="0"/>
                <a:ea typeface="ヒラギノ角ゴ Pro W3" pitchFamily="-111" charset="-128"/>
              </a:defRPr>
            </a:lvl5pPr>
            <a:lvl6pPr marL="25146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6pPr>
            <a:lvl7pPr marL="29718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7pPr>
            <a:lvl8pPr marL="34290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8pPr>
            <a:lvl9pPr marL="38862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9pPr>
          </a:lstStyle>
          <a:p>
            <a:pPr marL="0" indent="0" algn="ctr" defTabSz="912200" rtl="0">
              <a:spcBef>
                <a:spcPct val="0"/>
              </a:spcBef>
              <a:spcAft>
                <a:spcPts val="0"/>
              </a:spcAft>
              <a:buClrTx/>
              <a:buSzTx/>
              <a:buNone/>
            </a:pPr>
            <a:r>
              <a:rPr lang="fr-FR" sz="1800" b="1" kern="0" dirty="0">
                <a:solidFill>
                  <a:schemeClr val="bg1"/>
                </a:solidFill>
              </a:rPr>
              <a:t>Une hypertension</a:t>
            </a:r>
            <a:r>
              <a:rPr lang="fr-FR" sz="1800" kern="0" dirty="0">
                <a:solidFill>
                  <a:schemeClr val="bg1"/>
                </a:solidFill>
              </a:rPr>
              <a:t> survenait chez </a:t>
            </a:r>
            <a:r>
              <a:rPr lang="fr-FR" sz="1800" b="1" kern="0" dirty="0">
                <a:solidFill>
                  <a:schemeClr val="bg1"/>
                </a:solidFill>
              </a:rPr>
              <a:t>un nombre plus faible de patients sous </a:t>
            </a:r>
            <a:r>
              <a:rPr lang="fr-FR" sz="1800" b="1" kern="0" dirty="0" err="1">
                <a:solidFill>
                  <a:schemeClr val="bg1"/>
                </a:solidFill>
              </a:rPr>
              <a:t>finérénone</a:t>
            </a:r>
            <a:br>
              <a:rPr lang="fr-FR" sz="1800" b="1" kern="0" dirty="0">
                <a:solidFill>
                  <a:schemeClr val="bg1"/>
                </a:solidFill>
              </a:rPr>
            </a:br>
            <a:r>
              <a:rPr lang="fr-FR" sz="1800" b="1" kern="0" dirty="0">
                <a:solidFill>
                  <a:schemeClr val="bg1"/>
                </a:solidFill>
              </a:rPr>
              <a:t>que sous placebo </a:t>
            </a:r>
            <a:r>
              <a:rPr lang="fr-FR" sz="1800" kern="0" dirty="0">
                <a:solidFill>
                  <a:schemeClr val="bg1"/>
                </a:solidFill>
              </a:rPr>
              <a:t>(5,6 % vs 8,4 %)</a:t>
            </a:r>
          </a:p>
          <a:p>
            <a:pPr marL="0" indent="0" algn="ctr" defTabSz="912200" rtl="0">
              <a:spcBef>
                <a:spcPct val="0"/>
              </a:spcBef>
              <a:spcAft>
                <a:spcPts val="0"/>
              </a:spcAft>
              <a:buClrTx/>
              <a:buSzTx/>
              <a:buNone/>
            </a:pPr>
            <a:r>
              <a:rPr lang="fr-FR" sz="1800" b="1" kern="0" dirty="0">
                <a:solidFill>
                  <a:schemeClr val="bg1"/>
                </a:solidFill>
              </a:rPr>
              <a:t>Une hypotension </a:t>
            </a:r>
            <a:r>
              <a:rPr lang="fr-FR" sz="1800" kern="0" dirty="0">
                <a:solidFill>
                  <a:schemeClr val="bg1"/>
                </a:solidFill>
              </a:rPr>
              <a:t>survenait chez un nombre plus élevé de patients sous </a:t>
            </a:r>
            <a:r>
              <a:rPr lang="fr-FR" sz="1800" kern="0" dirty="0" err="1">
                <a:solidFill>
                  <a:schemeClr val="bg1"/>
                </a:solidFill>
              </a:rPr>
              <a:t>finérénone</a:t>
            </a:r>
            <a:br>
              <a:rPr lang="fr-FR" sz="1800" kern="0" dirty="0">
                <a:solidFill>
                  <a:schemeClr val="bg1"/>
                </a:solidFill>
              </a:rPr>
            </a:br>
            <a:r>
              <a:rPr lang="fr-FR" sz="1800" kern="0" dirty="0">
                <a:solidFill>
                  <a:schemeClr val="bg1"/>
                </a:solidFill>
              </a:rPr>
              <a:t>que</a:t>
            </a:r>
            <a:r>
              <a:rPr lang="fr-FR" sz="1800" b="1" kern="0" dirty="0">
                <a:solidFill>
                  <a:schemeClr val="bg1"/>
                </a:solidFill>
              </a:rPr>
              <a:t> sous placebo </a:t>
            </a:r>
            <a:r>
              <a:rPr lang="fr-FR" sz="1800" kern="0" dirty="0">
                <a:solidFill>
                  <a:schemeClr val="bg1"/>
                </a:solidFill>
              </a:rPr>
              <a:t>(4,2 % vs 2,5 %) , </a:t>
            </a:r>
            <a:br>
              <a:rPr lang="en-GB" altLang="en-US" sz="1800" kern="0" dirty="0">
                <a:solidFill>
                  <a:schemeClr val="bg1"/>
                </a:solidFill>
              </a:rPr>
            </a:br>
            <a:r>
              <a:rPr lang="fr-FR" sz="1800" kern="0" dirty="0">
                <a:solidFill>
                  <a:schemeClr val="bg1"/>
                </a:solidFill>
              </a:rPr>
              <a:t>mais </a:t>
            </a:r>
            <a:r>
              <a:rPr lang="fr-FR" sz="1800" b="1" kern="0" dirty="0">
                <a:solidFill>
                  <a:schemeClr val="bg1"/>
                </a:solidFill>
              </a:rPr>
              <a:t>l’interruption par suite d’une hypotension était rare </a:t>
            </a:r>
            <a:r>
              <a:rPr lang="fr-FR" sz="1800" kern="0" dirty="0">
                <a:solidFill>
                  <a:schemeClr val="bg1"/>
                </a:solidFill>
              </a:rPr>
              <a:t>(&lt;0,1 % vs 0,0 %)</a:t>
            </a:r>
          </a:p>
        </p:txBody>
      </p:sp>
      <p:sp>
        <p:nvSpPr>
          <p:cNvPr id="19" name="Rectangle 18">
            <a:extLst>
              <a:ext uri="{FF2B5EF4-FFF2-40B4-BE49-F238E27FC236}">
                <a16:creationId xmlns:a16="http://schemas.microsoft.com/office/drawing/2014/main" id="{151EE807-AC59-4DDE-B769-FB4AC3DED830}"/>
              </a:ext>
            </a:extLst>
          </p:cNvPr>
          <p:cNvSpPr/>
          <p:nvPr/>
        </p:nvSpPr>
        <p:spPr>
          <a:xfrm>
            <a:off x="10133185" y="6265688"/>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spTree>
    <p:extLst>
      <p:ext uri="{BB962C8B-B14F-4D97-AF65-F5344CB8AC3E}">
        <p14:creationId xmlns:p14="http://schemas.microsoft.com/office/powerpoint/2010/main" val="31489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AD56589-57BC-440C-BE10-DED8FBFD29D2}"/>
              </a:ext>
            </a:extLst>
          </p:cNvPr>
          <p:cNvSpPr/>
          <p:nvPr/>
        </p:nvSpPr>
        <p:spPr>
          <a:xfrm>
            <a:off x="0" y="4877396"/>
            <a:ext cx="12192000"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252000" rtlCol="0" anchor="t"/>
          <a:lstStyle/>
          <a:p>
            <a:pPr marL="1257300" lvl="0" defTabSz="987129">
              <a:spcBef>
                <a:spcPts val="1200"/>
              </a:spcBef>
              <a:defRPr/>
            </a:pPr>
            <a:endParaRPr lang="en-GB" sz="2000" dirty="0">
              <a:solidFill>
                <a:schemeClr val="accent2">
                  <a:lumMod val="50000"/>
                </a:schemeClr>
              </a:solidFill>
            </a:endParaRPr>
          </a:p>
        </p:txBody>
      </p:sp>
      <p:sp>
        <p:nvSpPr>
          <p:cNvPr id="29" name="Rectangle 28">
            <a:extLst>
              <a:ext uri="{FF2B5EF4-FFF2-40B4-BE49-F238E27FC236}">
                <a16:creationId xmlns:a16="http://schemas.microsoft.com/office/drawing/2014/main" id="{CEEAB00E-52C7-4FB3-91CE-EED66B021687}"/>
              </a:ext>
            </a:extLst>
          </p:cNvPr>
          <p:cNvSpPr/>
          <p:nvPr/>
        </p:nvSpPr>
        <p:spPr>
          <a:xfrm>
            <a:off x="0" y="3547282"/>
            <a:ext cx="12192000" cy="13182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252000" rtlCol="0" anchor="t"/>
          <a:lstStyle/>
          <a:p>
            <a:pPr marL="1257300" lvl="0" defTabSz="987129">
              <a:spcBef>
                <a:spcPts val="1200"/>
              </a:spcBef>
              <a:defRPr/>
            </a:pPr>
            <a:endParaRPr lang="en-GB" sz="2000" dirty="0">
              <a:solidFill>
                <a:schemeClr val="accent2">
                  <a:lumMod val="50000"/>
                </a:schemeClr>
              </a:solidFill>
            </a:endParaRPr>
          </a:p>
        </p:txBody>
      </p:sp>
      <p:sp>
        <p:nvSpPr>
          <p:cNvPr id="28" name="Rectangle 27">
            <a:extLst>
              <a:ext uri="{FF2B5EF4-FFF2-40B4-BE49-F238E27FC236}">
                <a16:creationId xmlns:a16="http://schemas.microsoft.com/office/drawing/2014/main" id="{4F83D285-1568-44D1-8AF4-E2345C84EAD3}"/>
              </a:ext>
            </a:extLst>
          </p:cNvPr>
          <p:cNvSpPr/>
          <p:nvPr/>
        </p:nvSpPr>
        <p:spPr>
          <a:xfrm>
            <a:off x="0" y="2407385"/>
            <a:ext cx="12192000" cy="115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252000" rtlCol="0" anchor="t"/>
          <a:lstStyle/>
          <a:p>
            <a:pPr marL="1257300" lvl="0" defTabSz="987129">
              <a:spcBef>
                <a:spcPts val="1200"/>
              </a:spcBef>
              <a:defRPr/>
            </a:pPr>
            <a:endParaRPr lang="en-GB" sz="2000" dirty="0">
              <a:solidFill>
                <a:schemeClr val="accent2">
                  <a:lumMod val="50000"/>
                </a:schemeClr>
              </a:solidFill>
            </a:endParaRPr>
          </a:p>
        </p:txBody>
      </p:sp>
      <p:sp>
        <p:nvSpPr>
          <p:cNvPr id="8" name="Content Placeholder 7">
            <a:extLst>
              <a:ext uri="{FF2B5EF4-FFF2-40B4-BE49-F238E27FC236}">
                <a16:creationId xmlns:a16="http://schemas.microsoft.com/office/drawing/2014/main" id="{3DF1B33F-194B-4A46-B1C8-B13E90DAE9A4}"/>
              </a:ext>
            </a:extLst>
          </p:cNvPr>
          <p:cNvSpPr>
            <a:spLocks noGrp="1"/>
          </p:cNvSpPr>
          <p:nvPr>
            <p:ph sz="quarter" idx="12"/>
          </p:nvPr>
        </p:nvSpPr>
        <p:spPr/>
        <p:txBody>
          <a:bodyPr>
            <a:normAutofit fontScale="92500" lnSpcReduction="10000"/>
          </a:bodyPr>
          <a:lstStyle/>
          <a:p>
            <a:pPr marL="0" lvl="0" indent="0" rtl="0">
              <a:buNone/>
            </a:pPr>
            <a:r>
              <a:rPr lang="fr-FR" sz="2200" dirty="0"/>
              <a:t>Chez les patients présentant une MRC de stade 1–4 associée à une albuminurie de modérée à sévère (RAC ≥, 30 mg/g) avec une PAS et une HbA1c bien contrôlées, traités avec un blocage optimisé du SRA, La </a:t>
            </a:r>
            <a:r>
              <a:rPr lang="fr-FR" sz="2200" dirty="0" err="1"/>
              <a:t>finérénone</a:t>
            </a:r>
            <a:r>
              <a:rPr lang="fr-FR" sz="2200" dirty="0"/>
              <a:t> :</a:t>
            </a:r>
          </a:p>
          <a:p>
            <a:pPr rtl="0">
              <a:buClr>
                <a:schemeClr val="accent2">
                  <a:lumMod val="50000"/>
                </a:schemeClr>
              </a:buClr>
            </a:pPr>
            <a:r>
              <a:rPr lang="fr-FR" sz="2400" b="1" dirty="0">
                <a:solidFill>
                  <a:schemeClr val="accent2">
                    <a:lumMod val="50000"/>
                  </a:schemeClr>
                </a:solidFill>
              </a:rPr>
              <a:t>Réduisait de façon significative le risque de morbidité et de mortalité CV</a:t>
            </a:r>
            <a:br>
              <a:rPr lang="fr-FR" sz="2400" b="1" dirty="0">
                <a:solidFill>
                  <a:schemeClr val="accent2">
                    <a:lumMod val="50000"/>
                  </a:schemeClr>
                </a:solidFill>
              </a:rPr>
            </a:br>
            <a:r>
              <a:rPr lang="fr-FR" sz="2400" b="1" dirty="0">
                <a:solidFill>
                  <a:schemeClr val="accent2">
                    <a:lumMod val="50000"/>
                  </a:schemeClr>
                </a:solidFill>
              </a:rPr>
              <a:t>de 13 %</a:t>
            </a:r>
            <a:br>
              <a:rPr lang="en-GB" sz="2200" b="1" dirty="0">
                <a:solidFill>
                  <a:schemeClr val="accent2">
                    <a:lumMod val="50000"/>
                  </a:schemeClr>
                </a:solidFill>
              </a:rPr>
            </a:br>
            <a:r>
              <a:rPr lang="fr-FR" sz="2000" dirty="0">
                <a:solidFill>
                  <a:schemeClr val="accent2">
                    <a:lumMod val="50000"/>
                  </a:schemeClr>
                </a:solidFill>
              </a:rPr>
              <a:t>Le bénéfice de </a:t>
            </a:r>
            <a:r>
              <a:rPr lang="fr-FR" sz="2100" dirty="0">
                <a:solidFill>
                  <a:schemeClr val="accent2">
                    <a:lumMod val="50000"/>
                  </a:schemeClr>
                </a:solidFill>
              </a:rPr>
              <a:t>la </a:t>
            </a:r>
            <a:r>
              <a:rPr lang="fr-FR" sz="2000" dirty="0" err="1">
                <a:solidFill>
                  <a:schemeClr val="accent2">
                    <a:lumMod val="50000"/>
                  </a:schemeClr>
                </a:solidFill>
              </a:rPr>
              <a:t>finérénone</a:t>
            </a:r>
            <a:r>
              <a:rPr lang="fr-FR" sz="2000" dirty="0">
                <a:solidFill>
                  <a:schemeClr val="accent2">
                    <a:lumMod val="50000"/>
                  </a:schemeClr>
                </a:solidFill>
              </a:rPr>
              <a:t> était </a:t>
            </a:r>
            <a:r>
              <a:rPr lang="fr-FR" sz="2100" dirty="0">
                <a:solidFill>
                  <a:schemeClr val="accent2">
                    <a:lumMod val="50000"/>
                  </a:schemeClr>
                </a:solidFill>
              </a:rPr>
              <a:t>guidé par la </a:t>
            </a:r>
            <a:r>
              <a:rPr lang="fr-FR" sz="2000" dirty="0">
                <a:solidFill>
                  <a:schemeClr val="accent2">
                    <a:lumMod val="50000"/>
                  </a:schemeClr>
                </a:solidFill>
              </a:rPr>
              <a:t>réduction des HIC malgré l’exclusion des patients atteints d’une </a:t>
            </a:r>
            <a:r>
              <a:rPr lang="fr-FR" sz="2100" dirty="0">
                <a:solidFill>
                  <a:schemeClr val="accent2">
                    <a:lumMod val="50000"/>
                  </a:schemeClr>
                </a:solidFill>
              </a:rPr>
              <a:t>IC à FE réduite </a:t>
            </a:r>
          </a:p>
          <a:p>
            <a:pPr rtl="0">
              <a:spcBef>
                <a:spcPts val="1500"/>
              </a:spcBef>
              <a:buClr>
                <a:schemeClr val="accent3"/>
              </a:buClr>
            </a:pPr>
            <a:r>
              <a:rPr lang="fr-FR" sz="2400" b="1" dirty="0"/>
              <a:t>Avait un effet favorable sur les résultats rénaux</a:t>
            </a:r>
            <a:br>
              <a:rPr lang="en-GB" sz="2200" b="1" dirty="0"/>
            </a:br>
            <a:r>
              <a:rPr lang="fr-FR" sz="2100" dirty="0">
                <a:solidFill>
                  <a:srgbClr val="16374D"/>
                </a:solidFill>
              </a:rPr>
              <a:t>Bien que la </a:t>
            </a:r>
            <a:r>
              <a:rPr lang="fr-FR" sz="2100" dirty="0" err="1">
                <a:solidFill>
                  <a:srgbClr val="16374D"/>
                </a:solidFill>
              </a:rPr>
              <a:t>finérénone</a:t>
            </a:r>
            <a:r>
              <a:rPr lang="fr-FR" sz="2100" dirty="0">
                <a:solidFill>
                  <a:srgbClr val="16374D"/>
                </a:solidFill>
              </a:rPr>
              <a:t> </a:t>
            </a:r>
            <a:r>
              <a:rPr lang="fr-FR" sz="2000" dirty="0">
                <a:solidFill>
                  <a:srgbClr val="16374D"/>
                </a:solidFill>
              </a:rPr>
              <a:t>ait un effet non significatif sur le </a:t>
            </a:r>
            <a:r>
              <a:rPr lang="fr-FR" sz="2100" dirty="0">
                <a:solidFill>
                  <a:srgbClr val="16374D"/>
                </a:solidFill>
              </a:rPr>
              <a:t>critère composite rénal incluant la </a:t>
            </a:r>
            <a:r>
              <a:rPr lang="fr-FR" sz="2000" dirty="0">
                <a:solidFill>
                  <a:srgbClr val="16374D"/>
                </a:solidFill>
              </a:rPr>
              <a:t>diminution ≥ 40 % </a:t>
            </a:r>
            <a:r>
              <a:rPr lang="fr-FR" sz="2000" dirty="0" err="1">
                <a:solidFill>
                  <a:srgbClr val="16374D"/>
                </a:solidFill>
              </a:rPr>
              <a:t>DFGe</a:t>
            </a:r>
            <a:r>
              <a:rPr lang="fr-FR" sz="2000" dirty="0">
                <a:solidFill>
                  <a:srgbClr val="16374D"/>
                </a:solidFill>
              </a:rPr>
              <a:t>, </a:t>
            </a:r>
            <a:r>
              <a:rPr lang="fr-FR" sz="2100" dirty="0">
                <a:solidFill>
                  <a:srgbClr val="16374D"/>
                </a:solidFill>
              </a:rPr>
              <a:t>les résultats exploratoires montrent que la </a:t>
            </a:r>
            <a:r>
              <a:rPr lang="fr-FR" sz="2100" dirty="0" err="1">
                <a:solidFill>
                  <a:srgbClr val="16374D"/>
                </a:solidFill>
              </a:rPr>
              <a:t>finérénone</a:t>
            </a:r>
            <a:r>
              <a:rPr lang="fr-FR" sz="2100" dirty="0">
                <a:solidFill>
                  <a:srgbClr val="16374D"/>
                </a:solidFill>
              </a:rPr>
              <a:t> réduisait de façon significative l’incidence de l’IRT et le </a:t>
            </a:r>
            <a:r>
              <a:rPr lang="fr-FR" sz="2000" dirty="0">
                <a:solidFill>
                  <a:srgbClr val="16374D"/>
                </a:solidFill>
              </a:rPr>
              <a:t>composite rénal incluant la diminution ≥ 57 % </a:t>
            </a:r>
            <a:r>
              <a:rPr lang="fr-FR" sz="2000" dirty="0" err="1">
                <a:solidFill>
                  <a:srgbClr val="16374D"/>
                </a:solidFill>
              </a:rPr>
              <a:t>DFGe</a:t>
            </a:r>
            <a:endParaRPr lang="fr-FR" sz="2000" dirty="0">
              <a:solidFill>
                <a:srgbClr val="16374D"/>
              </a:solidFill>
            </a:endParaRPr>
          </a:p>
          <a:p>
            <a:pPr rtl="0">
              <a:spcBef>
                <a:spcPts val="1500"/>
              </a:spcBef>
              <a:buClr>
                <a:schemeClr val="accent5">
                  <a:lumMod val="50000"/>
                </a:schemeClr>
              </a:buClr>
            </a:pPr>
            <a:r>
              <a:rPr lang="fr-FR" sz="2400" b="1" dirty="0">
                <a:solidFill>
                  <a:schemeClr val="accent5">
                    <a:lumMod val="50000"/>
                  </a:schemeClr>
                </a:solidFill>
              </a:rPr>
              <a:t>Était associé à une incidence des EI similaire à celle du placebo</a:t>
            </a:r>
            <a:br>
              <a:rPr lang="en-GB" sz="2200" b="1" dirty="0">
                <a:solidFill>
                  <a:schemeClr val="accent5">
                    <a:lumMod val="50000"/>
                  </a:schemeClr>
                </a:solidFill>
              </a:rPr>
            </a:br>
            <a:r>
              <a:rPr lang="fr-FR" sz="2000" dirty="0">
                <a:solidFill>
                  <a:schemeClr val="accent5">
                    <a:lumMod val="50000"/>
                  </a:schemeClr>
                </a:solidFill>
              </a:rPr>
              <a:t>Faible incidence </a:t>
            </a:r>
            <a:r>
              <a:rPr lang="fr-FR" sz="2100" dirty="0">
                <a:solidFill>
                  <a:schemeClr val="accent5">
                    <a:lumMod val="50000"/>
                  </a:schemeClr>
                </a:solidFill>
              </a:rPr>
              <a:t>d’interruption </a:t>
            </a:r>
            <a:r>
              <a:rPr lang="fr-FR" sz="2000" dirty="0">
                <a:solidFill>
                  <a:schemeClr val="accent5">
                    <a:lumMod val="50000"/>
                  </a:schemeClr>
                </a:solidFill>
              </a:rPr>
              <a:t>définitive en raison d’une hyperkaliémie (1,2 % vs 0,4 %)</a:t>
            </a:r>
          </a:p>
          <a:p>
            <a:pPr marL="0" indent="0">
              <a:buNone/>
            </a:pPr>
            <a:endParaRPr lang="en-GB" sz="2400" dirty="0">
              <a:solidFill>
                <a:schemeClr val="accent2">
                  <a:lumMod val="50000"/>
                </a:schemeClr>
              </a:solidFill>
            </a:endParaRPr>
          </a:p>
          <a:p>
            <a:endParaRPr lang="en-GB" sz="2400" b="1" dirty="0">
              <a:solidFill>
                <a:schemeClr val="accent2">
                  <a:lumMod val="50000"/>
                </a:schemeClr>
              </a:solidFill>
            </a:endParaRPr>
          </a:p>
          <a:p>
            <a:endParaRPr lang="en-GB" sz="2200" dirty="0"/>
          </a:p>
          <a:p>
            <a:pPr lvl="0"/>
            <a:endParaRPr lang="en-GB" dirty="0"/>
          </a:p>
          <a:p>
            <a:endParaRPr lang="en-GB" dirty="0"/>
          </a:p>
        </p:txBody>
      </p:sp>
      <p:pic>
        <p:nvPicPr>
          <p:cNvPr id="14" name="Picture 2">
            <a:extLst>
              <a:ext uri="{FF2B5EF4-FFF2-40B4-BE49-F238E27FC236}">
                <a16:creationId xmlns:a16="http://schemas.microsoft.com/office/drawing/2014/main" id="{47D7F848-50F8-4F52-A140-E5E2D47264CA}"/>
              </a:ext>
            </a:extLst>
          </p:cNvPr>
          <p:cNvPicPr>
            <a:picLocks noChangeAspect="1"/>
          </p:cNvPicPr>
          <p:nvPr/>
        </p:nvPicPr>
        <p:blipFill rotWithShape="1">
          <a:blip r:embed="rId3"/>
          <a:srcRect l="25439" r="19373" b="1834"/>
          <a:stretch/>
        </p:blipFill>
        <p:spPr>
          <a:xfrm flipH="1">
            <a:off x="11424057" y="3607957"/>
            <a:ext cx="637683" cy="1135909"/>
          </a:xfrm>
          <a:prstGeom prst="rect">
            <a:avLst/>
          </a:prstGeom>
          <a:noFill/>
          <a:effectLst/>
        </p:spPr>
      </p:pic>
      <p:sp>
        <p:nvSpPr>
          <p:cNvPr id="5" name="Title 4">
            <a:extLst>
              <a:ext uri="{FF2B5EF4-FFF2-40B4-BE49-F238E27FC236}">
                <a16:creationId xmlns:a16="http://schemas.microsoft.com/office/drawing/2014/main" id="{409AF49F-B999-4E24-ADE3-737F86C81E9E}"/>
              </a:ext>
            </a:extLst>
          </p:cNvPr>
          <p:cNvSpPr>
            <a:spLocks noGrp="1"/>
          </p:cNvSpPr>
          <p:nvPr>
            <p:ph type="title"/>
          </p:nvPr>
        </p:nvSpPr>
        <p:spPr/>
        <p:txBody>
          <a:bodyPr/>
          <a:lstStyle/>
          <a:p>
            <a:pPr rtl="0"/>
            <a:r>
              <a:rPr lang="fr-FR" dirty="0"/>
              <a:t>Résumé de l’étude FIGARO-DKD</a:t>
            </a:r>
          </a:p>
        </p:txBody>
      </p:sp>
      <p:pic>
        <p:nvPicPr>
          <p:cNvPr id="7" name="Picture 4">
            <a:extLst>
              <a:ext uri="{FF2B5EF4-FFF2-40B4-BE49-F238E27FC236}">
                <a16:creationId xmlns:a16="http://schemas.microsoft.com/office/drawing/2014/main" id="{E3AF4A2E-E9D1-407E-9831-809A3B725125}"/>
              </a:ext>
            </a:extLst>
          </p:cNvPr>
          <p:cNvPicPr>
            <a:picLocks noChangeAspect="1"/>
          </p:cNvPicPr>
          <p:nvPr/>
        </p:nvPicPr>
        <p:blipFill rotWithShape="1">
          <a:blip r:embed="rId4"/>
          <a:stretch/>
        </p:blipFill>
        <p:spPr>
          <a:xfrm>
            <a:off x="11024719" y="2375529"/>
            <a:ext cx="1332177" cy="1332178"/>
          </a:xfrm>
          <a:prstGeom prst="rect">
            <a:avLst/>
          </a:prstGeom>
        </p:spPr>
      </p:pic>
      <p:grpSp>
        <p:nvGrpSpPr>
          <p:cNvPr id="22" name="Group 21">
            <a:extLst>
              <a:ext uri="{FF2B5EF4-FFF2-40B4-BE49-F238E27FC236}">
                <a16:creationId xmlns:a16="http://schemas.microsoft.com/office/drawing/2014/main" id="{AC86CD6D-2143-4715-8BF8-461F8B0455A3}"/>
              </a:ext>
            </a:extLst>
          </p:cNvPr>
          <p:cNvGrpSpPr/>
          <p:nvPr/>
        </p:nvGrpSpPr>
        <p:grpSpPr>
          <a:xfrm>
            <a:off x="11321095" y="4906128"/>
            <a:ext cx="864000" cy="906532"/>
            <a:chOff x="7983462" y="2460575"/>
            <a:chExt cx="864000" cy="906532"/>
          </a:xfrm>
        </p:grpSpPr>
        <p:pic>
          <p:nvPicPr>
            <p:cNvPr id="23" name="Graphic 22">
              <a:extLst>
                <a:ext uri="{FF2B5EF4-FFF2-40B4-BE49-F238E27FC236}">
                  <a16:creationId xmlns:a16="http://schemas.microsoft.com/office/drawing/2014/main" id="{8C0AA94B-D001-4791-906D-8506A9EFC9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83462" y="2503107"/>
              <a:ext cx="864000" cy="864000"/>
            </a:xfrm>
            <a:prstGeom prst="rect">
              <a:avLst/>
            </a:prstGeom>
          </p:spPr>
        </p:pic>
        <p:pic>
          <p:nvPicPr>
            <p:cNvPr id="24" name="Graphic 23">
              <a:extLst>
                <a:ext uri="{FF2B5EF4-FFF2-40B4-BE49-F238E27FC236}">
                  <a16:creationId xmlns:a16="http://schemas.microsoft.com/office/drawing/2014/main" id="{63F85680-77D7-428D-9536-403A2E668D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97202" y="2460575"/>
              <a:ext cx="432000" cy="432000"/>
            </a:xfrm>
            <a:prstGeom prst="rect">
              <a:avLst/>
            </a:prstGeom>
          </p:spPr>
        </p:pic>
      </p:grpSp>
      <p:sp>
        <p:nvSpPr>
          <p:cNvPr id="12" name="Rectangle 11">
            <a:extLst>
              <a:ext uri="{FF2B5EF4-FFF2-40B4-BE49-F238E27FC236}">
                <a16:creationId xmlns:a16="http://schemas.microsoft.com/office/drawing/2014/main" id="{CFE46DC9-F9FD-48D0-9B6C-3B05C671F42C}"/>
              </a:ext>
            </a:extLst>
          </p:cNvPr>
          <p:cNvSpPr/>
          <p:nvPr/>
        </p:nvSpPr>
        <p:spPr>
          <a:xfrm>
            <a:off x="10133185" y="6265688"/>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spTree>
    <p:extLst>
      <p:ext uri="{BB962C8B-B14F-4D97-AF65-F5344CB8AC3E}">
        <p14:creationId xmlns:p14="http://schemas.microsoft.com/office/powerpoint/2010/main" val="2960030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DA79E-152F-43D3-B6FE-EDBF24540702}"/>
              </a:ext>
            </a:extLst>
          </p:cNvPr>
          <p:cNvSpPr/>
          <p:nvPr/>
        </p:nvSpPr>
        <p:spPr>
          <a:xfrm>
            <a:off x="-9052" y="3929021"/>
            <a:ext cx="12201052" cy="1288586"/>
          </a:xfrm>
          <a:prstGeom prst="rect">
            <a:avLst/>
          </a:prstGeom>
          <a:solidFill>
            <a:srgbClr val="ECF7C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504000" rtlCol="0" anchor="ctr"/>
          <a:lstStyle/>
          <a:p>
            <a:pPr marL="628650"/>
            <a:endParaRPr lang="en-GB" sz="2400" b="1" dirty="0">
              <a:solidFill>
                <a:schemeClr val="accent1">
                  <a:lumMod val="50000"/>
                </a:schemeClr>
              </a:solidFill>
            </a:endParaRPr>
          </a:p>
        </p:txBody>
      </p:sp>
      <p:sp>
        <p:nvSpPr>
          <p:cNvPr id="20" name="Rectangle 19">
            <a:extLst>
              <a:ext uri="{FF2B5EF4-FFF2-40B4-BE49-F238E27FC236}">
                <a16:creationId xmlns:a16="http://schemas.microsoft.com/office/drawing/2014/main" id="{7D98C1DD-D7D5-4821-AB85-74601E2FB5A1}"/>
              </a:ext>
            </a:extLst>
          </p:cNvPr>
          <p:cNvSpPr/>
          <p:nvPr/>
        </p:nvSpPr>
        <p:spPr>
          <a:xfrm>
            <a:off x="-9052" y="1835927"/>
            <a:ext cx="12201052" cy="2093094"/>
          </a:xfrm>
          <a:prstGeom prst="rect">
            <a:avLst/>
          </a:prstGeom>
          <a:solidFill>
            <a:srgbClr val="DFEDF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628650">
              <a:spcAft>
                <a:spcPts val="600"/>
              </a:spcAft>
            </a:pPr>
            <a:endParaRPr lang="en-GB" sz="2400" dirty="0">
              <a:solidFill>
                <a:schemeClr val="accent2">
                  <a:lumMod val="50000"/>
                </a:schemeClr>
              </a:solidFill>
            </a:endParaRPr>
          </a:p>
        </p:txBody>
      </p:sp>
      <p:sp>
        <p:nvSpPr>
          <p:cNvPr id="5" name="Title 4">
            <a:extLst>
              <a:ext uri="{FF2B5EF4-FFF2-40B4-BE49-F238E27FC236}">
                <a16:creationId xmlns:a16="http://schemas.microsoft.com/office/drawing/2014/main" id="{409AF49F-B999-4E24-ADE3-737F86C81E9E}"/>
              </a:ext>
            </a:extLst>
          </p:cNvPr>
          <p:cNvSpPr>
            <a:spLocks noGrp="1"/>
          </p:cNvSpPr>
          <p:nvPr>
            <p:ph type="title"/>
          </p:nvPr>
        </p:nvSpPr>
        <p:spPr/>
        <p:txBody>
          <a:bodyPr/>
          <a:lstStyle/>
          <a:p>
            <a:pPr rtl="0"/>
            <a:r>
              <a:rPr lang="fr-FR"/>
              <a:t>Conclusion</a:t>
            </a:r>
          </a:p>
        </p:txBody>
      </p:sp>
      <p:sp>
        <p:nvSpPr>
          <p:cNvPr id="2" name="Footer Placeholder 1">
            <a:extLst>
              <a:ext uri="{FF2B5EF4-FFF2-40B4-BE49-F238E27FC236}">
                <a16:creationId xmlns:a16="http://schemas.microsoft.com/office/drawing/2014/main" id="{5C3F3DD0-4568-498D-8351-34AD9D6075AC}"/>
              </a:ext>
            </a:extLst>
          </p:cNvPr>
          <p:cNvSpPr>
            <a:spLocks noGrp="1"/>
          </p:cNvSpPr>
          <p:nvPr>
            <p:ph type="ftr" sz="quarter" idx="10"/>
          </p:nvPr>
        </p:nvSpPr>
        <p:spPr/>
        <p:txBody>
          <a:bodyPr/>
          <a:lstStyle/>
          <a:p>
            <a:pPr rtl="0"/>
            <a:r>
              <a:rPr lang="fr-FR">
                <a:solidFill>
                  <a:srgbClr val="53585A"/>
                </a:solidFill>
              </a:rPr>
              <a:t>1. Bakris GB, </a:t>
            </a:r>
            <a:r>
              <a:rPr lang="fr-FR" i="1">
                <a:solidFill>
                  <a:srgbClr val="53585A"/>
                </a:solidFill>
              </a:rPr>
              <a:t>et al. N Engl J Med </a:t>
            </a:r>
            <a:r>
              <a:rPr lang="fr-FR">
                <a:solidFill>
                  <a:srgbClr val="53585A"/>
                </a:solidFill>
              </a:rPr>
              <a:t>2020;383:2219–2229</a:t>
            </a:r>
          </a:p>
        </p:txBody>
      </p:sp>
      <p:sp>
        <p:nvSpPr>
          <p:cNvPr id="3" name="Slide Number Placeholder 2">
            <a:extLst>
              <a:ext uri="{FF2B5EF4-FFF2-40B4-BE49-F238E27FC236}">
                <a16:creationId xmlns:a16="http://schemas.microsoft.com/office/drawing/2014/main" id="{0294BFBA-5E1D-4554-A30D-CDBD5D860671}"/>
              </a:ext>
            </a:extLst>
          </p:cNvPr>
          <p:cNvSpPr>
            <a:spLocks noGrp="1"/>
          </p:cNvSpPr>
          <p:nvPr>
            <p:ph type="sldNum" sz="quarter" idx="11"/>
          </p:nvPr>
        </p:nvSpPr>
        <p:spPr/>
        <p:txBody>
          <a:bodyPr/>
          <a:lstStyle/>
          <a:p>
            <a:pPr rtl="0"/>
            <a:fld id="{7AF8E309-D608-654D-B811-6A2C46C88181}" type="slidenum">
              <a:rPr/>
              <a:pPr rtl="0"/>
              <a:t>15</a:t>
            </a:fld>
            <a:endParaRPr/>
          </a:p>
        </p:txBody>
      </p:sp>
      <p:sp>
        <p:nvSpPr>
          <p:cNvPr id="4" name="Content Placeholder 3">
            <a:extLst>
              <a:ext uri="{FF2B5EF4-FFF2-40B4-BE49-F238E27FC236}">
                <a16:creationId xmlns:a16="http://schemas.microsoft.com/office/drawing/2014/main" id="{7B7A8EF6-4993-4BF5-9C77-C4EF6A97469A}"/>
              </a:ext>
            </a:extLst>
          </p:cNvPr>
          <p:cNvSpPr>
            <a:spLocks noGrp="1"/>
          </p:cNvSpPr>
          <p:nvPr>
            <p:ph sz="quarter" idx="12"/>
          </p:nvPr>
        </p:nvSpPr>
        <p:spPr>
          <a:xfrm>
            <a:off x="357883" y="1441098"/>
            <a:ext cx="9196387" cy="4536000"/>
          </a:xfrm>
        </p:spPr>
        <p:txBody>
          <a:bodyPr>
            <a:normAutofit/>
          </a:bodyPr>
          <a:lstStyle/>
          <a:p>
            <a:pPr marL="0" lvl="0" indent="0" defTabSz="609585" eaLnBrk="0" fontAlgn="base" hangingPunct="0">
              <a:spcBef>
                <a:spcPct val="0"/>
              </a:spcBef>
              <a:spcAft>
                <a:spcPts val="600"/>
              </a:spcAft>
              <a:buClrTx/>
              <a:buNone/>
            </a:pPr>
            <a:endParaRPr lang="en-GB" sz="2000" b="1" dirty="0">
              <a:solidFill>
                <a:srgbClr val="97C21E">
                  <a:lumMod val="50000"/>
                </a:srgbClr>
              </a:solidFill>
            </a:endParaRPr>
          </a:p>
          <a:p>
            <a:pPr marL="0" lvl="0" indent="0" defTabSz="609585" rtl="0" eaLnBrk="0" fontAlgn="base" hangingPunct="0">
              <a:spcBef>
                <a:spcPct val="0"/>
              </a:spcBef>
              <a:spcAft>
                <a:spcPts val="600"/>
              </a:spcAft>
              <a:buClrTx/>
              <a:buNone/>
            </a:pPr>
            <a:r>
              <a:rPr lang="fr-FR" sz="2000" b="1" dirty="0">
                <a:solidFill>
                  <a:schemeClr val="accent3">
                    <a:lumMod val="90000"/>
                    <a:lumOff val="10000"/>
                  </a:schemeClr>
                </a:solidFill>
              </a:rPr>
              <a:t>Les résultats de l’étude FIGARO-DKD mettent en évidence : </a:t>
            </a:r>
          </a:p>
          <a:p>
            <a:pPr marL="361950" indent="-361950" defTabSz="609585" rtl="0" eaLnBrk="0" fontAlgn="base" hangingPunct="0">
              <a:spcBef>
                <a:spcPct val="0"/>
              </a:spcBef>
              <a:spcAft>
                <a:spcPts val="600"/>
              </a:spcAft>
              <a:buClrTx/>
            </a:pPr>
            <a:r>
              <a:rPr lang="fr-FR" sz="2000" dirty="0">
                <a:solidFill>
                  <a:schemeClr val="accent3">
                    <a:lumMod val="90000"/>
                    <a:lumOff val="10000"/>
                  </a:schemeClr>
                </a:solidFill>
              </a:rPr>
              <a:t>La nécessité d’un </a:t>
            </a:r>
            <a:r>
              <a:rPr lang="fr-FR" sz="2000" b="1" dirty="0">
                <a:solidFill>
                  <a:schemeClr val="accent3">
                    <a:lumMod val="90000"/>
                    <a:lumOff val="10000"/>
                  </a:schemeClr>
                </a:solidFill>
              </a:rPr>
              <a:t>traitement précoce de la MRC </a:t>
            </a:r>
            <a:r>
              <a:rPr lang="fr-FR" sz="2000" dirty="0">
                <a:solidFill>
                  <a:schemeClr val="accent3">
                    <a:lumMod val="90000"/>
                    <a:lumOff val="10000"/>
                  </a:schemeClr>
                </a:solidFill>
              </a:rPr>
              <a:t>pour </a:t>
            </a:r>
            <a:r>
              <a:rPr lang="fr-FR" sz="2000" b="1" dirty="0">
                <a:solidFill>
                  <a:schemeClr val="accent3">
                    <a:lumMod val="90000"/>
                    <a:lumOff val="10000"/>
                  </a:schemeClr>
                </a:solidFill>
              </a:rPr>
              <a:t>réduire le risque CV et de l’IC </a:t>
            </a:r>
            <a:r>
              <a:rPr lang="fr-FR" sz="2000" dirty="0">
                <a:solidFill>
                  <a:schemeClr val="accent3">
                    <a:lumMod val="90000"/>
                    <a:lumOff val="10000"/>
                  </a:schemeClr>
                </a:solidFill>
              </a:rPr>
              <a:t>dans cette population de patients</a:t>
            </a:r>
          </a:p>
          <a:p>
            <a:pPr marL="361950" lvl="0" indent="-361950" defTabSz="609585" rtl="0" eaLnBrk="0" fontAlgn="base" hangingPunct="0">
              <a:spcBef>
                <a:spcPct val="0"/>
              </a:spcBef>
              <a:spcAft>
                <a:spcPts val="600"/>
              </a:spcAft>
              <a:buClrTx/>
            </a:pPr>
            <a:r>
              <a:rPr lang="fr-FR" sz="2000" dirty="0">
                <a:solidFill>
                  <a:schemeClr val="accent3">
                    <a:lumMod val="90000"/>
                    <a:lumOff val="10000"/>
                  </a:schemeClr>
                </a:solidFill>
              </a:rPr>
              <a:t>L’importance d’une </a:t>
            </a:r>
            <a:r>
              <a:rPr lang="fr-FR" sz="2000" b="1" dirty="0">
                <a:solidFill>
                  <a:schemeClr val="accent3">
                    <a:lumMod val="90000"/>
                    <a:lumOff val="10000"/>
                  </a:schemeClr>
                </a:solidFill>
              </a:rPr>
              <a:t>surveillance du RAC </a:t>
            </a:r>
            <a:r>
              <a:rPr lang="fr-FR" sz="2000" dirty="0">
                <a:solidFill>
                  <a:schemeClr val="accent3">
                    <a:lumMod val="90000"/>
                    <a:lumOff val="10000"/>
                  </a:schemeClr>
                </a:solidFill>
              </a:rPr>
              <a:t>chez des </a:t>
            </a:r>
            <a:r>
              <a:rPr lang="fr-FR" sz="2000" b="1" dirty="0">
                <a:solidFill>
                  <a:schemeClr val="accent3">
                    <a:lumMod val="90000"/>
                    <a:lumOff val="10000"/>
                  </a:schemeClr>
                </a:solidFill>
              </a:rPr>
              <a:t>patients présentant un DT2 et un </a:t>
            </a:r>
            <a:r>
              <a:rPr lang="fr-FR" sz="2000" b="1" dirty="0" err="1">
                <a:solidFill>
                  <a:schemeClr val="accent3">
                    <a:lumMod val="90000"/>
                    <a:lumOff val="10000"/>
                  </a:schemeClr>
                </a:solidFill>
              </a:rPr>
              <a:t>DFGe</a:t>
            </a:r>
            <a:r>
              <a:rPr lang="fr-FR" sz="2000" b="1" dirty="0">
                <a:solidFill>
                  <a:schemeClr val="accent3">
                    <a:lumMod val="90000"/>
                    <a:lumOff val="10000"/>
                  </a:schemeClr>
                </a:solidFill>
              </a:rPr>
              <a:t> ≥ 60 ml/min/1,73 m</a:t>
            </a:r>
            <a:r>
              <a:rPr lang="fr-FR" sz="2000" b="1" baseline="30000" dirty="0">
                <a:solidFill>
                  <a:schemeClr val="accent3">
                    <a:lumMod val="90000"/>
                    <a:lumOff val="10000"/>
                  </a:schemeClr>
                </a:solidFill>
              </a:rPr>
              <a:t>2</a:t>
            </a:r>
            <a:r>
              <a:rPr lang="fr-FR" sz="2000" b="1" dirty="0">
                <a:solidFill>
                  <a:schemeClr val="accent3">
                    <a:lumMod val="90000"/>
                    <a:lumOff val="10000"/>
                  </a:schemeClr>
                </a:solidFill>
              </a:rPr>
              <a:t> </a:t>
            </a:r>
          </a:p>
          <a:p>
            <a:pPr marL="361950" lvl="0" indent="-361950" defTabSz="609585" rtl="0" eaLnBrk="0" fontAlgn="base" hangingPunct="0">
              <a:spcBef>
                <a:spcPct val="0"/>
              </a:spcBef>
              <a:spcAft>
                <a:spcPts val="600"/>
              </a:spcAft>
              <a:buClrTx/>
            </a:pPr>
            <a:endParaRPr lang="fr-FR" sz="2000" b="1" dirty="0">
              <a:solidFill>
                <a:schemeClr val="accent3">
                  <a:lumMod val="90000"/>
                  <a:lumOff val="10000"/>
                </a:schemeClr>
              </a:solidFill>
            </a:endParaRPr>
          </a:p>
          <a:p>
            <a:pPr marL="0" indent="0" defTabSz="609585" rtl="0" eaLnBrk="0" fontAlgn="base" hangingPunct="0">
              <a:spcBef>
                <a:spcPts val="500"/>
              </a:spcBef>
              <a:spcAft>
                <a:spcPts val="1200"/>
              </a:spcAft>
              <a:buClrTx/>
              <a:buNone/>
            </a:pPr>
            <a:r>
              <a:rPr lang="fr-FR" sz="2000" dirty="0">
                <a:solidFill>
                  <a:schemeClr val="accent2">
                    <a:lumMod val="50000"/>
                  </a:schemeClr>
                </a:solidFill>
              </a:rPr>
              <a:t>Considérés dans leur ensemble, les résultats des études </a:t>
            </a:r>
            <a:r>
              <a:rPr lang="fr-FR" sz="2000" b="1" dirty="0">
                <a:solidFill>
                  <a:schemeClr val="accent2">
                    <a:lumMod val="50000"/>
                  </a:schemeClr>
                </a:solidFill>
              </a:rPr>
              <a:t>FIGARO-DKD et FIDELIO‑DKD</a:t>
            </a:r>
            <a:r>
              <a:rPr lang="fr-FR" sz="2000" b="1" baseline="30000" dirty="0">
                <a:solidFill>
                  <a:schemeClr val="accent2">
                    <a:lumMod val="50000"/>
                  </a:schemeClr>
                </a:solidFill>
              </a:rPr>
              <a:t>1 </a:t>
            </a:r>
            <a:r>
              <a:rPr lang="fr-FR" sz="2000" dirty="0">
                <a:solidFill>
                  <a:schemeClr val="accent2">
                    <a:lumMod val="50000"/>
                  </a:schemeClr>
                </a:solidFill>
              </a:rPr>
              <a:t>suggèrent </a:t>
            </a:r>
            <a:r>
              <a:rPr lang="fr-FR" sz="2000" b="1" dirty="0">
                <a:solidFill>
                  <a:schemeClr val="accent2">
                    <a:lumMod val="50000"/>
                  </a:schemeClr>
                </a:solidFill>
              </a:rPr>
              <a:t>que la </a:t>
            </a:r>
            <a:r>
              <a:rPr lang="fr-FR" sz="2000" b="1" dirty="0" err="1">
                <a:solidFill>
                  <a:schemeClr val="accent2">
                    <a:lumMod val="50000"/>
                  </a:schemeClr>
                </a:solidFill>
              </a:rPr>
              <a:t>finérénone</a:t>
            </a:r>
            <a:r>
              <a:rPr lang="fr-FR" sz="2000" b="1" dirty="0">
                <a:solidFill>
                  <a:schemeClr val="accent2">
                    <a:lumMod val="50000"/>
                  </a:schemeClr>
                </a:solidFill>
              </a:rPr>
              <a:t> procure des bénéfices rénaux et CV à un large éventail de patients présentant une MRC et un DT2</a:t>
            </a:r>
          </a:p>
          <a:p>
            <a:pPr marL="0" lvl="0" indent="0" defTabSz="609585" eaLnBrk="0" fontAlgn="base" hangingPunct="0">
              <a:spcBef>
                <a:spcPct val="0"/>
              </a:spcBef>
              <a:spcAft>
                <a:spcPts val="600"/>
              </a:spcAft>
              <a:buClrTx/>
              <a:buNone/>
            </a:pPr>
            <a:endParaRPr lang="en-GB" sz="2000" dirty="0">
              <a:solidFill>
                <a:srgbClr val="97C21E">
                  <a:lumMod val="50000"/>
                </a:srgbClr>
              </a:solidFill>
            </a:endParaRPr>
          </a:p>
          <a:p>
            <a:endParaRPr lang="en-GB" sz="2000" dirty="0"/>
          </a:p>
        </p:txBody>
      </p:sp>
      <p:pic>
        <p:nvPicPr>
          <p:cNvPr id="12" name="Picture 11" descr="Icon&#10;&#10;Description automatically generated">
            <a:extLst>
              <a:ext uri="{FF2B5EF4-FFF2-40B4-BE49-F238E27FC236}">
                <a16:creationId xmlns:a16="http://schemas.microsoft.com/office/drawing/2014/main" id="{EFD17738-9829-4CF0-B2CA-EF7906378823}"/>
              </a:ext>
            </a:extLst>
          </p:cNvPr>
          <p:cNvPicPr>
            <a:picLocks noChangeAspect="1"/>
          </p:cNvPicPr>
          <p:nvPr/>
        </p:nvPicPr>
        <p:blipFill>
          <a:blip r:embed="rId3"/>
          <a:stretch>
            <a:fillRect/>
          </a:stretch>
        </p:blipFill>
        <p:spPr>
          <a:xfrm>
            <a:off x="9596035" y="3993148"/>
            <a:ext cx="1160332" cy="1160332"/>
          </a:xfrm>
          <a:prstGeom prst="rect">
            <a:avLst/>
          </a:prstGeom>
        </p:spPr>
      </p:pic>
      <p:pic>
        <p:nvPicPr>
          <p:cNvPr id="13" name="Picture 12" descr="Icon&#10;&#10;Description automatically generated">
            <a:extLst>
              <a:ext uri="{FF2B5EF4-FFF2-40B4-BE49-F238E27FC236}">
                <a16:creationId xmlns:a16="http://schemas.microsoft.com/office/drawing/2014/main" id="{CFCD04C1-6873-4174-8B7B-F8FB1E9DD93E}"/>
              </a:ext>
            </a:extLst>
          </p:cNvPr>
          <p:cNvPicPr>
            <a:picLocks noChangeAspect="1"/>
          </p:cNvPicPr>
          <p:nvPr/>
        </p:nvPicPr>
        <p:blipFill>
          <a:blip r:embed="rId4"/>
          <a:stretch>
            <a:fillRect/>
          </a:stretch>
        </p:blipFill>
        <p:spPr>
          <a:xfrm>
            <a:off x="10844268" y="3993148"/>
            <a:ext cx="1160332" cy="1160332"/>
          </a:xfrm>
          <a:prstGeom prst="rect">
            <a:avLst/>
          </a:prstGeom>
        </p:spPr>
      </p:pic>
      <p:pic>
        <p:nvPicPr>
          <p:cNvPr id="11" name="Picture 10" descr="Icon&#10;&#10;Description automatically generated">
            <a:extLst>
              <a:ext uri="{FF2B5EF4-FFF2-40B4-BE49-F238E27FC236}">
                <a16:creationId xmlns:a16="http://schemas.microsoft.com/office/drawing/2014/main" id="{23EF0098-0385-4F23-82FC-1D51C777D456}"/>
              </a:ext>
            </a:extLst>
          </p:cNvPr>
          <p:cNvPicPr>
            <a:picLocks noChangeAspect="1"/>
          </p:cNvPicPr>
          <p:nvPr/>
        </p:nvPicPr>
        <p:blipFill>
          <a:blip r:embed="rId4"/>
          <a:stretch>
            <a:fillRect/>
          </a:stretch>
        </p:blipFill>
        <p:spPr>
          <a:xfrm>
            <a:off x="10157935" y="2348813"/>
            <a:ext cx="1160332" cy="1160332"/>
          </a:xfrm>
          <a:prstGeom prst="rect">
            <a:avLst/>
          </a:prstGeom>
        </p:spPr>
      </p:pic>
      <p:sp>
        <p:nvSpPr>
          <p:cNvPr id="14" name="Rectangle 13">
            <a:extLst>
              <a:ext uri="{FF2B5EF4-FFF2-40B4-BE49-F238E27FC236}">
                <a16:creationId xmlns:a16="http://schemas.microsoft.com/office/drawing/2014/main" id="{EE09080E-BF6B-4B86-BBDB-7CDEBEB27954}"/>
              </a:ext>
            </a:extLst>
          </p:cNvPr>
          <p:cNvSpPr/>
          <p:nvPr/>
        </p:nvSpPr>
        <p:spPr>
          <a:xfrm>
            <a:off x="10133185" y="6265688"/>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spTree>
    <p:extLst>
      <p:ext uri="{BB962C8B-B14F-4D97-AF65-F5344CB8AC3E}">
        <p14:creationId xmlns:p14="http://schemas.microsoft.com/office/powerpoint/2010/main" val="147456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E5C974-0589-436A-A4FB-77B07F39BCDA}"/>
              </a:ext>
            </a:extLst>
          </p:cNvPr>
          <p:cNvSpPr>
            <a:spLocks noGrp="1"/>
          </p:cNvSpPr>
          <p:nvPr>
            <p:ph type="sldNum" sz="quarter" idx="10"/>
          </p:nvPr>
        </p:nvSpPr>
        <p:spPr/>
        <p:txBody>
          <a:bodyPr/>
          <a:lstStyle/>
          <a:p>
            <a:pPr rtl="0"/>
            <a:fld id="{7AF8E309-D608-654D-B811-6A2C46C88181}" type="slidenum">
              <a:rPr/>
              <a:pPr rtl="0"/>
              <a:t>16</a:t>
            </a:fld>
            <a:endParaRPr/>
          </a:p>
        </p:txBody>
      </p:sp>
      <p:sp>
        <p:nvSpPr>
          <p:cNvPr id="16" name="Text Placeholder 6">
            <a:extLst>
              <a:ext uri="{FF2B5EF4-FFF2-40B4-BE49-F238E27FC236}">
                <a16:creationId xmlns:a16="http://schemas.microsoft.com/office/drawing/2014/main" id="{3E40798C-EED7-44C6-9DAF-690170FF7FB0}"/>
              </a:ext>
            </a:extLst>
          </p:cNvPr>
          <p:cNvSpPr txBox="1">
            <a:spLocks/>
          </p:cNvSpPr>
          <p:nvPr/>
        </p:nvSpPr>
        <p:spPr>
          <a:xfrm>
            <a:off x="599494" y="1268760"/>
            <a:ext cx="10925392" cy="4683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bg2"/>
              </a:buClr>
              <a:buFont typeface="Arial" panose="020B0604020202020204" pitchFamily="34" charset="0"/>
              <a:buNone/>
              <a:tabLst/>
              <a:defRPr lang="en-US" sz="2000" b="1" kern="1200">
                <a:solidFill>
                  <a:schemeClr val="bg2"/>
                </a:solidFill>
                <a:latin typeface="+mn-lt"/>
                <a:ea typeface="+mn-ea"/>
                <a:cs typeface="+mn-cs"/>
              </a:defRPr>
            </a:lvl1pPr>
            <a:lvl2pPr marL="533400" indent="-249238" algn="l" defTabSz="914400" rtl="0" eaLnBrk="1" latinLnBrk="0" hangingPunct="1">
              <a:lnSpc>
                <a:spcPct val="100000"/>
              </a:lnSpc>
              <a:spcBef>
                <a:spcPts val="600"/>
              </a:spcBef>
              <a:buClr>
                <a:schemeClr val="bg2"/>
              </a:buClr>
              <a:buFont typeface="System Font"/>
              <a:buChar char="–"/>
              <a:tabLst/>
              <a:defRPr lang="en-US" sz="1600" kern="1200" dirty="0">
                <a:solidFill>
                  <a:schemeClr val="accent3"/>
                </a:solidFill>
                <a:latin typeface="+mn-lt"/>
                <a:ea typeface="+mn-ea"/>
                <a:cs typeface="+mn-cs"/>
              </a:defRPr>
            </a:lvl2pPr>
            <a:lvl3pPr marL="800100" indent="-266700" algn="l" defTabSz="914400" rtl="0" eaLnBrk="1" latinLnBrk="0" hangingPunct="1">
              <a:lnSpc>
                <a:spcPct val="100000"/>
              </a:lnSpc>
              <a:spcBef>
                <a:spcPts val="600"/>
              </a:spcBef>
              <a:buClr>
                <a:schemeClr val="bg2"/>
              </a:buClr>
              <a:buFont typeface="Arial" panose="020B0604020202020204" pitchFamily="34" charset="0"/>
              <a:buChar char="•"/>
              <a:tabLst/>
              <a:defRPr lang="en-US" sz="1400" kern="1200" dirty="0">
                <a:solidFill>
                  <a:schemeClr val="accent3"/>
                </a:solidFill>
                <a:latin typeface="+mn-lt"/>
                <a:ea typeface="+mn-ea"/>
                <a:cs typeface="+mn-cs"/>
              </a:defRPr>
            </a:lvl3pPr>
            <a:lvl4pPr marL="1016000" indent="-215900" algn="l" defTabSz="914400" rtl="0" eaLnBrk="1" latinLnBrk="0" hangingPunct="1">
              <a:lnSpc>
                <a:spcPct val="100000"/>
              </a:lnSpc>
              <a:spcBef>
                <a:spcPts val="600"/>
              </a:spcBef>
              <a:buClr>
                <a:schemeClr val="bg2"/>
              </a:buClr>
              <a:buFont typeface="System Font"/>
              <a:buChar char="–"/>
              <a:tabLst/>
              <a:defRPr lang="en-US" sz="1200" kern="1200" dirty="0">
                <a:solidFill>
                  <a:schemeClr val="accent3"/>
                </a:solidFill>
                <a:latin typeface="+mn-lt"/>
                <a:ea typeface="+mn-ea"/>
                <a:cs typeface="+mn-cs"/>
              </a:defRPr>
            </a:lvl4pPr>
            <a:lvl5pPr marL="1244600" indent="-2286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91DF"/>
              </a:buClr>
              <a:buSzTx/>
              <a:buFont typeface="Arial" panose="020B0604020202020204" pitchFamily="34" charset="0"/>
              <a:buNone/>
              <a:tabLst>
                <a:tab pos="92075" algn="l"/>
              </a:tabLst>
              <a:defRPr/>
            </a:pPr>
            <a:r>
              <a:rPr kumimoji="0" lang="fr-FR" sz="2400" b="1" i="0" u="none" strike="noStrike" kern="1200" cap="none" normalizeH="0" baseline="0">
                <a:ln>
                  <a:noFill/>
                </a:ln>
                <a:solidFill>
                  <a:srgbClr val="0091DF"/>
                </a:solidFill>
                <a:effectLst/>
                <a:uLnTx/>
                <a:uFillTx/>
                <a:latin typeface="Arial" panose="020B0604020202020204"/>
                <a:ea typeface="+mn-ea"/>
                <a:cs typeface="+mn-cs"/>
              </a:rPr>
              <a:t>48 pays, 19 381 patients inclus, 7437 patients randomisés</a:t>
            </a:r>
          </a:p>
        </p:txBody>
      </p:sp>
      <p:sp>
        <p:nvSpPr>
          <p:cNvPr id="17" name="Content Placeholder 7">
            <a:extLst>
              <a:ext uri="{FF2B5EF4-FFF2-40B4-BE49-F238E27FC236}">
                <a16:creationId xmlns:a16="http://schemas.microsoft.com/office/drawing/2014/main" id="{33820067-41D6-49C9-801B-8827B8AB03DC}"/>
              </a:ext>
            </a:extLst>
          </p:cNvPr>
          <p:cNvSpPr txBox="1">
            <a:spLocks/>
          </p:cNvSpPr>
          <p:nvPr/>
        </p:nvSpPr>
        <p:spPr>
          <a:xfrm>
            <a:off x="4116388" y="5644174"/>
            <a:ext cx="7406867" cy="711846"/>
          </a:xfrm>
          <a:prstGeom prst="rect">
            <a:avLst/>
          </a:prstGeom>
        </p:spPr>
        <p:txBody>
          <a:bodyPr vert="horz" lIns="91440" tIns="45720" rIns="91440" bIns="45720" rtlCol="0">
            <a:noAutofit/>
          </a:bodyPr>
          <a:lstStyle>
            <a:lvl1pPr marL="266700" indent="-266700" algn="l" defTabSz="914400" rtl="0" eaLnBrk="1" latinLnBrk="0" hangingPunct="1">
              <a:lnSpc>
                <a:spcPct val="100000"/>
              </a:lnSpc>
              <a:spcBef>
                <a:spcPts val="1000"/>
              </a:spcBef>
              <a:buClr>
                <a:schemeClr val="bg2"/>
              </a:buClr>
              <a:buFont typeface="Arial" panose="020B0604020202020204" pitchFamily="34" charset="0"/>
              <a:buChar char="•"/>
              <a:tabLst>
                <a:tab pos="1828800" algn="l"/>
              </a:tabLst>
              <a:defRPr lang="en-US" sz="1600" kern="1200">
                <a:solidFill>
                  <a:schemeClr val="accent3"/>
                </a:solidFill>
                <a:latin typeface="+mn-lt"/>
                <a:ea typeface="+mn-ea"/>
                <a:cs typeface="+mn-cs"/>
              </a:defRPr>
            </a:lvl1pPr>
            <a:lvl2pPr marL="533400" indent="-249238" algn="l" defTabSz="914400" rtl="0" eaLnBrk="1" latinLnBrk="0" hangingPunct="1">
              <a:lnSpc>
                <a:spcPct val="100000"/>
              </a:lnSpc>
              <a:spcBef>
                <a:spcPts val="600"/>
              </a:spcBef>
              <a:buClr>
                <a:schemeClr val="bg2"/>
              </a:buClr>
              <a:buFont typeface="System Font"/>
              <a:buChar char="–"/>
              <a:tabLst/>
              <a:defRPr lang="en-US" sz="1600" kern="1200" dirty="0">
                <a:solidFill>
                  <a:schemeClr val="accent3"/>
                </a:solidFill>
                <a:latin typeface="+mn-lt"/>
                <a:ea typeface="+mn-ea"/>
                <a:cs typeface="+mn-cs"/>
              </a:defRPr>
            </a:lvl2pPr>
            <a:lvl3pPr marL="800100" indent="-266700" algn="l" defTabSz="914400" rtl="0" eaLnBrk="1" latinLnBrk="0" hangingPunct="1">
              <a:lnSpc>
                <a:spcPct val="100000"/>
              </a:lnSpc>
              <a:spcBef>
                <a:spcPts val="600"/>
              </a:spcBef>
              <a:buClr>
                <a:schemeClr val="bg2"/>
              </a:buClr>
              <a:buFont typeface="Arial" panose="020B0604020202020204" pitchFamily="34" charset="0"/>
              <a:buChar char="•"/>
              <a:tabLst/>
              <a:defRPr lang="en-US" sz="1400" kern="1200" dirty="0">
                <a:solidFill>
                  <a:schemeClr val="accent3"/>
                </a:solidFill>
                <a:latin typeface="+mn-lt"/>
                <a:ea typeface="+mn-ea"/>
                <a:cs typeface="+mn-cs"/>
              </a:defRPr>
            </a:lvl3pPr>
            <a:lvl4pPr marL="1016000" indent="-215900" algn="l" defTabSz="914400" rtl="0" eaLnBrk="1" latinLnBrk="0" hangingPunct="1">
              <a:lnSpc>
                <a:spcPct val="100000"/>
              </a:lnSpc>
              <a:spcBef>
                <a:spcPts val="600"/>
              </a:spcBef>
              <a:buClr>
                <a:schemeClr val="bg2"/>
              </a:buClr>
              <a:buFont typeface="System Font"/>
              <a:buChar char="–"/>
              <a:tabLst/>
              <a:defRPr lang="en-US" sz="1200" kern="1200" dirty="0">
                <a:solidFill>
                  <a:schemeClr val="accent3"/>
                </a:solidFill>
                <a:latin typeface="+mn-lt"/>
                <a:ea typeface="+mn-ea"/>
                <a:cs typeface="+mn-cs"/>
              </a:defRPr>
            </a:lvl4pPr>
            <a:lvl5pPr marL="1244600" indent="-2286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91DF"/>
              </a:buClr>
              <a:buSzTx/>
              <a:buFont typeface="Arial" panose="020B0604020202020204" pitchFamily="34" charset="0"/>
              <a:buNone/>
              <a:tabLst>
                <a:tab pos="1828800" algn="l"/>
              </a:tabLst>
              <a:defRPr/>
            </a:pPr>
            <a:r>
              <a:rPr kumimoji="0" lang="fr-FR" sz="1800" b="1" i="0" u="none" strike="noStrike" kern="1200" cap="none" normalizeH="0" baseline="0">
                <a:ln>
                  <a:noFill/>
                </a:ln>
                <a:solidFill>
                  <a:srgbClr val="16374D"/>
                </a:solidFill>
                <a:effectLst/>
                <a:uLnTx/>
                <a:uFillTx/>
                <a:latin typeface="Arial" panose="020B0604020202020204"/>
                <a:ea typeface="+mn-ea"/>
                <a:cs typeface="+mn-cs"/>
              </a:rPr>
              <a:t>L’équipe de l’étude FIGARO-DKD souhaiterait également remercier pour leur participation l’ensemble des investigateurs, des centres, des patients et de leurs familles</a:t>
            </a:r>
          </a:p>
        </p:txBody>
      </p:sp>
      <p:sp>
        <p:nvSpPr>
          <p:cNvPr id="18" name="Title 1">
            <a:extLst>
              <a:ext uri="{FF2B5EF4-FFF2-40B4-BE49-F238E27FC236}">
                <a16:creationId xmlns:a16="http://schemas.microsoft.com/office/drawing/2014/main" id="{86692355-1BA0-4062-BAA9-55FC142E6D91}"/>
              </a:ext>
            </a:extLst>
          </p:cNvPr>
          <p:cNvSpPr txBox="1">
            <a:spLocks/>
          </p:cNvSpPr>
          <p:nvPr/>
        </p:nvSpPr>
        <p:spPr>
          <a:xfrm>
            <a:off x="623888" y="333375"/>
            <a:ext cx="10909299" cy="962377"/>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2800" b="1" i="0" u="none" kern="1200">
                <a:solidFill>
                  <a:schemeClr val="accent3"/>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6600" b="1" i="0" u="none" strike="noStrike" kern="1200" cap="none" normalizeH="0" baseline="0">
                <a:ln>
                  <a:noFill/>
                </a:ln>
                <a:solidFill>
                  <a:srgbClr val="16374D"/>
                </a:solidFill>
                <a:effectLst/>
                <a:uLnTx/>
                <a:uFillTx/>
                <a:latin typeface="Arial" panose="020B0604020202020204"/>
                <a:ea typeface="+mj-ea"/>
                <a:cs typeface="+mj-cs"/>
              </a:rPr>
              <a:t>Merci</a:t>
            </a:r>
          </a:p>
        </p:txBody>
      </p:sp>
      <p:sp>
        <p:nvSpPr>
          <p:cNvPr id="19" name="TextBox 18">
            <a:extLst>
              <a:ext uri="{FF2B5EF4-FFF2-40B4-BE49-F238E27FC236}">
                <a16:creationId xmlns:a16="http://schemas.microsoft.com/office/drawing/2014/main" id="{3A58148C-FE4E-42CD-9ACC-9BD3987750BF}"/>
              </a:ext>
            </a:extLst>
          </p:cNvPr>
          <p:cNvSpPr txBox="1"/>
          <p:nvPr/>
        </p:nvSpPr>
        <p:spPr>
          <a:xfrm>
            <a:off x="614498" y="1736812"/>
            <a:ext cx="10910388" cy="511118"/>
          </a:xfrm>
          <a:prstGeom prst="rect">
            <a:avLst/>
          </a:prstGeom>
          <a:solidFill>
            <a:srgbClr val="669BD2">
              <a:lumMod val="20000"/>
              <a:lumOff val="80000"/>
            </a:srgbClr>
          </a:solidFill>
        </p:spPr>
        <p:txBody>
          <a:bodyPr vert="horz" wrap="square" lIns="91440" tIns="45720" rIns="91440" bIns="4572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1300" b="1" i="0" u="none" strike="noStrike" kern="0" cap="none" normalizeH="0" baseline="0">
                <a:ln>
                  <a:noFill/>
                </a:ln>
                <a:solidFill>
                  <a:srgbClr val="000000"/>
                </a:solidFill>
                <a:effectLst/>
                <a:uLnTx/>
                <a:uFillTx/>
                <a:latin typeface="Arial" panose="020B0604020202020204"/>
                <a:cs typeface="+mn-cs"/>
              </a:rPr>
              <a:t>Comité exécutif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normalizeH="0" baseline="0">
                <a:ln>
                  <a:noFill/>
                </a:ln>
                <a:solidFill>
                  <a:srgbClr val="000000"/>
                </a:solidFill>
                <a:effectLst/>
                <a:uLnTx/>
                <a:uFillTx/>
                <a:latin typeface="Arial" panose="020B0604020202020204"/>
                <a:cs typeface="+mn-cs"/>
              </a:rPr>
              <a:t>George L. Bakris (co-président) ; Gerasimos Filippatos (co-président) ; Rajiv Agarwal ; Stefan D. Anker ; Luis M. Ruilope ; Bertram Pitt</a:t>
            </a:r>
          </a:p>
        </p:txBody>
      </p:sp>
      <p:sp>
        <p:nvSpPr>
          <p:cNvPr id="20" name="TextBox 19">
            <a:extLst>
              <a:ext uri="{FF2B5EF4-FFF2-40B4-BE49-F238E27FC236}">
                <a16:creationId xmlns:a16="http://schemas.microsoft.com/office/drawing/2014/main" id="{061157C6-7C5C-43A1-9F38-5D49AB4175FD}"/>
              </a:ext>
            </a:extLst>
          </p:cNvPr>
          <p:cNvSpPr txBox="1"/>
          <p:nvPr/>
        </p:nvSpPr>
        <p:spPr>
          <a:xfrm>
            <a:off x="614498" y="2293034"/>
            <a:ext cx="10910388" cy="460222"/>
          </a:xfrm>
          <a:prstGeom prst="rect">
            <a:avLst/>
          </a:prstGeom>
          <a:solidFill>
            <a:srgbClr val="66B512">
              <a:lumMod val="20000"/>
              <a:lumOff val="80000"/>
            </a:srgbClr>
          </a:solidFill>
        </p:spPr>
        <p:txBody>
          <a:bodyPr vert="horz" wrap="square" lIns="91440" tIns="45720" rIns="91440" bIns="4572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1300" b="1" i="0" u="none" strike="noStrike" kern="0" cap="none" normalizeH="0" baseline="0">
                <a:ln>
                  <a:noFill/>
                </a:ln>
                <a:solidFill>
                  <a:srgbClr val="000000"/>
                </a:solidFill>
                <a:effectLst/>
                <a:uLnTx/>
                <a:uFillTx/>
                <a:latin typeface="Arial" panose="020B0604020202020204"/>
                <a:cs typeface="+mn-cs"/>
              </a:rPr>
              <a:t>Comité de surveillance des données indépendant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normalizeH="0" baseline="0">
                <a:ln>
                  <a:noFill/>
                </a:ln>
                <a:solidFill>
                  <a:srgbClr val="000000"/>
                </a:solidFill>
                <a:effectLst/>
                <a:uLnTx/>
                <a:uFillTx/>
                <a:latin typeface="Arial" panose="020B0604020202020204"/>
                <a:cs typeface="+mn-cs"/>
              </a:rPr>
              <a:t>Murray Epstein ; Aldo Maggioni ; Glenn Chertow ; Gerald DiBona ; Tim Friede ; Jose Lopez-Sendon ; Jean Rouleau</a:t>
            </a:r>
          </a:p>
        </p:txBody>
      </p:sp>
      <p:sp>
        <p:nvSpPr>
          <p:cNvPr id="21" name="TextBox 20">
            <a:extLst>
              <a:ext uri="{FF2B5EF4-FFF2-40B4-BE49-F238E27FC236}">
                <a16:creationId xmlns:a16="http://schemas.microsoft.com/office/drawing/2014/main" id="{484F2ACE-8855-4B3A-8DC3-B254FA9FC55F}"/>
              </a:ext>
            </a:extLst>
          </p:cNvPr>
          <p:cNvSpPr txBox="1"/>
          <p:nvPr/>
        </p:nvSpPr>
        <p:spPr>
          <a:xfrm>
            <a:off x="614498" y="2798360"/>
            <a:ext cx="10911600" cy="876600"/>
          </a:xfrm>
          <a:prstGeom prst="rect">
            <a:avLst/>
          </a:prstGeom>
          <a:solidFill>
            <a:srgbClr val="8F3685">
              <a:lumMod val="20000"/>
              <a:lumOff val="80000"/>
            </a:srgbClr>
          </a:solidFill>
        </p:spPr>
        <p:txBody>
          <a:bodyPr vert="horz" wrap="square" lIns="91440" tIns="45720" rIns="91440" bIns="4572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1300" b="1" i="0" u="none" strike="noStrike" kern="0" cap="none" normalizeH="0" baseline="0" dirty="0">
                <a:ln>
                  <a:noFill/>
                </a:ln>
                <a:solidFill>
                  <a:srgbClr val="000000"/>
                </a:solidFill>
                <a:effectLst/>
                <a:uLnTx/>
                <a:uFillTx/>
                <a:latin typeface="Arial" panose="020B0604020202020204"/>
                <a:cs typeface="+mn-cs"/>
              </a:rPr>
              <a:t>Comité des événements cliniques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kern="0" dirty="0">
                <a:solidFill>
                  <a:srgbClr val="000000"/>
                </a:solidFill>
                <a:latin typeface="Arial" panose="020B0604020202020204"/>
                <a:cs typeface="+mn-cs"/>
              </a:rPr>
              <a:t>Rajiv </a:t>
            </a:r>
            <a:r>
              <a:rPr lang="fr-FR" sz="1300" kern="0" dirty="0" err="1">
                <a:solidFill>
                  <a:srgbClr val="000000"/>
                </a:solidFill>
                <a:latin typeface="Arial" panose="020B0604020202020204"/>
                <a:cs typeface="+mn-cs"/>
              </a:rPr>
              <a:t>Agarwal</a:t>
            </a:r>
            <a:r>
              <a:rPr lang="fr-FR" sz="1300" kern="0" dirty="0">
                <a:solidFill>
                  <a:srgbClr val="000000"/>
                </a:solidFill>
                <a:latin typeface="Arial" panose="020B0604020202020204"/>
                <a:cs typeface="+mn-cs"/>
              </a:rPr>
              <a:t>; Stefan </a:t>
            </a:r>
            <a:r>
              <a:rPr lang="fr-FR" sz="1300" kern="0" dirty="0" err="1">
                <a:solidFill>
                  <a:srgbClr val="000000"/>
                </a:solidFill>
                <a:latin typeface="Arial" panose="020B0604020202020204"/>
                <a:cs typeface="+mn-cs"/>
              </a:rPr>
              <a:t>Anker</a:t>
            </a:r>
            <a:r>
              <a:rPr lang="fr-FR" sz="1300" kern="0" dirty="0">
                <a:solidFill>
                  <a:srgbClr val="000000"/>
                </a:solidFill>
                <a:latin typeface="Arial" panose="020B0604020202020204"/>
                <a:cs typeface="+mn-cs"/>
              </a:rPr>
              <a:t>; Phyllis August; Andrew </a:t>
            </a:r>
            <a:r>
              <a:rPr lang="fr-FR" sz="1300" kern="0" dirty="0" err="1">
                <a:solidFill>
                  <a:srgbClr val="000000"/>
                </a:solidFill>
                <a:latin typeface="Arial" panose="020B0604020202020204"/>
                <a:cs typeface="+mn-cs"/>
              </a:rPr>
              <a:t>Coats</a:t>
            </a:r>
            <a:r>
              <a:rPr lang="fr-FR" sz="1300" kern="0" dirty="0">
                <a:solidFill>
                  <a:srgbClr val="000000"/>
                </a:solidFill>
                <a:latin typeface="Arial" panose="020B0604020202020204"/>
                <a:cs typeface="+mn-cs"/>
              </a:rPr>
              <a:t>; Hans Diener; Wolfram </a:t>
            </a:r>
            <a:r>
              <a:rPr lang="fr-FR" sz="1300" kern="0" dirty="0" err="1">
                <a:solidFill>
                  <a:srgbClr val="000000"/>
                </a:solidFill>
                <a:latin typeface="Arial" panose="020B0604020202020204"/>
                <a:cs typeface="+mn-cs"/>
              </a:rPr>
              <a:t>Döhner</a:t>
            </a:r>
            <a:r>
              <a:rPr lang="fr-FR" sz="1300" kern="0" dirty="0">
                <a:solidFill>
                  <a:srgbClr val="000000"/>
                </a:solidFill>
                <a:latin typeface="Arial" panose="020B0604020202020204"/>
                <a:cs typeface="+mn-cs"/>
              </a:rPr>
              <a:t>; Barry Greenberg; </a:t>
            </a:r>
            <a:br>
              <a:rPr lang="en-GB" sz="1300" kern="0" dirty="0">
                <a:solidFill>
                  <a:srgbClr val="000000"/>
                </a:solidFill>
                <a:latin typeface="Arial" panose="020B0604020202020204"/>
                <a:cs typeface="+mn-cs"/>
              </a:rPr>
            </a:br>
            <a:r>
              <a:rPr lang="fr-FR" sz="1300" kern="0" dirty="0">
                <a:solidFill>
                  <a:srgbClr val="000000"/>
                </a:solidFill>
                <a:latin typeface="Arial" panose="020B0604020202020204"/>
                <a:cs typeface="+mn-cs"/>
              </a:rPr>
              <a:t>Stephan von </a:t>
            </a:r>
            <a:r>
              <a:rPr lang="fr-FR" sz="1300" kern="0" dirty="0" err="1">
                <a:solidFill>
                  <a:srgbClr val="000000"/>
                </a:solidFill>
                <a:latin typeface="Arial" panose="020B0604020202020204"/>
                <a:cs typeface="+mn-cs"/>
              </a:rPr>
              <a:t>Haehling</a:t>
            </a:r>
            <a:r>
              <a:rPr lang="fr-FR" sz="1300" kern="0" dirty="0">
                <a:solidFill>
                  <a:srgbClr val="000000"/>
                </a:solidFill>
                <a:latin typeface="Arial" panose="020B0604020202020204"/>
                <a:cs typeface="+mn-cs"/>
              </a:rPr>
              <a:t>; James </a:t>
            </a:r>
            <a:r>
              <a:rPr lang="fr-FR" sz="1300" kern="0" dirty="0" err="1">
                <a:solidFill>
                  <a:srgbClr val="000000"/>
                </a:solidFill>
                <a:latin typeface="Arial" panose="020B0604020202020204"/>
                <a:cs typeface="+mn-cs"/>
              </a:rPr>
              <a:t>Januzzi</a:t>
            </a:r>
            <a:r>
              <a:rPr lang="fr-FR" sz="1300" kern="0" dirty="0">
                <a:solidFill>
                  <a:srgbClr val="000000"/>
                </a:solidFill>
                <a:latin typeface="Arial" panose="020B0604020202020204"/>
                <a:cs typeface="+mn-cs"/>
              </a:rPr>
              <a:t>; Alan Jardine; Carlos Kase; Sankar </a:t>
            </a:r>
            <a:r>
              <a:rPr lang="fr-FR" sz="1300" kern="0" dirty="0" err="1">
                <a:solidFill>
                  <a:srgbClr val="000000"/>
                </a:solidFill>
                <a:latin typeface="Arial" panose="020B0604020202020204"/>
                <a:cs typeface="+mn-cs"/>
              </a:rPr>
              <a:t>Navaneethan</a:t>
            </a:r>
            <a:r>
              <a:rPr lang="fr-FR" sz="1300" kern="0" dirty="0">
                <a:solidFill>
                  <a:srgbClr val="000000"/>
                </a:solidFill>
                <a:latin typeface="Arial" panose="020B0604020202020204"/>
                <a:cs typeface="+mn-cs"/>
              </a:rPr>
              <a:t>; Lauren Phillips; </a:t>
            </a:r>
            <a:br>
              <a:rPr lang="en-GB" sz="1300" kern="0" dirty="0">
                <a:solidFill>
                  <a:srgbClr val="000000"/>
                </a:solidFill>
                <a:latin typeface="Arial" panose="020B0604020202020204"/>
                <a:cs typeface="+mn-cs"/>
              </a:rPr>
            </a:br>
            <a:r>
              <a:rPr lang="fr-FR" sz="1300" kern="0" dirty="0">
                <a:solidFill>
                  <a:srgbClr val="000000"/>
                </a:solidFill>
                <a:latin typeface="Arial" panose="020B0604020202020204"/>
                <a:cs typeface="+mn-cs"/>
              </a:rPr>
              <a:t>Piotr </a:t>
            </a:r>
            <a:r>
              <a:rPr lang="fr-FR" sz="1300" kern="0" dirty="0" err="1">
                <a:solidFill>
                  <a:srgbClr val="000000"/>
                </a:solidFill>
                <a:latin typeface="Arial" panose="020B0604020202020204"/>
                <a:cs typeface="+mn-cs"/>
              </a:rPr>
              <a:t>Ponikowski</a:t>
            </a:r>
            <a:r>
              <a:rPr lang="fr-FR" sz="1300" kern="0" dirty="0">
                <a:solidFill>
                  <a:srgbClr val="000000"/>
                </a:solidFill>
                <a:latin typeface="Arial" panose="020B0604020202020204"/>
                <a:cs typeface="+mn-cs"/>
              </a:rPr>
              <a:t>; </a:t>
            </a:r>
            <a:r>
              <a:rPr lang="fr-FR" sz="1300" kern="0" dirty="0" err="1">
                <a:solidFill>
                  <a:srgbClr val="000000"/>
                </a:solidFill>
                <a:latin typeface="Arial" panose="020B0604020202020204"/>
                <a:cs typeface="+mn-cs"/>
              </a:rPr>
              <a:t>Pantelis</a:t>
            </a:r>
            <a:r>
              <a:rPr lang="fr-FR" sz="1300" kern="0" dirty="0">
                <a:solidFill>
                  <a:srgbClr val="000000"/>
                </a:solidFill>
                <a:latin typeface="Arial" panose="020B0604020202020204"/>
                <a:cs typeface="+mn-cs"/>
              </a:rPr>
              <a:t> </a:t>
            </a:r>
            <a:r>
              <a:rPr lang="fr-FR" sz="1300" kern="0" dirty="0" err="1">
                <a:solidFill>
                  <a:srgbClr val="000000"/>
                </a:solidFill>
                <a:latin typeface="Arial" panose="020B0604020202020204"/>
                <a:cs typeface="+mn-cs"/>
              </a:rPr>
              <a:t>Sarafidis</a:t>
            </a:r>
            <a:r>
              <a:rPr lang="fr-FR" sz="1300" kern="0" dirty="0">
                <a:solidFill>
                  <a:srgbClr val="000000"/>
                </a:solidFill>
                <a:latin typeface="Arial" panose="020B0604020202020204"/>
                <a:cs typeface="+mn-cs"/>
              </a:rPr>
              <a:t>; </a:t>
            </a:r>
            <a:r>
              <a:rPr lang="fr-FR" sz="1300" kern="0" dirty="0" err="1">
                <a:solidFill>
                  <a:srgbClr val="000000"/>
                </a:solidFill>
                <a:latin typeface="Arial" panose="020B0604020202020204"/>
                <a:cs typeface="+mn-cs"/>
              </a:rPr>
              <a:t>Titte</a:t>
            </a:r>
            <a:r>
              <a:rPr lang="fr-FR" sz="1300" kern="0" dirty="0">
                <a:solidFill>
                  <a:srgbClr val="000000"/>
                </a:solidFill>
                <a:latin typeface="Arial" panose="020B0604020202020204"/>
                <a:cs typeface="+mn-cs"/>
              </a:rPr>
              <a:t> Srinivas; </a:t>
            </a:r>
            <a:r>
              <a:rPr lang="fr-FR" sz="1300" kern="0" dirty="0" err="1">
                <a:solidFill>
                  <a:srgbClr val="000000"/>
                </a:solidFill>
                <a:latin typeface="Arial" panose="020B0604020202020204"/>
                <a:cs typeface="+mn-cs"/>
              </a:rPr>
              <a:t>Turgut</a:t>
            </a:r>
            <a:r>
              <a:rPr lang="fr-FR" sz="1300" kern="0" dirty="0">
                <a:solidFill>
                  <a:srgbClr val="000000"/>
                </a:solidFill>
                <a:latin typeface="Arial" panose="020B0604020202020204"/>
                <a:cs typeface="+mn-cs"/>
              </a:rPr>
              <a:t> </a:t>
            </a:r>
            <a:r>
              <a:rPr lang="fr-FR" sz="1300" kern="0" dirty="0" err="1">
                <a:solidFill>
                  <a:srgbClr val="000000"/>
                </a:solidFill>
                <a:latin typeface="Arial" panose="020B0604020202020204"/>
                <a:cs typeface="+mn-cs"/>
              </a:rPr>
              <a:t>Tatlisumak</a:t>
            </a:r>
            <a:r>
              <a:rPr lang="fr-FR" sz="1300" kern="0" dirty="0">
                <a:solidFill>
                  <a:srgbClr val="000000"/>
                </a:solidFill>
                <a:latin typeface="Arial" panose="020B0604020202020204"/>
                <a:cs typeface="+mn-cs"/>
              </a:rPr>
              <a:t>; John </a:t>
            </a:r>
            <a:r>
              <a:rPr lang="fr-FR" sz="1300" kern="0" dirty="0" err="1">
                <a:solidFill>
                  <a:srgbClr val="000000"/>
                </a:solidFill>
                <a:latin typeface="Arial" panose="020B0604020202020204"/>
                <a:cs typeface="+mn-cs"/>
              </a:rPr>
              <a:t>Teerlink</a:t>
            </a:r>
            <a:r>
              <a:rPr lang="fr-FR" sz="1300" kern="0" dirty="0">
                <a:solidFill>
                  <a:srgbClr val="000000"/>
                </a:solidFill>
                <a:latin typeface="Arial" panose="020B0604020202020204"/>
                <a:cs typeface="+mn-cs"/>
              </a:rPr>
              <a:t>.</a:t>
            </a:r>
          </a:p>
        </p:txBody>
      </p:sp>
      <p:sp>
        <p:nvSpPr>
          <p:cNvPr id="23" name="Footer Placeholder 5">
            <a:extLst>
              <a:ext uri="{FF2B5EF4-FFF2-40B4-BE49-F238E27FC236}">
                <a16:creationId xmlns:a16="http://schemas.microsoft.com/office/drawing/2014/main" id="{60F15AD1-7851-44CF-8E13-E005ACC2D879}"/>
              </a:ext>
            </a:extLst>
          </p:cNvPr>
          <p:cNvSpPr txBox="1">
            <a:spLocks/>
          </p:cNvSpPr>
          <p:nvPr/>
        </p:nvSpPr>
        <p:spPr>
          <a:xfrm>
            <a:off x="623887" y="6013459"/>
            <a:ext cx="7993063" cy="506124"/>
          </a:xfrm>
          <a:prstGeom prst="rect">
            <a:avLst/>
          </a:prstGeom>
        </p:spPr>
        <p:txBody>
          <a:bodyPr vert="horz" lIns="91440" tIns="45720" rIns="91440" bIns="45720" rtlCol="0" anchor="b"/>
          <a:lstStyle>
            <a:defPPr>
              <a:defRPr lang="en-US"/>
            </a:defPPr>
            <a:lvl1pPr marL="0" algn="l" defTabSz="914400" rtl="0" eaLnBrk="1" latinLnBrk="0" hangingPunct="1">
              <a:defRPr sz="1000" b="0" i="0" u="none"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3BED9B48-AF38-49EE-A6BD-BBAF59386461}"/>
              </a:ext>
            </a:extLst>
          </p:cNvPr>
          <p:cNvSpPr txBox="1"/>
          <p:nvPr/>
        </p:nvSpPr>
        <p:spPr>
          <a:xfrm>
            <a:off x="611655" y="3720064"/>
            <a:ext cx="10911600" cy="1908000"/>
          </a:xfrm>
          <a:prstGeom prst="rect">
            <a:avLst/>
          </a:prstGeom>
          <a:solidFill>
            <a:srgbClr val="988983">
              <a:lumMod val="20000"/>
              <a:lumOff val="80000"/>
            </a:srgbClr>
          </a:solidFill>
        </p:spPr>
        <p:txBody>
          <a:bodyPr vert="horz" wrap="square" lIns="360000" tIns="45720" rIns="360000" bIns="4572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1300" b="1" i="0" u="none" strike="noStrike" kern="0" cap="none" normalizeH="0" baseline="0">
                <a:ln>
                  <a:noFill/>
                </a:ln>
                <a:solidFill>
                  <a:srgbClr val="000000"/>
                </a:solidFill>
                <a:effectLst/>
                <a:uLnTx/>
                <a:uFillTx/>
                <a:latin typeface="Arial" panose="020B0604020202020204"/>
                <a:cs typeface="+mn-cs"/>
              </a:rPr>
              <a:t>Investigateurs principaux nationaux</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kern="0">
                <a:solidFill>
                  <a:srgbClr val="000000"/>
                </a:solidFill>
                <a:latin typeface="Arial" panose="020B0604020202020204"/>
                <a:cs typeface="+mn-cs"/>
              </a:rPr>
              <a:t>Augusto Vallejos; Richard MacIsaac; Guntram Schernthaner; Pieter Gillard; Maria Eugenia F. Canziani; Theodora Temelkova‑Kurktschiev; </a:t>
            </a:r>
            <a:br>
              <a:rPr lang="en-US" sz="1300" kern="0" dirty="0">
                <a:solidFill>
                  <a:srgbClr val="000000"/>
                </a:solidFill>
                <a:latin typeface="Arial" panose="020B0604020202020204"/>
                <a:cs typeface="+mn-cs"/>
              </a:rPr>
            </a:br>
            <a:r>
              <a:rPr lang="fr-FR" sz="1300" kern="0">
                <a:solidFill>
                  <a:srgbClr val="000000"/>
                </a:solidFill>
                <a:latin typeface="Arial" panose="020B0604020202020204"/>
                <a:cs typeface="+mn-cs"/>
              </a:rPr>
              <a:t>Ellen Burgess et Sheldon Tobe; Fernando González; Zhi-Hong Liu; Andrés Ángelo Cadena Bonfanti et Carlos Francisco Jaramillo; </a:t>
            </a:r>
            <a:br>
              <a:rPr lang="en-US" sz="1300" kern="0" dirty="0">
                <a:solidFill>
                  <a:srgbClr val="000000"/>
                </a:solidFill>
                <a:latin typeface="Arial" panose="020B0604020202020204"/>
                <a:cs typeface="+mn-cs"/>
              </a:rPr>
            </a:br>
            <a:r>
              <a:rPr lang="fr-FR" sz="1300" kern="0">
                <a:solidFill>
                  <a:srgbClr val="000000"/>
                </a:solidFill>
                <a:latin typeface="Arial" panose="020B0604020202020204"/>
                <a:cs typeface="+mn-cs"/>
              </a:rPr>
              <a:t>Martin Prazny; Peter Rossing; Jorma Strand; Michel Marre; Roland Schmieder et Christoph Wanner; Pantelis A. Sarafidis; Juliana Chan; </a:t>
            </a:r>
            <a:br>
              <a:rPr lang="en-US" sz="1300" kern="0" dirty="0">
                <a:solidFill>
                  <a:srgbClr val="000000"/>
                </a:solidFill>
                <a:latin typeface="Arial" panose="020B0604020202020204"/>
                <a:cs typeface="+mn-cs"/>
              </a:rPr>
            </a:br>
            <a:r>
              <a:rPr lang="fr-FR" sz="1300" kern="0">
                <a:solidFill>
                  <a:srgbClr val="000000"/>
                </a:solidFill>
                <a:latin typeface="Arial" panose="020B0604020202020204"/>
                <a:cs typeface="+mn-cs"/>
              </a:rPr>
              <a:t>László Rosivall; Joseph Eustace; Ehud Grossman et Yoram Yagil; Giuseppe Remuzzi; Daisuke Koya et Takashi Wada; </a:t>
            </a:r>
            <a:br>
              <a:rPr lang="en-US" sz="1300" kern="0" dirty="0">
                <a:solidFill>
                  <a:srgbClr val="000000"/>
                </a:solidFill>
                <a:latin typeface="Arial" panose="020B0604020202020204"/>
                <a:cs typeface="+mn-cs"/>
              </a:rPr>
            </a:br>
            <a:r>
              <a:rPr lang="fr-FR" sz="1300" kern="0">
                <a:solidFill>
                  <a:srgbClr val="000000"/>
                </a:solidFill>
                <a:latin typeface="Arial" panose="020B0604020202020204"/>
                <a:cs typeface="+mn-cs"/>
              </a:rPr>
              <a:t>Luis Alejandro Nevarez Ruiz; Ron Gansevoort et Adriaan Kooy; Trine Finnes; Froilan De Leon; Janusz Gumprecht; </a:t>
            </a:r>
            <a:br>
              <a:rPr lang="en-US" sz="1300" kern="0" dirty="0">
                <a:solidFill>
                  <a:srgbClr val="000000"/>
                </a:solidFill>
                <a:latin typeface="Arial" panose="020B0604020202020204"/>
                <a:cs typeface="+mn-cs"/>
              </a:rPr>
            </a:br>
            <a:r>
              <a:rPr lang="fr-FR" sz="1300" kern="0">
                <a:solidFill>
                  <a:srgbClr val="000000"/>
                </a:solidFill>
                <a:latin typeface="Arial" panose="020B0604020202020204"/>
                <a:cs typeface="+mn-cs"/>
              </a:rPr>
              <a:t>Fernando Teixeira e Costa; Alexander Dreval; Anantharaman Vathsala; Aslam Amod; Sin Gon Kim et Byung Wan Lee; </a:t>
            </a:r>
            <a:br>
              <a:rPr lang="en-US" sz="1300" kern="0" dirty="0">
                <a:solidFill>
                  <a:srgbClr val="000000"/>
                </a:solidFill>
                <a:latin typeface="Arial" panose="020B0604020202020204"/>
                <a:cs typeface="+mn-cs"/>
              </a:rPr>
            </a:br>
            <a:r>
              <a:rPr lang="fr-FR" sz="1300" kern="0">
                <a:solidFill>
                  <a:srgbClr val="000000"/>
                </a:solidFill>
                <a:latin typeface="Arial" panose="020B0604020202020204"/>
                <a:cs typeface="+mn-cs"/>
              </a:rPr>
              <a:t>Julio Pascual Santos; Bengt-Olov Tengmark; Michel Burnier; Chien-Te Lee; Sukit Yamwong; Ramazan Sari; Kieran McCafferty; </a:t>
            </a:r>
            <a:br>
              <a:rPr lang="en-US" sz="1300" kern="0" dirty="0">
                <a:solidFill>
                  <a:srgbClr val="000000"/>
                </a:solidFill>
                <a:latin typeface="Arial" panose="020B0604020202020204"/>
                <a:cs typeface="+mn-cs"/>
              </a:rPr>
            </a:br>
            <a:r>
              <a:rPr lang="fr-FR" sz="1300" kern="0">
                <a:solidFill>
                  <a:srgbClr val="000000"/>
                </a:solidFill>
                <a:latin typeface="Arial" panose="020B0604020202020204"/>
                <a:cs typeface="+mn-cs"/>
              </a:rPr>
              <a:t>Borys Mankovsky; Sharon Adler, Linda Fried, Robert Toto, et Mark Williams; Tran Quang Khanh</a:t>
            </a:r>
          </a:p>
        </p:txBody>
      </p:sp>
      <p:pic>
        <p:nvPicPr>
          <p:cNvPr id="26" name="Picture 25">
            <a:extLst>
              <a:ext uri="{FF2B5EF4-FFF2-40B4-BE49-F238E27FC236}">
                <a16:creationId xmlns:a16="http://schemas.microsoft.com/office/drawing/2014/main" id="{46E63BF2-997B-4A9C-83B3-4345B9FD57B6}"/>
              </a:ext>
            </a:extLst>
          </p:cNvPr>
          <p:cNvPicPr>
            <a:picLocks noChangeAspect="1"/>
          </p:cNvPicPr>
          <p:nvPr/>
        </p:nvPicPr>
        <p:blipFill>
          <a:blip r:embed="rId2"/>
          <a:stretch>
            <a:fillRect/>
          </a:stretch>
        </p:blipFill>
        <p:spPr>
          <a:xfrm>
            <a:off x="599494" y="5615811"/>
            <a:ext cx="3266336" cy="763076"/>
          </a:xfrm>
          <a:prstGeom prst="rect">
            <a:avLst/>
          </a:prstGeom>
        </p:spPr>
      </p:pic>
      <p:sp>
        <p:nvSpPr>
          <p:cNvPr id="12" name="Rectangle 11">
            <a:extLst>
              <a:ext uri="{FF2B5EF4-FFF2-40B4-BE49-F238E27FC236}">
                <a16:creationId xmlns:a16="http://schemas.microsoft.com/office/drawing/2014/main" id="{196A947D-EA87-42FE-93D1-771C00C430C8}"/>
              </a:ext>
            </a:extLst>
          </p:cNvPr>
          <p:cNvSpPr/>
          <p:nvPr/>
        </p:nvSpPr>
        <p:spPr>
          <a:xfrm>
            <a:off x="10133185" y="6265688"/>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spTree>
    <p:extLst>
      <p:ext uri="{BB962C8B-B14F-4D97-AF65-F5344CB8AC3E}">
        <p14:creationId xmlns:p14="http://schemas.microsoft.com/office/powerpoint/2010/main" val="287761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03B78E-FE1F-480B-8041-E3B666F3D327}"/>
              </a:ext>
            </a:extLst>
          </p:cNvPr>
          <p:cNvSpPr/>
          <p:nvPr/>
        </p:nvSpPr>
        <p:spPr>
          <a:xfrm>
            <a:off x="-16948" y="1410905"/>
            <a:ext cx="12208948" cy="86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AA550CD-8A7D-474E-A6B9-EA2C0A943113}"/>
              </a:ext>
            </a:extLst>
          </p:cNvPr>
          <p:cNvSpPr>
            <a:spLocks noGrp="1"/>
          </p:cNvSpPr>
          <p:nvPr>
            <p:ph type="title"/>
          </p:nvPr>
        </p:nvSpPr>
        <p:spPr/>
        <p:txBody>
          <a:bodyPr/>
          <a:lstStyle/>
          <a:p>
            <a:pPr rtl="0"/>
            <a:r>
              <a:rPr lang="fr-FR" dirty="0"/>
              <a:t>Les patients qui présentent une MRC et un DT2 ont un risque élevé d’hospitalisation pour IC et de décès d’origine CV</a:t>
            </a:r>
          </a:p>
        </p:txBody>
      </p:sp>
      <p:sp>
        <p:nvSpPr>
          <p:cNvPr id="4" name="Slide Number Placeholder 3">
            <a:extLst>
              <a:ext uri="{FF2B5EF4-FFF2-40B4-BE49-F238E27FC236}">
                <a16:creationId xmlns:a16="http://schemas.microsoft.com/office/drawing/2014/main" id="{E96CD6B0-8249-4928-8FC9-4DA6FC381906}"/>
              </a:ext>
            </a:extLst>
          </p:cNvPr>
          <p:cNvSpPr>
            <a:spLocks noGrp="1"/>
          </p:cNvSpPr>
          <p:nvPr>
            <p:ph type="sldNum" sz="quarter" idx="11"/>
          </p:nvPr>
        </p:nvSpPr>
        <p:spPr/>
        <p:txBody>
          <a:bodyPr/>
          <a:lstStyle/>
          <a:p>
            <a:pPr rtl="0"/>
            <a:fld id="{7AF8E309-D608-654D-B811-6A2C46C88181}" type="slidenum">
              <a:rPr/>
              <a:pPr rtl="0"/>
              <a:t>2</a:t>
            </a:fld>
            <a:endParaRPr/>
          </a:p>
        </p:txBody>
      </p:sp>
      <p:sp>
        <p:nvSpPr>
          <p:cNvPr id="5" name="Content Placeholder 4">
            <a:extLst>
              <a:ext uri="{FF2B5EF4-FFF2-40B4-BE49-F238E27FC236}">
                <a16:creationId xmlns:a16="http://schemas.microsoft.com/office/drawing/2014/main" id="{18AB6EF4-FC1A-486B-94EA-A37FD566BA9A}"/>
              </a:ext>
            </a:extLst>
          </p:cNvPr>
          <p:cNvSpPr>
            <a:spLocks noGrp="1"/>
          </p:cNvSpPr>
          <p:nvPr>
            <p:ph sz="quarter" idx="12"/>
          </p:nvPr>
        </p:nvSpPr>
        <p:spPr>
          <a:xfrm>
            <a:off x="557667" y="1471367"/>
            <a:ext cx="10909300" cy="3689814"/>
          </a:xfrm>
        </p:spPr>
        <p:txBody>
          <a:bodyPr>
            <a:normAutofit/>
          </a:bodyPr>
          <a:lstStyle/>
          <a:p>
            <a:pPr rtl="0"/>
            <a:r>
              <a:rPr lang="fr-FR" sz="2000" dirty="0"/>
              <a:t>Le risque CV s'accroît à mesure que le </a:t>
            </a:r>
            <a:r>
              <a:rPr lang="fr-FR" sz="2000" dirty="0" err="1"/>
              <a:t>DFGe</a:t>
            </a:r>
            <a:r>
              <a:rPr lang="fr-FR" sz="2000" dirty="0"/>
              <a:t> passe en-dessous de ~75 ml/min/1,73 m</a:t>
            </a:r>
            <a:r>
              <a:rPr lang="fr-FR" sz="2000" baseline="30000" dirty="0"/>
              <a:t>2</a:t>
            </a:r>
            <a:r>
              <a:rPr lang="fr-FR" sz="2000" dirty="0"/>
              <a:t> et que le RAC passe au-dessus de 5 mg/g,</a:t>
            </a:r>
            <a:r>
              <a:rPr lang="fr-FR" sz="2000" baseline="30000" dirty="0"/>
              <a:t>1</a:t>
            </a:r>
            <a:r>
              <a:rPr lang="fr-FR" sz="2000" dirty="0"/>
              <a:t> et le diabète amplifie encore ce risque</a:t>
            </a:r>
            <a:r>
              <a:rPr lang="fr-FR" sz="2000" baseline="30000" dirty="0"/>
              <a:t>2</a:t>
            </a:r>
          </a:p>
          <a:p>
            <a:endParaRPr lang="en-GB" sz="1400" dirty="0"/>
          </a:p>
        </p:txBody>
      </p:sp>
      <p:sp>
        <p:nvSpPr>
          <p:cNvPr id="3" name="Footer Placeholder 2">
            <a:extLst>
              <a:ext uri="{FF2B5EF4-FFF2-40B4-BE49-F238E27FC236}">
                <a16:creationId xmlns:a16="http://schemas.microsoft.com/office/drawing/2014/main" id="{8370A83A-D211-485D-A74D-9F150D65C8FF}"/>
              </a:ext>
            </a:extLst>
          </p:cNvPr>
          <p:cNvSpPr>
            <a:spLocks noGrp="1"/>
          </p:cNvSpPr>
          <p:nvPr>
            <p:ph type="ftr" sz="quarter" idx="10"/>
          </p:nvPr>
        </p:nvSpPr>
        <p:spPr>
          <a:xfrm>
            <a:off x="623887" y="6013459"/>
            <a:ext cx="10159728" cy="506124"/>
          </a:xfrm>
        </p:spPr>
        <p:txBody>
          <a:bodyPr/>
          <a:lstStyle/>
          <a:p>
            <a:pPr rtl="0"/>
            <a:r>
              <a:rPr lang="fr-FR" dirty="0">
                <a:solidFill>
                  <a:srgbClr val="53585A"/>
                </a:solidFill>
              </a:rPr>
              <a:t>*Ajusté </a:t>
            </a:r>
            <a:r>
              <a:rPr lang="fr-FR" dirty="0"/>
              <a:t>sur l’âge, le sexe, la race ou l’origine ethnique, le tabagisme, PAS, médicaments </a:t>
            </a:r>
            <a:r>
              <a:rPr lang="fr-FR" dirty="0" err="1"/>
              <a:t>anti-hyper-tenseurs</a:t>
            </a:r>
            <a:r>
              <a:rPr lang="fr-FR" dirty="0"/>
              <a:t>, diabète, concentrations de cholestérol total et HDL, et albuminurie (RAC ou bandelette urinaire) ou </a:t>
            </a:r>
            <a:r>
              <a:rPr lang="fr-FR" dirty="0" err="1"/>
              <a:t>DFGe</a:t>
            </a:r>
            <a:r>
              <a:rPr lang="fr-FR" dirty="0"/>
              <a:t>, comme il convient ; #Chiffres adaptés à partir de  Matsushita K, et al.2015</a:t>
            </a:r>
          </a:p>
          <a:p>
            <a:pPr rtl="0"/>
            <a:r>
              <a:rPr lang="fr-FR" dirty="0"/>
              <a:t>MRC, maladie rénale chronique ; CV, cardiovasculaire ; </a:t>
            </a:r>
            <a:r>
              <a:rPr lang="fr-FR" dirty="0" err="1"/>
              <a:t>DFGe</a:t>
            </a:r>
            <a:r>
              <a:rPr lang="fr-FR" dirty="0"/>
              <a:t>, débit de filtration glomérulaire estimé ; HDL, lipoprotéine haute-densité ; IC, insuffisance cardiaque ; PAS, pression artérielle systolique ; DT2 , diabète de type 2 ; RAC, ratio urinaire d’albumine sur créatinine</a:t>
            </a:r>
          </a:p>
          <a:p>
            <a:pPr rtl="0"/>
            <a:r>
              <a:rPr lang="fr-FR" dirty="0">
                <a:solidFill>
                  <a:srgbClr val="53585A"/>
                </a:solidFill>
              </a:rPr>
              <a:t>1. Matsushita K, </a:t>
            </a:r>
            <a:r>
              <a:rPr lang="fr-FR" i="1" dirty="0">
                <a:solidFill>
                  <a:srgbClr val="53585A"/>
                </a:solidFill>
              </a:rPr>
              <a:t>et al. Lancet </a:t>
            </a:r>
            <a:r>
              <a:rPr lang="fr-FR" i="1" dirty="0" err="1">
                <a:solidFill>
                  <a:srgbClr val="53585A"/>
                </a:solidFill>
              </a:rPr>
              <a:t>Diabetes</a:t>
            </a:r>
            <a:r>
              <a:rPr lang="fr-FR" i="1" dirty="0">
                <a:solidFill>
                  <a:srgbClr val="53585A"/>
                </a:solidFill>
              </a:rPr>
              <a:t> </a:t>
            </a:r>
            <a:r>
              <a:rPr lang="fr-FR" i="1" dirty="0" err="1">
                <a:solidFill>
                  <a:srgbClr val="53585A"/>
                </a:solidFill>
              </a:rPr>
              <a:t>Endocrinol</a:t>
            </a:r>
            <a:r>
              <a:rPr lang="fr-FR" dirty="0">
                <a:solidFill>
                  <a:srgbClr val="53585A"/>
                </a:solidFill>
              </a:rPr>
              <a:t> 2015;3:514–525; 2. Fox CS, </a:t>
            </a:r>
            <a:r>
              <a:rPr lang="fr-FR" i="1" dirty="0">
                <a:solidFill>
                  <a:srgbClr val="53585A"/>
                </a:solidFill>
              </a:rPr>
              <a:t>et al. Lancet </a:t>
            </a:r>
            <a:r>
              <a:rPr lang="fr-FR" dirty="0">
                <a:solidFill>
                  <a:srgbClr val="53585A"/>
                </a:solidFill>
              </a:rPr>
              <a:t>2012;380:1662–1673</a:t>
            </a:r>
          </a:p>
        </p:txBody>
      </p:sp>
      <p:sp>
        <p:nvSpPr>
          <p:cNvPr id="8" name="Rectangle 7">
            <a:extLst>
              <a:ext uri="{FF2B5EF4-FFF2-40B4-BE49-F238E27FC236}">
                <a16:creationId xmlns:a16="http://schemas.microsoft.com/office/drawing/2014/main" id="{A7D6B1B2-4D12-45B6-AA22-8593709B8AE7}"/>
              </a:ext>
            </a:extLst>
          </p:cNvPr>
          <p:cNvSpPr/>
          <p:nvPr/>
        </p:nvSpPr>
        <p:spPr>
          <a:xfrm>
            <a:off x="10133185" y="6265688"/>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pic>
        <p:nvPicPr>
          <p:cNvPr id="9" name="Picture 8">
            <a:extLst>
              <a:ext uri="{FF2B5EF4-FFF2-40B4-BE49-F238E27FC236}">
                <a16:creationId xmlns:a16="http://schemas.microsoft.com/office/drawing/2014/main" id="{7214C424-D17C-4B6E-A56D-9EFF7BCFADB6}"/>
              </a:ext>
            </a:extLst>
          </p:cNvPr>
          <p:cNvPicPr>
            <a:picLocks noChangeAspect="1"/>
          </p:cNvPicPr>
          <p:nvPr/>
        </p:nvPicPr>
        <p:blipFill>
          <a:blip r:embed="rId3"/>
          <a:stretch>
            <a:fillRect/>
          </a:stretch>
        </p:blipFill>
        <p:spPr>
          <a:xfrm>
            <a:off x="550441" y="2241887"/>
            <a:ext cx="11376122" cy="3621338"/>
          </a:xfrm>
          <a:prstGeom prst="rect">
            <a:avLst/>
          </a:prstGeom>
        </p:spPr>
      </p:pic>
    </p:spTree>
    <p:extLst>
      <p:ext uri="{BB962C8B-B14F-4D97-AF65-F5344CB8AC3E}">
        <p14:creationId xmlns:p14="http://schemas.microsoft.com/office/powerpoint/2010/main" val="295586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50CD-8A7D-474E-A6B9-EA2C0A943113}"/>
              </a:ext>
            </a:extLst>
          </p:cNvPr>
          <p:cNvSpPr>
            <a:spLocks noGrp="1"/>
          </p:cNvSpPr>
          <p:nvPr>
            <p:ph type="title"/>
          </p:nvPr>
        </p:nvSpPr>
        <p:spPr/>
        <p:txBody>
          <a:bodyPr>
            <a:normAutofit fontScale="90000"/>
          </a:bodyPr>
          <a:lstStyle/>
          <a:p>
            <a:pPr rtl="0"/>
            <a:r>
              <a:rPr lang="fr-FR" dirty="0"/>
              <a:t>La </a:t>
            </a:r>
            <a:r>
              <a:rPr lang="fr-FR" dirty="0" err="1"/>
              <a:t>Finérénone</a:t>
            </a:r>
            <a:r>
              <a:rPr lang="fr-FR" dirty="0"/>
              <a:t> est un ARM sélectif non-stéroïdien qui interagit avec le RM d’une manière différente de celle des ARM stéroïdiens</a:t>
            </a:r>
          </a:p>
        </p:txBody>
      </p:sp>
      <p:sp>
        <p:nvSpPr>
          <p:cNvPr id="3" name="Footer Placeholder 2">
            <a:extLst>
              <a:ext uri="{FF2B5EF4-FFF2-40B4-BE49-F238E27FC236}">
                <a16:creationId xmlns:a16="http://schemas.microsoft.com/office/drawing/2014/main" id="{8370A83A-D211-485D-A74D-9F150D65C8FF}"/>
              </a:ext>
            </a:extLst>
          </p:cNvPr>
          <p:cNvSpPr>
            <a:spLocks noGrp="1"/>
          </p:cNvSpPr>
          <p:nvPr>
            <p:ph type="ftr" sz="quarter" idx="10"/>
          </p:nvPr>
        </p:nvSpPr>
        <p:spPr/>
        <p:txBody>
          <a:bodyPr/>
          <a:lstStyle/>
          <a:p>
            <a:pPr rtl="0"/>
            <a:r>
              <a:rPr lang="fr-FR" dirty="0">
                <a:solidFill>
                  <a:srgbClr val="53585A"/>
                </a:solidFill>
              </a:rPr>
              <a:t>ADN, acide désoxyribonucléique ; RM, récepteur minéralo-corticoïde ; ARM, antagoniste du récepteur minéralo-corticoïde</a:t>
            </a:r>
          </a:p>
          <a:p>
            <a:pPr rtl="0"/>
            <a:r>
              <a:rPr lang="fr-FR" dirty="0">
                <a:solidFill>
                  <a:srgbClr val="53585A"/>
                </a:solidFill>
              </a:rPr>
              <a:t>1. </a:t>
            </a:r>
            <a:r>
              <a:rPr lang="fr-FR" dirty="0" err="1">
                <a:solidFill>
                  <a:srgbClr val="53585A"/>
                </a:solidFill>
              </a:rPr>
              <a:t>Agarwal</a:t>
            </a:r>
            <a:r>
              <a:rPr lang="fr-FR" dirty="0">
                <a:solidFill>
                  <a:srgbClr val="53585A"/>
                </a:solidFill>
              </a:rPr>
              <a:t> R, </a:t>
            </a:r>
            <a:r>
              <a:rPr lang="fr-FR" i="1" dirty="0">
                <a:solidFill>
                  <a:srgbClr val="53585A"/>
                </a:solidFill>
              </a:rPr>
              <a:t>et al. </a:t>
            </a:r>
            <a:r>
              <a:rPr lang="fr-FR" i="1" dirty="0" err="1">
                <a:solidFill>
                  <a:srgbClr val="53585A"/>
                </a:solidFill>
              </a:rPr>
              <a:t>Eur</a:t>
            </a:r>
            <a:r>
              <a:rPr lang="fr-FR" i="1" dirty="0">
                <a:solidFill>
                  <a:srgbClr val="53585A"/>
                </a:solidFill>
              </a:rPr>
              <a:t> </a:t>
            </a:r>
            <a:r>
              <a:rPr lang="fr-FR" i="1" dirty="0" err="1">
                <a:solidFill>
                  <a:srgbClr val="53585A"/>
                </a:solidFill>
              </a:rPr>
              <a:t>Heart</a:t>
            </a:r>
            <a:r>
              <a:rPr lang="fr-FR" i="1" dirty="0">
                <a:solidFill>
                  <a:srgbClr val="53585A"/>
                </a:solidFill>
              </a:rPr>
              <a:t> J</a:t>
            </a:r>
            <a:r>
              <a:rPr lang="fr-FR" dirty="0">
                <a:solidFill>
                  <a:srgbClr val="53585A"/>
                </a:solidFill>
              </a:rPr>
              <a:t> 2021;42:152–161; 2. </a:t>
            </a:r>
            <a:r>
              <a:rPr lang="fr-FR" dirty="0" err="1">
                <a:solidFill>
                  <a:srgbClr val="53585A"/>
                </a:solidFill>
              </a:rPr>
              <a:t>Agarwal</a:t>
            </a:r>
            <a:r>
              <a:rPr lang="fr-FR" dirty="0">
                <a:solidFill>
                  <a:srgbClr val="53585A"/>
                </a:solidFill>
              </a:rPr>
              <a:t> R, </a:t>
            </a:r>
            <a:r>
              <a:rPr lang="fr-FR" i="1" dirty="0">
                <a:solidFill>
                  <a:srgbClr val="53585A"/>
                </a:solidFill>
              </a:rPr>
              <a:t>et al. </a:t>
            </a:r>
            <a:r>
              <a:rPr lang="fr-FR" i="1" dirty="0" err="1"/>
              <a:t>Nephrol</a:t>
            </a:r>
            <a:r>
              <a:rPr lang="fr-FR" i="1" dirty="0"/>
              <a:t> Dial Transplant </a:t>
            </a:r>
            <a:r>
              <a:rPr lang="fr-FR" dirty="0"/>
              <a:t>2020; </a:t>
            </a:r>
            <a:r>
              <a:rPr lang="fr-FR" dirty="0" err="1"/>
              <a:t>doi</a:t>
            </a:r>
            <a:r>
              <a:rPr lang="fr-FR" dirty="0"/>
              <a:t>: 10.1093/</a:t>
            </a:r>
            <a:r>
              <a:rPr lang="fr-FR" dirty="0" err="1"/>
              <a:t>ndt</a:t>
            </a:r>
            <a:r>
              <a:rPr lang="fr-FR" dirty="0"/>
              <a:t>/gfaa294; 3. </a:t>
            </a:r>
            <a:r>
              <a:rPr lang="fr-FR" dirty="0" err="1">
                <a:solidFill>
                  <a:srgbClr val="53585A"/>
                </a:solidFill>
              </a:rPr>
              <a:t>Bakris</a:t>
            </a:r>
            <a:r>
              <a:rPr lang="fr-FR" dirty="0">
                <a:solidFill>
                  <a:srgbClr val="53585A"/>
                </a:solidFill>
              </a:rPr>
              <a:t> GB, </a:t>
            </a:r>
            <a:r>
              <a:rPr lang="fr-FR" i="1" dirty="0">
                <a:solidFill>
                  <a:srgbClr val="53585A"/>
                </a:solidFill>
              </a:rPr>
              <a:t>et al. N </a:t>
            </a:r>
            <a:r>
              <a:rPr lang="fr-FR" i="1" dirty="0" err="1">
                <a:solidFill>
                  <a:srgbClr val="53585A"/>
                </a:solidFill>
              </a:rPr>
              <a:t>Engl</a:t>
            </a:r>
            <a:r>
              <a:rPr lang="fr-FR" i="1" dirty="0">
                <a:solidFill>
                  <a:srgbClr val="53585A"/>
                </a:solidFill>
              </a:rPr>
              <a:t> J Med </a:t>
            </a:r>
            <a:r>
              <a:rPr lang="fr-FR" dirty="0">
                <a:solidFill>
                  <a:srgbClr val="53585A"/>
                </a:solidFill>
              </a:rPr>
              <a:t>2020;383:2219–2229</a:t>
            </a:r>
          </a:p>
        </p:txBody>
      </p:sp>
      <p:sp>
        <p:nvSpPr>
          <p:cNvPr id="4" name="Slide Number Placeholder 3">
            <a:extLst>
              <a:ext uri="{FF2B5EF4-FFF2-40B4-BE49-F238E27FC236}">
                <a16:creationId xmlns:a16="http://schemas.microsoft.com/office/drawing/2014/main" id="{E96CD6B0-8249-4928-8FC9-4DA6FC381906}"/>
              </a:ext>
            </a:extLst>
          </p:cNvPr>
          <p:cNvSpPr>
            <a:spLocks noGrp="1"/>
          </p:cNvSpPr>
          <p:nvPr>
            <p:ph type="sldNum" sz="quarter" idx="11"/>
          </p:nvPr>
        </p:nvSpPr>
        <p:spPr/>
        <p:txBody>
          <a:bodyPr/>
          <a:lstStyle/>
          <a:p>
            <a:pPr rtl="0"/>
            <a:fld id="{7AF8E309-D608-654D-B811-6A2C46C88181}" type="slidenum">
              <a:rPr/>
              <a:pPr rtl="0"/>
              <a:t>3</a:t>
            </a:fld>
            <a:endParaRPr/>
          </a:p>
        </p:txBody>
      </p:sp>
      <p:sp>
        <p:nvSpPr>
          <p:cNvPr id="5" name="Content Placeholder 4">
            <a:extLst>
              <a:ext uri="{FF2B5EF4-FFF2-40B4-BE49-F238E27FC236}">
                <a16:creationId xmlns:a16="http://schemas.microsoft.com/office/drawing/2014/main" id="{7E4218D8-D82F-4084-8AFF-880999FECCA1}"/>
              </a:ext>
            </a:extLst>
          </p:cNvPr>
          <p:cNvSpPr>
            <a:spLocks noGrp="1"/>
          </p:cNvSpPr>
          <p:nvPr>
            <p:ph sz="quarter" idx="12"/>
          </p:nvPr>
        </p:nvSpPr>
        <p:spPr>
          <a:xfrm>
            <a:off x="623887" y="1412873"/>
            <a:ext cx="5208471" cy="4536000"/>
          </a:xfrm>
        </p:spPr>
        <p:txBody>
          <a:bodyPr anchor="t">
            <a:noAutofit/>
          </a:bodyPr>
          <a:lstStyle/>
          <a:p>
            <a:pPr rtl="0"/>
            <a:r>
              <a:rPr lang="fr-FR" sz="1800" dirty="0"/>
              <a:t>La </a:t>
            </a:r>
            <a:r>
              <a:rPr lang="fr-FR" sz="1800" dirty="0" err="1"/>
              <a:t>Finérénone</a:t>
            </a:r>
            <a:r>
              <a:rPr lang="fr-FR" sz="1800" dirty="0"/>
              <a:t> bloque la </a:t>
            </a:r>
            <a:r>
              <a:rPr lang="fr-FR" sz="1800" dirty="0" err="1"/>
              <a:t>sur-activation</a:t>
            </a:r>
            <a:r>
              <a:rPr lang="fr-FR" sz="1800" dirty="0"/>
              <a:t> des RM, qui contribue à l’inflammation et à la fibrose, conduisant à une altération des reins et du système CV </a:t>
            </a:r>
            <a:r>
              <a:rPr lang="fr-FR" sz="1800" baseline="30000" dirty="0"/>
              <a:t>1,2</a:t>
            </a:r>
          </a:p>
          <a:p>
            <a:pPr rtl="0"/>
            <a:r>
              <a:rPr lang="fr-FR" sz="1800" dirty="0"/>
              <a:t>La </a:t>
            </a:r>
            <a:r>
              <a:rPr lang="fr-FR" sz="1800" dirty="0" err="1"/>
              <a:t>Finérénone</a:t>
            </a:r>
            <a:r>
              <a:rPr lang="fr-FR" sz="1800" dirty="0"/>
              <a:t> a un mécanisme de liaison et de distribution qui est différent des ARM stéroïdiens, qui se traduit par une puissance et une sélectivité élevées, et un effet différentiel sur la liaison du cofacteur au RM</a:t>
            </a:r>
            <a:r>
              <a:rPr lang="fr-FR" sz="1800" baseline="30000" dirty="0"/>
              <a:t>1,2</a:t>
            </a:r>
          </a:p>
          <a:p>
            <a:pPr rtl="0"/>
            <a:r>
              <a:rPr lang="fr-FR" sz="1800" dirty="0"/>
              <a:t>Dans l’étude FIDELIO-DKD, la </a:t>
            </a:r>
            <a:r>
              <a:rPr lang="fr-FR" sz="1800" dirty="0" err="1"/>
              <a:t>finérénone</a:t>
            </a:r>
            <a:r>
              <a:rPr lang="fr-FR" sz="1800" dirty="0"/>
              <a:t> ralentissait l’évolution de la MRC et améliorait les résultats CV chez les patients présentant une MRC et un DT2</a:t>
            </a:r>
            <a:r>
              <a:rPr lang="fr-FR" sz="1800" baseline="30000" dirty="0"/>
              <a:t>3</a:t>
            </a:r>
          </a:p>
          <a:p>
            <a:pPr lvl="1" rtl="0"/>
            <a:r>
              <a:rPr lang="fr-FR" dirty="0"/>
              <a:t>L’incidence d’une hyperkaliémie entraînant une interruption définitive était faible</a:t>
            </a:r>
          </a:p>
        </p:txBody>
      </p:sp>
      <p:sp>
        <p:nvSpPr>
          <p:cNvPr id="52" name="Rectangle 51">
            <a:extLst>
              <a:ext uri="{FF2B5EF4-FFF2-40B4-BE49-F238E27FC236}">
                <a16:creationId xmlns:a16="http://schemas.microsoft.com/office/drawing/2014/main" id="{BC2F721E-F16E-48B2-A410-47C427711153}"/>
              </a:ext>
            </a:extLst>
          </p:cNvPr>
          <p:cNvSpPr/>
          <p:nvPr/>
        </p:nvSpPr>
        <p:spPr>
          <a:xfrm>
            <a:off x="10133185" y="6265688"/>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pic>
        <p:nvPicPr>
          <p:cNvPr id="6" name="Picture 5">
            <a:extLst>
              <a:ext uri="{FF2B5EF4-FFF2-40B4-BE49-F238E27FC236}">
                <a16:creationId xmlns:a16="http://schemas.microsoft.com/office/drawing/2014/main" id="{45E50CDD-0F8E-45B3-9129-841B9A3BE624}"/>
              </a:ext>
            </a:extLst>
          </p:cNvPr>
          <p:cNvPicPr>
            <a:picLocks noChangeAspect="1"/>
          </p:cNvPicPr>
          <p:nvPr/>
        </p:nvPicPr>
        <p:blipFill>
          <a:blip r:embed="rId3"/>
          <a:stretch>
            <a:fillRect/>
          </a:stretch>
        </p:blipFill>
        <p:spPr>
          <a:xfrm>
            <a:off x="5695285" y="1844365"/>
            <a:ext cx="6200169" cy="4462659"/>
          </a:xfrm>
          <a:prstGeom prst="rect">
            <a:avLst/>
          </a:prstGeom>
        </p:spPr>
      </p:pic>
    </p:spTree>
    <p:extLst>
      <p:ext uri="{BB962C8B-B14F-4D97-AF65-F5344CB8AC3E}">
        <p14:creationId xmlns:p14="http://schemas.microsoft.com/office/powerpoint/2010/main" val="25119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F18C7-3999-4A42-A25F-52CEE80CC0B8}"/>
              </a:ext>
            </a:extLst>
          </p:cNvPr>
          <p:cNvSpPr>
            <a:spLocks noGrp="1"/>
          </p:cNvSpPr>
          <p:nvPr>
            <p:ph type="title"/>
          </p:nvPr>
        </p:nvSpPr>
        <p:spPr>
          <a:xfrm>
            <a:off x="623888" y="333375"/>
            <a:ext cx="11418057" cy="962377"/>
          </a:xfrm>
        </p:spPr>
        <p:txBody>
          <a:bodyPr>
            <a:normAutofit/>
          </a:bodyPr>
          <a:lstStyle/>
          <a:p>
            <a:pPr rtl="0"/>
            <a:r>
              <a:rPr lang="fr-FR" dirty="0"/>
              <a:t>L’étude FIGARO-DKD est le second essai clinique de phase III du programme clinique conce</a:t>
            </a:r>
            <a:r>
              <a:rPr lang="fr-FR" dirty="0">
                <a:solidFill>
                  <a:srgbClr val="002060"/>
                </a:solidFill>
              </a:rPr>
              <a:t>rna</a:t>
            </a:r>
            <a:r>
              <a:rPr lang="fr-FR" dirty="0"/>
              <a:t>nt </a:t>
            </a:r>
            <a:r>
              <a:rPr lang="fr-FR" dirty="0">
                <a:solidFill>
                  <a:srgbClr val="002060"/>
                </a:solidFill>
              </a:rPr>
              <a:t>la</a:t>
            </a:r>
            <a:r>
              <a:rPr lang="fr-FR" dirty="0"/>
              <a:t> </a:t>
            </a:r>
            <a:r>
              <a:rPr lang="fr-FR" dirty="0" err="1"/>
              <a:t>finérénone</a:t>
            </a:r>
            <a:endParaRPr lang="fr-FR" dirty="0"/>
          </a:p>
        </p:txBody>
      </p:sp>
      <p:sp>
        <p:nvSpPr>
          <p:cNvPr id="3" name="Slide Number Placeholder 2">
            <a:extLst>
              <a:ext uri="{FF2B5EF4-FFF2-40B4-BE49-F238E27FC236}">
                <a16:creationId xmlns:a16="http://schemas.microsoft.com/office/drawing/2014/main" id="{AD0B0135-6E3C-40CF-9CDC-646F2F9355F9}"/>
              </a:ext>
            </a:extLst>
          </p:cNvPr>
          <p:cNvSpPr>
            <a:spLocks noGrp="1"/>
          </p:cNvSpPr>
          <p:nvPr>
            <p:ph type="sldNum" sz="quarter" idx="10"/>
          </p:nvPr>
        </p:nvSpPr>
        <p:spPr/>
        <p:txBody>
          <a:bodyPr/>
          <a:lstStyle/>
          <a:p>
            <a:pPr rtl="0"/>
            <a:fld id="{7AF8E309-D608-654D-B811-6A2C46C88181}" type="slidenum">
              <a:rPr/>
              <a:pPr rtl="0"/>
              <a:t>4</a:t>
            </a:fld>
            <a:endParaRPr/>
          </a:p>
        </p:txBody>
      </p:sp>
      <p:sp>
        <p:nvSpPr>
          <p:cNvPr id="4" name="Footer Placeholder 3">
            <a:extLst>
              <a:ext uri="{FF2B5EF4-FFF2-40B4-BE49-F238E27FC236}">
                <a16:creationId xmlns:a16="http://schemas.microsoft.com/office/drawing/2014/main" id="{49AA7631-AAA2-4CF2-BE11-40AB3F29D9C2}"/>
              </a:ext>
            </a:extLst>
          </p:cNvPr>
          <p:cNvSpPr>
            <a:spLocks noGrp="1"/>
          </p:cNvSpPr>
          <p:nvPr>
            <p:ph type="ftr" sz="quarter" idx="11"/>
          </p:nvPr>
        </p:nvSpPr>
        <p:spPr>
          <a:xfrm>
            <a:off x="623886" y="6013459"/>
            <a:ext cx="11133348" cy="506124"/>
          </a:xfrm>
        </p:spPr>
        <p:txBody>
          <a:bodyPr/>
          <a:lstStyle/>
          <a:p>
            <a:pPr rtl="0"/>
            <a:r>
              <a:rPr lang="fr-FR" dirty="0">
                <a:solidFill>
                  <a:srgbClr val="53585A"/>
                </a:solidFill>
              </a:rPr>
              <a:t>GLP-1R, récepteur du peptide-1 de type glucagon ; DFG, débit de filtration glomérulaire ; SGLT-2i, inhibiteur du co-transporteur-2 de sodium-glucose</a:t>
            </a:r>
          </a:p>
          <a:p>
            <a:pPr rtl="0"/>
            <a:r>
              <a:rPr lang="fr-FR" dirty="0">
                <a:solidFill>
                  <a:srgbClr val="53585A"/>
                </a:solidFill>
              </a:rPr>
              <a:t>1. </a:t>
            </a:r>
            <a:r>
              <a:rPr lang="fr-FR" dirty="0" err="1"/>
              <a:t>Kidney</a:t>
            </a:r>
            <a:r>
              <a:rPr lang="fr-FR" dirty="0"/>
              <a:t> </a:t>
            </a:r>
            <a:r>
              <a:rPr lang="fr-FR" dirty="0" err="1"/>
              <a:t>Disease</a:t>
            </a:r>
            <a:r>
              <a:rPr lang="fr-FR" dirty="0"/>
              <a:t> </a:t>
            </a:r>
            <a:r>
              <a:rPr lang="fr-FR" dirty="0" err="1"/>
              <a:t>Improving</a:t>
            </a:r>
            <a:r>
              <a:rPr lang="fr-FR" dirty="0"/>
              <a:t> Global </a:t>
            </a:r>
            <a:r>
              <a:rPr lang="fr-FR" dirty="0" err="1"/>
              <a:t>Outcomes</a:t>
            </a:r>
            <a:r>
              <a:rPr lang="fr-FR" dirty="0"/>
              <a:t>. </a:t>
            </a:r>
            <a:r>
              <a:rPr lang="fr-FR" i="1" dirty="0" err="1">
                <a:solidFill>
                  <a:srgbClr val="53585A"/>
                </a:solidFill>
              </a:rPr>
              <a:t>Kidney</a:t>
            </a:r>
            <a:r>
              <a:rPr lang="fr-FR" i="1" dirty="0">
                <a:solidFill>
                  <a:srgbClr val="53585A"/>
                </a:solidFill>
              </a:rPr>
              <a:t> Int </a:t>
            </a:r>
            <a:r>
              <a:rPr lang="fr-FR" dirty="0">
                <a:solidFill>
                  <a:srgbClr val="53585A"/>
                </a:solidFill>
              </a:rPr>
              <a:t>2013;3:1–150; 2. </a:t>
            </a:r>
            <a:r>
              <a:rPr lang="fr-FR" dirty="0" err="1">
                <a:solidFill>
                  <a:srgbClr val="53585A"/>
                </a:solidFill>
              </a:rPr>
              <a:t>Bakris</a:t>
            </a:r>
            <a:r>
              <a:rPr lang="fr-FR" dirty="0">
                <a:solidFill>
                  <a:srgbClr val="53585A"/>
                </a:solidFill>
              </a:rPr>
              <a:t> GB, </a:t>
            </a:r>
            <a:r>
              <a:rPr lang="fr-FR" i="1" dirty="0">
                <a:solidFill>
                  <a:srgbClr val="53585A"/>
                </a:solidFill>
              </a:rPr>
              <a:t>et al. N </a:t>
            </a:r>
            <a:r>
              <a:rPr lang="fr-FR" i="1" dirty="0" err="1">
                <a:solidFill>
                  <a:srgbClr val="53585A"/>
                </a:solidFill>
              </a:rPr>
              <a:t>Engl</a:t>
            </a:r>
            <a:r>
              <a:rPr lang="fr-FR" i="1" dirty="0">
                <a:solidFill>
                  <a:srgbClr val="53585A"/>
                </a:solidFill>
              </a:rPr>
              <a:t> J Med </a:t>
            </a:r>
            <a:r>
              <a:rPr lang="fr-FR" dirty="0">
                <a:solidFill>
                  <a:srgbClr val="53585A"/>
                </a:solidFill>
              </a:rPr>
              <a:t>2020;383:2219–2229; 3. </a:t>
            </a:r>
            <a:r>
              <a:rPr lang="fr-FR" dirty="0" err="1"/>
              <a:t>Ruilope</a:t>
            </a:r>
            <a:r>
              <a:rPr lang="fr-FR" dirty="0"/>
              <a:t> L, </a:t>
            </a:r>
            <a:r>
              <a:rPr lang="fr-FR" i="1" dirty="0"/>
              <a:t>et al. Am J </a:t>
            </a:r>
            <a:r>
              <a:rPr lang="fr-FR" i="1" dirty="0" err="1"/>
              <a:t>Nephrol</a:t>
            </a:r>
            <a:r>
              <a:rPr lang="fr-FR" dirty="0"/>
              <a:t> 2019;50:345–356</a:t>
            </a:r>
          </a:p>
        </p:txBody>
      </p:sp>
      <p:graphicFrame>
        <p:nvGraphicFramePr>
          <p:cNvPr id="5" name="Table 4">
            <a:extLst>
              <a:ext uri="{FF2B5EF4-FFF2-40B4-BE49-F238E27FC236}">
                <a16:creationId xmlns:a16="http://schemas.microsoft.com/office/drawing/2014/main" id="{49E39BBA-D114-4E89-B690-19CD99B91FB8}"/>
              </a:ext>
            </a:extLst>
          </p:cNvPr>
          <p:cNvGraphicFramePr>
            <a:graphicFrameLocks noGrp="1"/>
          </p:cNvGraphicFramePr>
          <p:nvPr>
            <p:extLst>
              <p:ext uri="{D42A27DB-BD31-4B8C-83A1-F6EECF244321}">
                <p14:modId xmlns:p14="http://schemas.microsoft.com/office/powerpoint/2010/main" val="4077792901"/>
              </p:ext>
            </p:extLst>
          </p:nvPr>
        </p:nvGraphicFramePr>
        <p:xfrm>
          <a:off x="2334455" y="1455766"/>
          <a:ext cx="3456000" cy="4060320"/>
        </p:xfrm>
        <a:graphic>
          <a:graphicData uri="http://schemas.openxmlformats.org/drawingml/2006/table">
            <a:tbl>
              <a:tblPr firstRow="1" bandRow="1">
                <a:tableStyleId>{073A0DAA-6AF3-43AB-8588-CEC1D06C72B9}</a:tableStyleId>
              </a:tblPr>
              <a:tblGrid>
                <a:gridCol w="1152000">
                  <a:extLst>
                    <a:ext uri="{9D8B030D-6E8A-4147-A177-3AD203B41FA5}">
                      <a16:colId xmlns:a16="http://schemas.microsoft.com/office/drawing/2014/main" val="4235160134"/>
                    </a:ext>
                  </a:extLst>
                </a:gridCol>
                <a:gridCol w="1152000">
                  <a:extLst>
                    <a:ext uri="{9D8B030D-6E8A-4147-A177-3AD203B41FA5}">
                      <a16:colId xmlns:a16="http://schemas.microsoft.com/office/drawing/2014/main" val="2157103453"/>
                    </a:ext>
                  </a:extLst>
                </a:gridCol>
                <a:gridCol w="1152000">
                  <a:extLst>
                    <a:ext uri="{9D8B030D-6E8A-4147-A177-3AD203B41FA5}">
                      <a16:colId xmlns:a16="http://schemas.microsoft.com/office/drawing/2014/main" val="885816617"/>
                    </a:ext>
                  </a:extLst>
                </a:gridCol>
              </a:tblGrid>
              <a:tr h="252000">
                <a:tc gridSpan="3">
                  <a:txBody>
                    <a:bodyPr/>
                    <a:lstStyle/>
                    <a:p>
                      <a:pPr algn="ctr" defTabSz="914012" rtl="0">
                        <a:defRPr/>
                      </a:pPr>
                      <a:r>
                        <a:rPr lang="fr-FR" sz="1800" b="0" kern="0">
                          <a:solidFill>
                            <a:schemeClr val="accent3"/>
                          </a:solidFill>
                          <a:latin typeface="+mn-lt"/>
                          <a:cs typeface="Arial"/>
                        </a:rPr>
                        <a:t>Catégories d’albuminurie</a:t>
                      </a:r>
                      <a:r>
                        <a:rPr lang="fr-FR" sz="1800" b="0" kern="0" baseline="30000">
                          <a:solidFill>
                            <a:schemeClr val="accent3"/>
                          </a:solidFill>
                          <a:latin typeface="+mn-lt"/>
                          <a:cs typeface="Arial"/>
                        </a:rPr>
                        <a:t>1</a:t>
                      </a:r>
                      <a:r>
                        <a:rPr lang="fr-FR" sz="1800" b="0" kern="0">
                          <a:solidFill>
                            <a:schemeClr val="accent3"/>
                          </a:solidFill>
                          <a:latin typeface="+mn-lt"/>
                          <a:cs typeface="Arial"/>
                        </a:rPr>
                        <a:t> </a:t>
                      </a:r>
                      <a:br>
                        <a:rPr lang="en-US" sz="1600" b="0" kern="0" dirty="0">
                          <a:solidFill>
                            <a:schemeClr val="accent3"/>
                          </a:solidFill>
                          <a:latin typeface="+mn-lt"/>
                          <a:cs typeface="Arial"/>
                        </a:rPr>
                      </a:br>
                      <a:r>
                        <a:rPr lang="fr-FR" sz="1400" b="0" kern="0">
                          <a:solidFill>
                            <a:schemeClr val="accent3"/>
                          </a:solidFill>
                          <a:latin typeface="+mn-lt"/>
                          <a:cs typeface="Arial"/>
                        </a:rPr>
                        <a:t>(mg albumine/g créatinine)</a:t>
                      </a:r>
                    </a:p>
                  </a:txBody>
                  <a:tcPr marT="0" marB="0">
                    <a:noFill/>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069931608"/>
                  </a:ext>
                </a:extLst>
              </a:tr>
              <a:tr h="864000">
                <a:tc>
                  <a:txBody>
                    <a:bodyPr/>
                    <a:lstStyle/>
                    <a:p>
                      <a:pPr algn="ctr" defTabSz="914012" rtl="0">
                        <a:lnSpc>
                          <a:spcPct val="80000"/>
                        </a:lnSpc>
                        <a:defRPr/>
                      </a:pPr>
                      <a:r>
                        <a:rPr lang="fr-FR" sz="1800" b="1" kern="0">
                          <a:solidFill>
                            <a:schemeClr val="bg1"/>
                          </a:solidFill>
                          <a:latin typeface="+mn-lt"/>
                          <a:cs typeface="Arial"/>
                        </a:rPr>
                        <a:t>A1</a:t>
                      </a:r>
                    </a:p>
                    <a:p>
                      <a:pPr algn="ctr" defTabSz="914012" rtl="0">
                        <a:lnSpc>
                          <a:spcPct val="80000"/>
                        </a:lnSpc>
                        <a:defRPr/>
                      </a:pPr>
                      <a:r>
                        <a:rPr lang="fr-FR" sz="1400" kern="0">
                          <a:solidFill>
                            <a:schemeClr val="bg1"/>
                          </a:solidFill>
                          <a:latin typeface="+mn-lt"/>
                          <a:cs typeface="Arial"/>
                        </a:rPr>
                        <a:t>Normale à légèrement augmentée</a:t>
                      </a:r>
                    </a:p>
                  </a:txBody>
                  <a:tcPr marL="36000" marR="36000" marT="72000" marB="0">
                    <a:solidFill>
                      <a:schemeClr val="accent3"/>
                    </a:solidFill>
                  </a:tcPr>
                </a:tc>
                <a:tc>
                  <a:txBody>
                    <a:bodyPr/>
                    <a:lstStyle/>
                    <a:p>
                      <a:pPr algn="ctr" defTabSz="914012" rtl="0">
                        <a:lnSpc>
                          <a:spcPct val="80000"/>
                        </a:lnSpc>
                        <a:defRPr/>
                      </a:pPr>
                      <a:r>
                        <a:rPr lang="fr-FR" sz="1800" b="1" kern="0">
                          <a:solidFill>
                            <a:schemeClr val="bg1"/>
                          </a:solidFill>
                          <a:latin typeface="+mn-lt"/>
                          <a:cs typeface="Arial"/>
                        </a:rPr>
                        <a:t>A2</a:t>
                      </a:r>
                    </a:p>
                    <a:p>
                      <a:pPr algn="ctr" defTabSz="914012" rtl="0">
                        <a:lnSpc>
                          <a:spcPct val="80000"/>
                        </a:lnSpc>
                        <a:defRPr/>
                      </a:pPr>
                      <a:r>
                        <a:rPr lang="fr-FR" sz="1400" kern="0">
                          <a:solidFill>
                            <a:schemeClr val="bg1"/>
                          </a:solidFill>
                          <a:latin typeface="+mn-lt"/>
                          <a:cs typeface="Arial"/>
                        </a:rPr>
                        <a:t>Modérément augmentée</a:t>
                      </a:r>
                    </a:p>
                  </a:txBody>
                  <a:tcPr marL="36000" marR="36000" marT="72000" marB="0">
                    <a:solidFill>
                      <a:schemeClr val="accent3"/>
                    </a:solidFill>
                  </a:tcPr>
                </a:tc>
                <a:tc>
                  <a:txBody>
                    <a:bodyPr/>
                    <a:lstStyle/>
                    <a:p>
                      <a:pPr algn="ctr" defTabSz="914012" rtl="0">
                        <a:lnSpc>
                          <a:spcPct val="80000"/>
                        </a:lnSpc>
                        <a:defRPr/>
                      </a:pPr>
                      <a:r>
                        <a:rPr lang="fr-FR" sz="1800" b="1" kern="0">
                          <a:solidFill>
                            <a:schemeClr val="bg1"/>
                          </a:solidFill>
                          <a:latin typeface="+mn-lt"/>
                          <a:cs typeface="Arial"/>
                        </a:rPr>
                        <a:t>A3</a:t>
                      </a:r>
                    </a:p>
                    <a:p>
                      <a:pPr algn="ctr" defTabSz="914012" rtl="0">
                        <a:lnSpc>
                          <a:spcPct val="80000"/>
                        </a:lnSpc>
                        <a:defRPr/>
                      </a:pPr>
                      <a:r>
                        <a:rPr lang="fr-FR" sz="1400" kern="0">
                          <a:solidFill>
                            <a:schemeClr val="bg1"/>
                          </a:solidFill>
                          <a:latin typeface="+mn-lt"/>
                          <a:cs typeface="Arial"/>
                        </a:rPr>
                        <a:t>Sévèrement </a:t>
                      </a:r>
                    </a:p>
                    <a:p>
                      <a:pPr algn="ctr" defTabSz="914012" rtl="0">
                        <a:lnSpc>
                          <a:spcPct val="80000"/>
                        </a:lnSpc>
                        <a:defRPr/>
                      </a:pPr>
                      <a:r>
                        <a:rPr lang="fr-FR" sz="1400" kern="0">
                          <a:solidFill>
                            <a:schemeClr val="bg1"/>
                          </a:solidFill>
                          <a:latin typeface="+mn-lt"/>
                          <a:cs typeface="Arial"/>
                        </a:rPr>
                        <a:t>augmentée</a:t>
                      </a:r>
                    </a:p>
                  </a:txBody>
                  <a:tcPr marL="36000" marR="36000" marT="72000" marB="0">
                    <a:solidFill>
                      <a:schemeClr val="accent3"/>
                    </a:solidFill>
                  </a:tcPr>
                </a:tc>
                <a:extLst>
                  <a:ext uri="{0D108BD9-81ED-4DB2-BD59-A6C34878D82A}">
                    <a16:rowId xmlns:a16="http://schemas.microsoft.com/office/drawing/2014/main" val="2395512810"/>
                  </a:ext>
                </a:extLst>
              </a:tr>
              <a:tr h="360000">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fr-FR" sz="1800" b="0" kern="0">
                          <a:solidFill>
                            <a:schemeClr val="bg1"/>
                          </a:solidFill>
                          <a:latin typeface="+mn-lt"/>
                          <a:cs typeface="Arial"/>
                        </a:rPr>
                        <a:t>0–29</a:t>
                      </a:r>
                    </a:p>
                  </a:txBody>
                  <a:tcPr marL="36000" marR="36000" marT="0" marB="0" anchor="ctr">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fr-FR" sz="1800" b="0" kern="0">
                          <a:solidFill>
                            <a:schemeClr val="bg1"/>
                          </a:solidFill>
                          <a:latin typeface="+mn-lt"/>
                          <a:cs typeface="Arial"/>
                        </a:rPr>
                        <a:t>30–299</a:t>
                      </a:r>
                    </a:p>
                  </a:txBody>
                  <a:tcPr marL="36000" marR="36000" marT="0" marB="0" anchor="ctr">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fr-FR" sz="1800" b="0" kern="0">
                          <a:solidFill>
                            <a:schemeClr val="bg1"/>
                          </a:solidFill>
                          <a:latin typeface="+mn-lt"/>
                          <a:cs typeface="Arial"/>
                        </a:rPr>
                        <a:t>≥ 300–≤ 5000</a:t>
                      </a:r>
                    </a:p>
                  </a:txBody>
                  <a:tcPr marL="36000" marR="36000" marT="0" marB="0" anchor="ctr">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86514904"/>
                  </a:ext>
                </a:extLst>
              </a:tr>
              <a:tr h="360000">
                <a:tc>
                  <a:txBody>
                    <a:bodyPr/>
                    <a:lstStyle/>
                    <a:p>
                      <a:endParaRPr lang="en-AU" sz="1100" dirty="0">
                        <a:solidFill>
                          <a:schemeClr val="bg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254146330"/>
                  </a:ext>
                </a:extLst>
              </a:tr>
              <a:tr h="360000">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543262853"/>
                  </a:ext>
                </a:extLst>
              </a:tr>
              <a:tr h="360000">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10041945"/>
                  </a:ext>
                </a:extLst>
              </a:tr>
              <a:tr h="360000">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609516177"/>
                  </a:ext>
                </a:extLst>
              </a:tr>
              <a:tr h="360000">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000403617"/>
                  </a:ext>
                </a:extLst>
              </a:tr>
              <a:tr h="360000">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1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162991777"/>
                  </a:ext>
                </a:extLst>
              </a:tr>
            </a:tbl>
          </a:graphicData>
        </a:graphic>
      </p:graphicFrame>
      <p:graphicFrame>
        <p:nvGraphicFramePr>
          <p:cNvPr id="6" name="Table 4">
            <a:extLst>
              <a:ext uri="{FF2B5EF4-FFF2-40B4-BE49-F238E27FC236}">
                <a16:creationId xmlns:a16="http://schemas.microsoft.com/office/drawing/2014/main" id="{41378FFD-C8C9-491B-AEB8-C99BDFD49DCB}"/>
              </a:ext>
            </a:extLst>
          </p:cNvPr>
          <p:cNvGraphicFramePr>
            <a:graphicFrameLocks noGrp="1"/>
          </p:cNvGraphicFramePr>
          <p:nvPr>
            <p:extLst>
              <p:ext uri="{D42A27DB-BD31-4B8C-83A1-F6EECF244321}">
                <p14:modId xmlns:p14="http://schemas.microsoft.com/office/powerpoint/2010/main" val="1781172729"/>
              </p:ext>
            </p:extLst>
          </p:nvPr>
        </p:nvGraphicFramePr>
        <p:xfrm>
          <a:off x="620177" y="3356086"/>
          <a:ext cx="1728000" cy="2160000"/>
        </p:xfrm>
        <a:graphic>
          <a:graphicData uri="http://schemas.openxmlformats.org/drawingml/2006/table">
            <a:tbl>
              <a:tblPr firstCol="1" bandRow="1">
                <a:tableStyleId>{073A0DAA-6AF3-43AB-8588-CEC1D06C72B9}</a:tableStyleId>
              </a:tblPr>
              <a:tblGrid>
                <a:gridCol w="540000">
                  <a:extLst>
                    <a:ext uri="{9D8B030D-6E8A-4147-A177-3AD203B41FA5}">
                      <a16:colId xmlns:a16="http://schemas.microsoft.com/office/drawing/2014/main" val="4235160134"/>
                    </a:ext>
                  </a:extLst>
                </a:gridCol>
                <a:gridCol w="504000">
                  <a:extLst>
                    <a:ext uri="{9D8B030D-6E8A-4147-A177-3AD203B41FA5}">
                      <a16:colId xmlns:a16="http://schemas.microsoft.com/office/drawing/2014/main" val="2157103453"/>
                    </a:ext>
                  </a:extLst>
                </a:gridCol>
                <a:gridCol w="684000">
                  <a:extLst>
                    <a:ext uri="{9D8B030D-6E8A-4147-A177-3AD203B41FA5}">
                      <a16:colId xmlns:a16="http://schemas.microsoft.com/office/drawing/2014/main" val="885816617"/>
                    </a:ext>
                  </a:extLst>
                </a:gridCol>
              </a:tblGrid>
              <a:tr h="360000">
                <a:tc rowSpan="6">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fr-FR" sz="1800" b="0" kern="0">
                          <a:solidFill>
                            <a:schemeClr val="accent3"/>
                          </a:solidFill>
                          <a:latin typeface="+mn-lt"/>
                          <a:ea typeface="+mn-ea"/>
                          <a:cs typeface="Arial"/>
                        </a:rPr>
                        <a:t>catégories du DFG </a:t>
                      </a:r>
                      <a:br>
                        <a:rPr lang="en-US" sz="1600" b="0" kern="0" dirty="0">
                          <a:solidFill>
                            <a:schemeClr val="accent3"/>
                          </a:solidFill>
                          <a:latin typeface="+mn-lt"/>
                          <a:ea typeface="+mn-ea"/>
                          <a:cs typeface="Arial"/>
                        </a:rPr>
                      </a:br>
                      <a:r>
                        <a:rPr lang="fr-FR" sz="1600" b="0" kern="0">
                          <a:solidFill>
                            <a:schemeClr val="accent3"/>
                          </a:solidFill>
                          <a:latin typeface="+mn-lt"/>
                          <a:ea typeface="+mn-ea"/>
                          <a:cs typeface="Arial"/>
                        </a:rPr>
                        <a:t> </a:t>
                      </a:r>
                      <a:r>
                        <a:rPr lang="fr-FR" sz="1400" b="0" kern="0">
                          <a:solidFill>
                            <a:schemeClr val="accent3"/>
                          </a:solidFill>
                          <a:latin typeface="+mn-lt"/>
                          <a:ea typeface="+mn-ea"/>
                          <a:cs typeface="Arial"/>
                        </a:rPr>
                        <a:t>(ml/min/1,73 m</a:t>
                      </a:r>
                      <a:r>
                        <a:rPr lang="fr-FR" sz="1400" b="0" kern="0" baseline="30000">
                          <a:solidFill>
                            <a:schemeClr val="accent3"/>
                          </a:solidFill>
                          <a:latin typeface="+mn-lt"/>
                          <a:ea typeface="+mn-ea"/>
                          <a:cs typeface="Arial"/>
                        </a:rPr>
                        <a:t>2</a:t>
                      </a:r>
                      <a:r>
                        <a:rPr lang="fr-FR" sz="1400" b="0" kern="0">
                          <a:solidFill>
                            <a:schemeClr val="accent3"/>
                          </a:solidFill>
                          <a:latin typeface="+mn-lt"/>
                          <a:ea typeface="+mn-ea"/>
                          <a:cs typeface="Arial"/>
                        </a:rPr>
                        <a:t>)</a:t>
                      </a:r>
                    </a:p>
                  </a:txBody>
                  <a:tcPr vert="vert270" anchor="ctr">
                    <a:noFill/>
                  </a:tcPr>
                </a:tc>
                <a:tc>
                  <a:txBody>
                    <a:bodyPr/>
                    <a:lstStyle/>
                    <a:p>
                      <a:pPr algn="ctr" rtl="0"/>
                      <a:r>
                        <a:rPr lang="fr-FR" sz="1800" b="1">
                          <a:solidFill>
                            <a:schemeClr val="bg1"/>
                          </a:solidFill>
                        </a:rPr>
                        <a:t>G1</a:t>
                      </a:r>
                    </a:p>
                  </a:txBody>
                  <a:tcPr marL="0" marR="0" marT="0" marB="0" anchor="ctr">
                    <a:solidFill>
                      <a:schemeClr val="accent3"/>
                    </a:solidFill>
                  </a:tcPr>
                </a:tc>
                <a:tc>
                  <a:txBody>
                    <a:bodyPr/>
                    <a:lstStyle/>
                    <a:p>
                      <a:pPr algn="ctr" rtl="0"/>
                      <a:r>
                        <a:rPr lang="fr-FR" sz="1800" b="0" kern="0">
                          <a:solidFill>
                            <a:schemeClr val="bg1"/>
                          </a:solidFill>
                          <a:latin typeface="+mn-lt"/>
                          <a:cs typeface="Arial"/>
                        </a:rPr>
                        <a:t>≥ 90</a:t>
                      </a:r>
                    </a:p>
                  </a:txBody>
                  <a:tcPr marL="0" marR="0" marT="0" marB="0" anchor="ctr">
                    <a:solidFill>
                      <a:schemeClr val="accent3"/>
                    </a:solidFill>
                  </a:tcPr>
                </a:tc>
                <a:extLst>
                  <a:ext uri="{0D108BD9-81ED-4DB2-BD59-A6C34878D82A}">
                    <a16:rowId xmlns:a16="http://schemas.microsoft.com/office/drawing/2014/main" val="2254146330"/>
                  </a:ext>
                </a:extLst>
              </a:tr>
              <a:tr h="360000">
                <a:tc vMerge="1">
                  <a:txBody>
                    <a:bodyPr/>
                    <a:lstStyle/>
                    <a:p>
                      <a:endParaRPr lang="en-AU" sz="1100" dirty="0">
                        <a:solidFill>
                          <a:schemeClr val="bg1"/>
                        </a:solidFill>
                      </a:endParaRPr>
                    </a:p>
                  </a:txBody>
                  <a:tcPr/>
                </a:tc>
                <a:tc>
                  <a:txBody>
                    <a:bodyPr/>
                    <a:lstStyle/>
                    <a:p>
                      <a:pPr algn="ctr" rtl="0"/>
                      <a:r>
                        <a:rPr lang="fr-FR" sz="1800" b="1">
                          <a:solidFill>
                            <a:schemeClr val="bg1"/>
                          </a:solidFill>
                        </a:rPr>
                        <a:t>G2</a:t>
                      </a:r>
                    </a:p>
                  </a:txBody>
                  <a:tcPr marL="0" marR="0" marT="0" marB="0" anchor="ctr">
                    <a:solidFill>
                      <a:schemeClr val="accent3"/>
                    </a:solidFill>
                  </a:tcPr>
                </a:tc>
                <a:tc>
                  <a:txBody>
                    <a:bodyPr/>
                    <a:lstStyle/>
                    <a:p>
                      <a:pPr algn="ctr" rtl="0"/>
                      <a:r>
                        <a:rPr lang="fr-FR" sz="1800" b="0" kern="0">
                          <a:solidFill>
                            <a:schemeClr val="bg1"/>
                          </a:solidFill>
                          <a:latin typeface="+mn-lt"/>
                          <a:cs typeface="Arial"/>
                        </a:rPr>
                        <a:t>60–89</a:t>
                      </a:r>
                    </a:p>
                  </a:txBody>
                  <a:tcPr marL="0" marR="0" marT="0" marB="0" anchor="ctr">
                    <a:solidFill>
                      <a:schemeClr val="accent3"/>
                    </a:solidFill>
                  </a:tcPr>
                </a:tc>
                <a:extLst>
                  <a:ext uri="{0D108BD9-81ED-4DB2-BD59-A6C34878D82A}">
                    <a16:rowId xmlns:a16="http://schemas.microsoft.com/office/drawing/2014/main" val="543262853"/>
                  </a:ext>
                </a:extLst>
              </a:tr>
              <a:tr h="360000">
                <a:tc vMerge="1">
                  <a:txBody>
                    <a:bodyPr/>
                    <a:lstStyle/>
                    <a:p>
                      <a:endParaRPr lang="en-AU" sz="1100" dirty="0">
                        <a:solidFill>
                          <a:schemeClr val="bg1"/>
                        </a:solidFill>
                      </a:endParaRPr>
                    </a:p>
                  </a:txBody>
                  <a:tcPr/>
                </a:tc>
                <a:tc>
                  <a:txBody>
                    <a:bodyPr/>
                    <a:lstStyle/>
                    <a:p>
                      <a:pPr algn="ctr" rtl="0"/>
                      <a:r>
                        <a:rPr lang="fr-FR" sz="1800" b="1">
                          <a:solidFill>
                            <a:schemeClr val="bg1"/>
                          </a:solidFill>
                        </a:rPr>
                        <a:t>G3a</a:t>
                      </a:r>
                    </a:p>
                  </a:txBody>
                  <a:tcPr marL="0" marR="0" marT="0" marB="0" anchor="ctr">
                    <a:solidFill>
                      <a:schemeClr val="accent3"/>
                    </a:solidFill>
                  </a:tcPr>
                </a:tc>
                <a:tc>
                  <a:txBody>
                    <a:bodyPr/>
                    <a:lstStyle/>
                    <a:p>
                      <a:pPr algn="ctr" rtl="0"/>
                      <a:r>
                        <a:rPr lang="fr-FR" sz="1800" b="0" kern="0">
                          <a:solidFill>
                            <a:schemeClr val="bg1"/>
                          </a:solidFill>
                          <a:latin typeface="+mn-lt"/>
                          <a:cs typeface="Arial"/>
                        </a:rPr>
                        <a:t>45–59</a:t>
                      </a:r>
                    </a:p>
                  </a:txBody>
                  <a:tcPr marL="0" marR="0" marT="0" marB="0" anchor="ctr">
                    <a:solidFill>
                      <a:schemeClr val="accent3"/>
                    </a:solidFill>
                  </a:tcPr>
                </a:tc>
                <a:extLst>
                  <a:ext uri="{0D108BD9-81ED-4DB2-BD59-A6C34878D82A}">
                    <a16:rowId xmlns:a16="http://schemas.microsoft.com/office/drawing/2014/main" val="210041945"/>
                  </a:ext>
                </a:extLst>
              </a:tr>
              <a:tr h="360000">
                <a:tc vMerge="1">
                  <a:txBody>
                    <a:bodyPr/>
                    <a:lstStyle/>
                    <a:p>
                      <a:endParaRPr lang="en-AU" sz="1100" dirty="0">
                        <a:solidFill>
                          <a:schemeClr val="bg1"/>
                        </a:solidFill>
                      </a:endParaRPr>
                    </a:p>
                  </a:txBody>
                  <a:tcPr/>
                </a:tc>
                <a:tc>
                  <a:txBody>
                    <a:bodyPr/>
                    <a:lstStyle/>
                    <a:p>
                      <a:pPr algn="ctr" rtl="0"/>
                      <a:r>
                        <a:rPr lang="fr-FR" sz="1800" b="1">
                          <a:solidFill>
                            <a:schemeClr val="bg1"/>
                          </a:solidFill>
                        </a:rPr>
                        <a:t>G3b</a:t>
                      </a:r>
                    </a:p>
                  </a:txBody>
                  <a:tcPr marL="0" marR="0" marT="0" marB="0" anchor="ctr">
                    <a:solidFill>
                      <a:schemeClr val="accent3"/>
                    </a:solidFill>
                  </a:tcPr>
                </a:tc>
                <a:tc>
                  <a:txBody>
                    <a:bodyPr/>
                    <a:lstStyle/>
                    <a:p>
                      <a:pPr algn="ctr" rtl="0"/>
                      <a:r>
                        <a:rPr lang="fr-FR" sz="1800" b="0" kern="0">
                          <a:solidFill>
                            <a:schemeClr val="bg1"/>
                          </a:solidFill>
                          <a:latin typeface="+mn-lt"/>
                          <a:cs typeface="Arial"/>
                        </a:rPr>
                        <a:t>30–44</a:t>
                      </a:r>
                    </a:p>
                  </a:txBody>
                  <a:tcPr marL="0" marR="0" marT="0" marB="0" anchor="ctr">
                    <a:solidFill>
                      <a:schemeClr val="accent3"/>
                    </a:solidFill>
                  </a:tcPr>
                </a:tc>
                <a:extLst>
                  <a:ext uri="{0D108BD9-81ED-4DB2-BD59-A6C34878D82A}">
                    <a16:rowId xmlns:a16="http://schemas.microsoft.com/office/drawing/2014/main" val="1609516177"/>
                  </a:ext>
                </a:extLst>
              </a:tr>
              <a:tr h="360000">
                <a:tc vMerge="1">
                  <a:txBody>
                    <a:bodyPr/>
                    <a:lstStyle/>
                    <a:p>
                      <a:endParaRPr lang="en-AU" sz="1100" dirty="0">
                        <a:solidFill>
                          <a:schemeClr val="bg1"/>
                        </a:solidFill>
                      </a:endParaRPr>
                    </a:p>
                  </a:txBody>
                  <a:tcPr/>
                </a:tc>
                <a:tc>
                  <a:txBody>
                    <a:bodyPr/>
                    <a:lstStyle/>
                    <a:p>
                      <a:pPr algn="ctr" rtl="0"/>
                      <a:r>
                        <a:rPr lang="fr-FR" sz="1800" b="1">
                          <a:solidFill>
                            <a:schemeClr val="bg1"/>
                          </a:solidFill>
                        </a:rPr>
                        <a:t>G4</a:t>
                      </a:r>
                    </a:p>
                  </a:txBody>
                  <a:tcPr marL="0" marR="0" marT="0" marB="0" anchor="ctr">
                    <a:solidFill>
                      <a:schemeClr val="accent3"/>
                    </a:solidFill>
                  </a:tcPr>
                </a:tc>
                <a:tc>
                  <a:txBody>
                    <a:bodyPr/>
                    <a:lstStyle/>
                    <a:p>
                      <a:pPr algn="ctr" rtl="0"/>
                      <a:r>
                        <a:rPr lang="fr-FR" sz="1800" b="0" kern="0">
                          <a:solidFill>
                            <a:schemeClr val="bg1"/>
                          </a:solidFill>
                          <a:latin typeface="+mn-lt"/>
                          <a:cs typeface="Arial"/>
                        </a:rPr>
                        <a:t>15–29</a:t>
                      </a:r>
                    </a:p>
                  </a:txBody>
                  <a:tcPr marL="0" marR="0" marT="0" marB="0" anchor="ctr">
                    <a:solidFill>
                      <a:schemeClr val="accent3"/>
                    </a:solidFill>
                  </a:tcPr>
                </a:tc>
                <a:extLst>
                  <a:ext uri="{0D108BD9-81ED-4DB2-BD59-A6C34878D82A}">
                    <a16:rowId xmlns:a16="http://schemas.microsoft.com/office/drawing/2014/main" val="4000403617"/>
                  </a:ext>
                </a:extLst>
              </a:tr>
              <a:tr h="360000">
                <a:tc vMerge="1">
                  <a:txBody>
                    <a:bodyPr/>
                    <a:lstStyle/>
                    <a:p>
                      <a:endParaRPr lang="en-AU" sz="1100" dirty="0">
                        <a:solidFill>
                          <a:schemeClr val="bg1"/>
                        </a:solidFill>
                      </a:endParaRPr>
                    </a:p>
                  </a:txBody>
                  <a:tcPr/>
                </a:tc>
                <a:tc>
                  <a:txBody>
                    <a:bodyPr/>
                    <a:lstStyle/>
                    <a:p>
                      <a:pPr algn="ctr" rtl="0"/>
                      <a:r>
                        <a:rPr lang="fr-FR" sz="1800" b="1">
                          <a:solidFill>
                            <a:schemeClr val="bg1"/>
                          </a:solidFill>
                        </a:rPr>
                        <a:t>G5</a:t>
                      </a:r>
                    </a:p>
                  </a:txBody>
                  <a:tcPr marL="0" marR="0" marT="0" marB="0" anchor="ctr">
                    <a:solidFill>
                      <a:schemeClr val="accent3"/>
                    </a:solidFill>
                  </a:tcPr>
                </a:tc>
                <a:tc>
                  <a:txBody>
                    <a:bodyPr/>
                    <a:lstStyle/>
                    <a:p>
                      <a:pPr algn="ctr" rtl="0"/>
                      <a:r>
                        <a:rPr lang="fr-FR" sz="1800" b="0" kern="0">
                          <a:solidFill>
                            <a:schemeClr val="bg1"/>
                          </a:solidFill>
                          <a:latin typeface="+mn-lt"/>
                          <a:cs typeface="Arial"/>
                        </a:rPr>
                        <a:t>&lt; 15</a:t>
                      </a:r>
                    </a:p>
                  </a:txBody>
                  <a:tcPr marL="0" marR="0" marT="0" marB="0" anchor="ctr">
                    <a:solidFill>
                      <a:schemeClr val="accent3"/>
                    </a:solidFill>
                  </a:tcPr>
                </a:tc>
                <a:extLst>
                  <a:ext uri="{0D108BD9-81ED-4DB2-BD59-A6C34878D82A}">
                    <a16:rowId xmlns:a16="http://schemas.microsoft.com/office/drawing/2014/main" val="4162991777"/>
                  </a:ext>
                </a:extLst>
              </a:tr>
            </a:tbl>
          </a:graphicData>
        </a:graphic>
      </p:graphicFrame>
      <p:grpSp>
        <p:nvGrpSpPr>
          <p:cNvPr id="15" name="Group 14">
            <a:extLst>
              <a:ext uri="{FF2B5EF4-FFF2-40B4-BE49-F238E27FC236}">
                <a16:creationId xmlns:a16="http://schemas.microsoft.com/office/drawing/2014/main" id="{DDDA5569-4F1F-4D83-9BC0-B5588A045E2C}"/>
              </a:ext>
            </a:extLst>
          </p:cNvPr>
          <p:cNvGrpSpPr/>
          <p:nvPr/>
        </p:nvGrpSpPr>
        <p:grpSpPr>
          <a:xfrm>
            <a:off x="5790455" y="1223658"/>
            <a:ext cx="5969161" cy="2505951"/>
            <a:chOff x="5790455" y="1390923"/>
            <a:chExt cx="5969161" cy="2505951"/>
          </a:xfrm>
        </p:grpSpPr>
        <p:grpSp>
          <p:nvGrpSpPr>
            <p:cNvPr id="46" name="Group 45">
              <a:extLst>
                <a:ext uri="{FF2B5EF4-FFF2-40B4-BE49-F238E27FC236}">
                  <a16:creationId xmlns:a16="http://schemas.microsoft.com/office/drawing/2014/main" id="{E348DFF9-C994-4E0B-83CE-913E2C2B2D5A}"/>
                </a:ext>
              </a:extLst>
            </p:cNvPr>
            <p:cNvGrpSpPr/>
            <p:nvPr/>
          </p:nvGrpSpPr>
          <p:grpSpPr>
            <a:xfrm>
              <a:off x="5790455" y="1412874"/>
              <a:ext cx="5944065" cy="2484000"/>
              <a:chOff x="5782835" y="1412874"/>
              <a:chExt cx="5944065" cy="2484000"/>
            </a:xfrm>
          </p:grpSpPr>
          <p:sp>
            <p:nvSpPr>
              <p:cNvPr id="47" name="Rectangle 46">
                <a:extLst>
                  <a:ext uri="{FF2B5EF4-FFF2-40B4-BE49-F238E27FC236}">
                    <a16:creationId xmlns:a16="http://schemas.microsoft.com/office/drawing/2014/main" id="{153B9C1E-9B64-4F11-B320-869589259B5F}"/>
                  </a:ext>
                </a:extLst>
              </p:cNvPr>
              <p:cNvSpPr/>
              <p:nvPr/>
            </p:nvSpPr>
            <p:spPr>
              <a:xfrm>
                <a:off x="5930900" y="1412874"/>
                <a:ext cx="5796000" cy="2484000"/>
              </a:xfrm>
              <a:prstGeom prst="rect">
                <a:avLst/>
              </a:prstGeom>
              <a:solidFill>
                <a:srgbClr val="ECF7C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lstStyle/>
              <a:p>
                <a:pPr rtl="0"/>
                <a:r>
                  <a:rPr lang="fr-FR" b="1" dirty="0">
                    <a:solidFill>
                      <a:schemeClr val="accent2">
                        <a:lumMod val="50000"/>
                      </a:schemeClr>
                    </a:solidFill>
                    <a:ea typeface="MS PGothic" charset="0"/>
                  </a:rPr>
                  <a:t>FIDELIO-</a:t>
                </a:r>
                <a:r>
                  <a:rPr lang="fr-FR" b="1" dirty="0" err="1">
                    <a:solidFill>
                      <a:schemeClr val="accent2">
                        <a:lumMod val="50000"/>
                      </a:schemeClr>
                    </a:solidFill>
                    <a:ea typeface="MS PGothic" charset="0"/>
                  </a:rPr>
                  <a:t>DKD</a:t>
                </a:r>
                <a:r>
                  <a:rPr lang="fr-FR" b="1" baseline="30000" dirty="0" err="1">
                    <a:solidFill>
                      <a:schemeClr val="accent2">
                        <a:lumMod val="50000"/>
                      </a:schemeClr>
                    </a:solidFill>
                    <a:ea typeface="MS PGothic" charset="0"/>
                  </a:rPr>
                  <a:t>2</a:t>
                </a:r>
                <a:endParaRPr lang="fr-FR" b="1" baseline="30000" dirty="0">
                  <a:solidFill>
                    <a:schemeClr val="accent2">
                      <a:lumMod val="50000"/>
                    </a:schemeClr>
                  </a:solidFill>
                  <a:ea typeface="MS PGothic" charset="0"/>
                </a:endParaRPr>
              </a:p>
              <a:p>
                <a:pPr rtl="0">
                  <a:buClr>
                    <a:schemeClr val="accent3"/>
                  </a:buClr>
                </a:pPr>
                <a:r>
                  <a:rPr lang="fr-FR" dirty="0">
                    <a:solidFill>
                      <a:schemeClr val="accent2">
                        <a:lumMod val="50000"/>
                      </a:schemeClr>
                    </a:solidFill>
                    <a:ea typeface="MS PGothic" charset="0"/>
                  </a:rPr>
                  <a:t>Résultat principal : composite rénal</a:t>
                </a:r>
              </a:p>
              <a:p>
                <a:pPr marL="715963" rtl="0">
                  <a:buClr>
                    <a:schemeClr val="accent3"/>
                  </a:buClr>
                </a:pPr>
                <a:r>
                  <a:rPr lang="fr-FR" b="1" dirty="0">
                    <a:solidFill>
                      <a:schemeClr val="accent2">
                        <a:lumMod val="50000"/>
                      </a:schemeClr>
                    </a:solidFill>
                  </a:rPr>
                  <a:t>La </a:t>
                </a:r>
                <a:r>
                  <a:rPr lang="fr-FR" b="1" dirty="0" err="1">
                    <a:solidFill>
                      <a:schemeClr val="accent2">
                        <a:lumMod val="50000"/>
                      </a:schemeClr>
                    </a:solidFill>
                  </a:rPr>
                  <a:t>finérénone</a:t>
                </a:r>
                <a:r>
                  <a:rPr lang="fr-FR" b="1" dirty="0">
                    <a:solidFill>
                      <a:schemeClr val="accent2">
                        <a:lumMod val="50000"/>
                      </a:schemeClr>
                    </a:solidFill>
                  </a:rPr>
                  <a:t> </a:t>
                </a:r>
                <a:r>
                  <a:rPr lang="fr-FR" dirty="0">
                    <a:solidFill>
                      <a:schemeClr val="accent2">
                        <a:lumMod val="50000"/>
                      </a:schemeClr>
                    </a:solidFill>
                  </a:rPr>
                  <a:t>réduisait</a:t>
                </a:r>
                <a:r>
                  <a:rPr lang="fr-FR" b="1" dirty="0">
                    <a:solidFill>
                      <a:schemeClr val="accent2">
                        <a:lumMod val="50000"/>
                      </a:schemeClr>
                    </a:solidFill>
                  </a:rPr>
                  <a:t> de manière significative </a:t>
                </a:r>
                <a:r>
                  <a:rPr lang="fr-FR" b="1" dirty="0">
                    <a:solidFill>
                      <a:schemeClr val="accent2">
                        <a:lumMod val="50000"/>
                      </a:schemeClr>
                    </a:solidFill>
                    <a:ea typeface="MS PGothic" charset="0"/>
                  </a:rPr>
                  <a:t>l’évolution de la MRC </a:t>
                </a:r>
                <a:r>
                  <a:rPr lang="fr-FR" dirty="0">
                    <a:solidFill>
                      <a:schemeClr val="accent2">
                        <a:lumMod val="50000"/>
                      </a:schemeClr>
                    </a:solidFill>
                    <a:ea typeface="MS PGothic" charset="0"/>
                  </a:rPr>
                  <a:t>de </a:t>
                </a:r>
                <a:r>
                  <a:rPr lang="fr-FR" b="1" dirty="0">
                    <a:solidFill>
                      <a:schemeClr val="accent2">
                        <a:lumMod val="50000"/>
                      </a:schemeClr>
                    </a:solidFill>
                    <a:ea typeface="MS PGothic" charset="0"/>
                  </a:rPr>
                  <a:t>18 % </a:t>
                </a:r>
                <a:r>
                  <a:rPr lang="fr-FR" dirty="0">
                    <a:solidFill>
                      <a:schemeClr val="accent2">
                        <a:lumMod val="50000"/>
                      </a:schemeClr>
                    </a:solidFill>
                    <a:ea typeface="MS PGothic" charset="0"/>
                  </a:rPr>
                  <a:t>vs placebo chez les patients présentant </a:t>
                </a:r>
                <a:r>
                  <a:rPr lang="fr-FR" b="1" dirty="0">
                    <a:solidFill>
                      <a:schemeClr val="accent2">
                        <a:lumMod val="50000"/>
                      </a:schemeClr>
                    </a:solidFill>
                    <a:ea typeface="MS PGothic" charset="0"/>
                  </a:rPr>
                  <a:t>une MRC à un stade avancé et un DT2, indépendamment </a:t>
                </a:r>
                <a:r>
                  <a:rPr lang="fr-FR" dirty="0">
                    <a:solidFill>
                      <a:schemeClr val="accent2">
                        <a:lumMod val="50000"/>
                      </a:schemeClr>
                    </a:solidFill>
                    <a:ea typeface="MS PGothic" charset="0"/>
                  </a:rPr>
                  <a:t>de </a:t>
                </a:r>
                <a:r>
                  <a:rPr lang="fr-FR" b="1" dirty="0">
                    <a:solidFill>
                      <a:schemeClr val="accent2">
                        <a:lumMod val="50000"/>
                      </a:schemeClr>
                    </a:solidFill>
                    <a:ea typeface="MS PGothic" charset="0"/>
                  </a:rPr>
                  <a:t>l’emploi à l’inclusion d’ inhibiteurs de SGLT-2 et d’agonistes de GLP-1R</a:t>
                </a:r>
              </a:p>
              <a:p>
                <a:pPr rtl="0">
                  <a:buClr>
                    <a:schemeClr val="accent3"/>
                  </a:buClr>
                </a:pPr>
                <a:r>
                  <a:rPr lang="fr-FR" dirty="0">
                    <a:solidFill>
                      <a:schemeClr val="accent3"/>
                    </a:solidFill>
                    <a:ea typeface="MS PGothic" charset="0"/>
                  </a:rPr>
                  <a:t> </a:t>
                </a:r>
              </a:p>
              <a:p>
                <a:pPr marL="342900" indent="-342900">
                  <a:buClr>
                    <a:schemeClr val="accent3"/>
                  </a:buClr>
                  <a:buFont typeface="Arial" panose="020B0604020202020204" pitchFamily="34" charset="0"/>
                  <a:buChar char="•"/>
                </a:pPr>
                <a:endParaRPr lang="en-GB" dirty="0"/>
              </a:p>
            </p:txBody>
          </p:sp>
          <p:pic>
            <p:nvPicPr>
              <p:cNvPr id="48" name="Picture 2">
                <a:extLst>
                  <a:ext uri="{FF2B5EF4-FFF2-40B4-BE49-F238E27FC236}">
                    <a16:creationId xmlns:a16="http://schemas.microsoft.com/office/drawing/2014/main" id="{D52C2689-A37B-4D80-B0E7-8CB206C67FD9}"/>
                  </a:ext>
                </a:extLst>
              </p:cNvPr>
              <p:cNvPicPr>
                <a:picLocks noChangeAspect="1"/>
              </p:cNvPicPr>
              <p:nvPr/>
            </p:nvPicPr>
            <p:blipFill rotWithShape="1">
              <a:blip r:embed="rId3"/>
              <a:srcRect l="25439" r="19373" b="1834"/>
              <a:stretch/>
            </p:blipFill>
            <p:spPr>
              <a:xfrm flipH="1">
                <a:off x="5782835" y="2194723"/>
                <a:ext cx="943696" cy="1533819"/>
              </a:xfrm>
              <a:prstGeom prst="rect">
                <a:avLst/>
              </a:prstGeom>
              <a:noFill/>
              <a:effectLst/>
            </p:spPr>
          </p:pic>
        </p:grpSp>
        <p:pic>
          <p:nvPicPr>
            <p:cNvPr id="18" name="Picture 17" descr="Icon&#10;&#10;Description automatically generated">
              <a:extLst>
                <a:ext uri="{FF2B5EF4-FFF2-40B4-BE49-F238E27FC236}">
                  <a16:creationId xmlns:a16="http://schemas.microsoft.com/office/drawing/2014/main" id="{D086239A-1712-4876-9364-E958DE9C359F}"/>
                </a:ext>
              </a:extLst>
            </p:cNvPr>
            <p:cNvPicPr>
              <a:picLocks noChangeAspect="1"/>
            </p:cNvPicPr>
            <p:nvPr/>
          </p:nvPicPr>
          <p:blipFill>
            <a:blip r:embed="rId4"/>
            <a:stretch>
              <a:fillRect/>
            </a:stretch>
          </p:blipFill>
          <p:spPr>
            <a:xfrm>
              <a:off x="11039616" y="1390923"/>
              <a:ext cx="720000" cy="720000"/>
            </a:xfrm>
            <a:prstGeom prst="rect">
              <a:avLst/>
            </a:prstGeom>
          </p:spPr>
        </p:pic>
      </p:grpSp>
      <p:sp>
        <p:nvSpPr>
          <p:cNvPr id="30" name="Freeform: Shape 29">
            <a:extLst>
              <a:ext uri="{FF2B5EF4-FFF2-40B4-BE49-F238E27FC236}">
                <a16:creationId xmlns:a16="http://schemas.microsoft.com/office/drawing/2014/main" id="{0A33370B-BE04-4906-947F-95216A1958CA}"/>
              </a:ext>
            </a:extLst>
          </p:cNvPr>
          <p:cNvSpPr/>
          <p:nvPr/>
        </p:nvSpPr>
        <p:spPr>
          <a:xfrm>
            <a:off x="3492903" y="3893078"/>
            <a:ext cx="2299542" cy="1018800"/>
          </a:xfrm>
          <a:custGeom>
            <a:avLst/>
            <a:gdLst>
              <a:gd name="connsiteX0" fmla="*/ 1147542 w 2299542"/>
              <a:gd name="connsiteY0" fmla="*/ 0 h 1018800"/>
              <a:gd name="connsiteX1" fmla="*/ 2299542 w 2299542"/>
              <a:gd name="connsiteY1" fmla="*/ 0 h 1018800"/>
              <a:gd name="connsiteX2" fmla="*/ 2299542 w 2299542"/>
              <a:gd name="connsiteY2" fmla="*/ 1018800 h 1018800"/>
              <a:gd name="connsiteX3" fmla="*/ 1152000 w 2299542"/>
              <a:gd name="connsiteY3" fmla="*/ 1018800 h 1018800"/>
              <a:gd name="connsiteX4" fmla="*/ 1147542 w 2299542"/>
              <a:gd name="connsiteY4" fmla="*/ 1018800 h 1018800"/>
              <a:gd name="connsiteX5" fmla="*/ 0 w 2299542"/>
              <a:gd name="connsiteY5" fmla="*/ 1018800 h 1018800"/>
              <a:gd name="connsiteX6" fmla="*/ 0 w 2299542"/>
              <a:gd name="connsiteY6" fmla="*/ 180000 h 1018800"/>
              <a:gd name="connsiteX7" fmla="*/ 1147542 w 2299542"/>
              <a:gd name="connsiteY7" fmla="*/ 180000 h 101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9542" h="1018800">
                <a:moveTo>
                  <a:pt x="1147542" y="0"/>
                </a:moveTo>
                <a:lnTo>
                  <a:pt x="2299542" y="0"/>
                </a:lnTo>
                <a:lnTo>
                  <a:pt x="2299542" y="1018800"/>
                </a:lnTo>
                <a:lnTo>
                  <a:pt x="1152000" y="1018800"/>
                </a:lnTo>
                <a:lnTo>
                  <a:pt x="1147542" y="1018800"/>
                </a:lnTo>
                <a:lnTo>
                  <a:pt x="0" y="1018800"/>
                </a:lnTo>
                <a:lnTo>
                  <a:pt x="0" y="180000"/>
                </a:lnTo>
                <a:lnTo>
                  <a:pt x="1147542" y="180000"/>
                </a:lnTo>
                <a:close/>
              </a:path>
            </a:pathLst>
          </a:custGeom>
          <a:solidFill>
            <a:schemeClr val="accent2">
              <a:lumMod val="40000"/>
              <a:lumOff val="60000"/>
              <a:alpha val="60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23" name="Group 22">
            <a:extLst>
              <a:ext uri="{FF2B5EF4-FFF2-40B4-BE49-F238E27FC236}">
                <a16:creationId xmlns:a16="http://schemas.microsoft.com/office/drawing/2014/main" id="{87269805-3FE4-4A1B-819D-C50106CD83CE}"/>
              </a:ext>
            </a:extLst>
          </p:cNvPr>
          <p:cNvGrpSpPr/>
          <p:nvPr/>
        </p:nvGrpSpPr>
        <p:grpSpPr>
          <a:xfrm>
            <a:off x="3486150" y="3345431"/>
            <a:ext cx="8271084" cy="2604848"/>
            <a:chOff x="3486150" y="3512696"/>
            <a:chExt cx="8271084" cy="2604848"/>
          </a:xfrm>
        </p:grpSpPr>
        <p:sp>
          <p:nvSpPr>
            <p:cNvPr id="14" name="Freeform: Shape 13">
              <a:extLst>
                <a:ext uri="{FF2B5EF4-FFF2-40B4-BE49-F238E27FC236}">
                  <a16:creationId xmlns:a16="http://schemas.microsoft.com/office/drawing/2014/main" id="{6FE33A44-29F8-453A-B7CB-BFA4E6854A03}"/>
                </a:ext>
              </a:extLst>
            </p:cNvPr>
            <p:cNvSpPr/>
            <p:nvPr/>
          </p:nvSpPr>
          <p:spPr>
            <a:xfrm>
              <a:off x="3486150" y="3512696"/>
              <a:ext cx="2304305" cy="1566850"/>
            </a:xfrm>
            <a:custGeom>
              <a:avLst/>
              <a:gdLst>
                <a:gd name="connsiteX0" fmla="*/ 1366977 w 2734977"/>
                <a:gd name="connsiteY0" fmla="*/ 0 h 1566850"/>
                <a:gd name="connsiteX1" fmla="*/ 2734977 w 2734977"/>
                <a:gd name="connsiteY1" fmla="*/ 0 h 1566850"/>
                <a:gd name="connsiteX2" fmla="*/ 2734977 w 2734977"/>
                <a:gd name="connsiteY2" fmla="*/ 720000 h 1566850"/>
                <a:gd name="connsiteX3" fmla="*/ 1368000 w 2734977"/>
                <a:gd name="connsiteY3" fmla="*/ 720000 h 1566850"/>
                <a:gd name="connsiteX4" fmla="*/ 1368000 w 2734977"/>
                <a:gd name="connsiteY4" fmla="*/ 1566850 h 1566850"/>
                <a:gd name="connsiteX5" fmla="*/ 0 w 2734977"/>
                <a:gd name="connsiteY5" fmla="*/ 1566850 h 1566850"/>
                <a:gd name="connsiteX6" fmla="*/ 0 w 2734977"/>
                <a:gd name="connsiteY6" fmla="*/ 368050 h 1566850"/>
                <a:gd name="connsiteX7" fmla="*/ 1366977 w 2734977"/>
                <a:gd name="connsiteY7" fmla="*/ 368050 h 15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4977" h="1566850">
                  <a:moveTo>
                    <a:pt x="1366977" y="0"/>
                  </a:moveTo>
                  <a:lnTo>
                    <a:pt x="2734977" y="0"/>
                  </a:lnTo>
                  <a:lnTo>
                    <a:pt x="2734977" y="720000"/>
                  </a:lnTo>
                  <a:lnTo>
                    <a:pt x="1368000" y="720000"/>
                  </a:lnTo>
                  <a:lnTo>
                    <a:pt x="1368000" y="1566850"/>
                  </a:lnTo>
                  <a:lnTo>
                    <a:pt x="0" y="1566850"/>
                  </a:lnTo>
                  <a:lnTo>
                    <a:pt x="0" y="368050"/>
                  </a:lnTo>
                  <a:lnTo>
                    <a:pt x="1366977" y="368050"/>
                  </a:lnTo>
                  <a:close/>
                </a:path>
              </a:pathLst>
            </a:custGeom>
            <a:solidFill>
              <a:schemeClr val="bg2">
                <a:lumMod val="40000"/>
                <a:lumOff val="60000"/>
                <a:alpha val="80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p>
          </p:txBody>
        </p:sp>
        <p:grpSp>
          <p:nvGrpSpPr>
            <p:cNvPr id="16" name="Group 15">
              <a:extLst>
                <a:ext uri="{FF2B5EF4-FFF2-40B4-BE49-F238E27FC236}">
                  <a16:creationId xmlns:a16="http://schemas.microsoft.com/office/drawing/2014/main" id="{658CCFDB-1C8C-4B1F-8ECE-2FAF2F9A9E94}"/>
                </a:ext>
              </a:extLst>
            </p:cNvPr>
            <p:cNvGrpSpPr/>
            <p:nvPr/>
          </p:nvGrpSpPr>
          <p:grpSpPr>
            <a:xfrm>
              <a:off x="5865631" y="3902922"/>
              <a:ext cx="5891603" cy="2214622"/>
              <a:chOff x="5865631" y="3902922"/>
              <a:chExt cx="5891603" cy="2214622"/>
            </a:xfrm>
          </p:grpSpPr>
          <p:grpSp>
            <p:nvGrpSpPr>
              <p:cNvPr id="33" name="Group 32">
                <a:extLst>
                  <a:ext uri="{FF2B5EF4-FFF2-40B4-BE49-F238E27FC236}">
                    <a16:creationId xmlns:a16="http://schemas.microsoft.com/office/drawing/2014/main" id="{11F96017-8B37-462E-BB4D-578BC0EDEDDA}"/>
                  </a:ext>
                </a:extLst>
              </p:cNvPr>
              <p:cNvGrpSpPr/>
              <p:nvPr/>
            </p:nvGrpSpPr>
            <p:grpSpPr>
              <a:xfrm>
                <a:off x="5865631" y="3921544"/>
                <a:ext cx="5868889" cy="2196000"/>
                <a:chOff x="5858011" y="3975470"/>
                <a:chExt cx="5868889" cy="2196000"/>
              </a:xfrm>
            </p:grpSpPr>
            <p:sp>
              <p:nvSpPr>
                <p:cNvPr id="22" name="Rectangle 21">
                  <a:extLst>
                    <a:ext uri="{FF2B5EF4-FFF2-40B4-BE49-F238E27FC236}">
                      <a16:creationId xmlns:a16="http://schemas.microsoft.com/office/drawing/2014/main" id="{656CA833-E86B-4A40-A64B-FD9182D8AB56}"/>
                    </a:ext>
                  </a:extLst>
                </p:cNvPr>
                <p:cNvSpPr/>
                <p:nvPr/>
              </p:nvSpPr>
              <p:spPr>
                <a:xfrm>
                  <a:off x="5930900" y="3975470"/>
                  <a:ext cx="5796000" cy="2196000"/>
                </a:xfrm>
                <a:prstGeom prst="rect">
                  <a:avLst/>
                </a:prstGeom>
                <a:solidFill>
                  <a:srgbClr val="DFEDF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lstStyle/>
                <a:p>
                  <a:pPr rtl="0"/>
                  <a:r>
                    <a:rPr lang="fr-FR" b="1" dirty="0">
                      <a:solidFill>
                        <a:schemeClr val="accent3">
                          <a:lumMod val="90000"/>
                          <a:lumOff val="10000"/>
                        </a:schemeClr>
                      </a:solidFill>
                    </a:rPr>
                    <a:t>FIGARO-</a:t>
                  </a:r>
                  <a:r>
                    <a:rPr lang="fr-FR" b="1" dirty="0" err="1">
                      <a:solidFill>
                        <a:schemeClr val="accent3">
                          <a:lumMod val="90000"/>
                          <a:lumOff val="10000"/>
                        </a:schemeClr>
                      </a:solidFill>
                    </a:rPr>
                    <a:t>DKD</a:t>
                  </a:r>
                  <a:r>
                    <a:rPr lang="fr-FR" b="1" baseline="30000" dirty="0" err="1">
                      <a:solidFill>
                        <a:schemeClr val="accent3">
                          <a:lumMod val="90000"/>
                          <a:lumOff val="10000"/>
                        </a:schemeClr>
                      </a:solidFill>
                    </a:rPr>
                    <a:t>3</a:t>
                  </a:r>
                  <a:endParaRPr lang="fr-FR" b="1" baseline="30000" dirty="0">
                    <a:solidFill>
                      <a:schemeClr val="accent3">
                        <a:lumMod val="90000"/>
                        <a:lumOff val="10000"/>
                      </a:schemeClr>
                    </a:solidFill>
                  </a:endParaRPr>
                </a:p>
                <a:p>
                  <a:pPr rtl="0"/>
                  <a:r>
                    <a:rPr lang="fr-FR" dirty="0">
                      <a:solidFill>
                        <a:schemeClr val="accent3">
                          <a:lumMod val="90000"/>
                          <a:lumOff val="10000"/>
                        </a:schemeClr>
                      </a:solidFill>
                    </a:rPr>
                    <a:t>Résultat principal : composite CV</a:t>
                  </a:r>
                </a:p>
                <a:p>
                  <a:pPr marL="714375" rtl="0"/>
                  <a:r>
                    <a:rPr lang="fr-FR" b="1" dirty="0">
                      <a:solidFill>
                        <a:schemeClr val="accent3">
                          <a:lumMod val="90000"/>
                          <a:lumOff val="10000"/>
                        </a:schemeClr>
                      </a:solidFill>
                    </a:rPr>
                    <a:t>Hypothèse : </a:t>
                  </a:r>
                  <a:r>
                    <a:rPr lang="fr-FR" dirty="0">
                      <a:solidFill>
                        <a:schemeClr val="accent3">
                          <a:lumMod val="90000"/>
                          <a:lumOff val="10000"/>
                        </a:schemeClr>
                      </a:solidFill>
                    </a:rPr>
                    <a:t>La </a:t>
                  </a:r>
                  <a:r>
                    <a:rPr lang="fr-FR" dirty="0" err="1">
                      <a:solidFill>
                        <a:schemeClr val="accent3">
                          <a:lumMod val="90000"/>
                          <a:lumOff val="10000"/>
                        </a:schemeClr>
                      </a:solidFill>
                    </a:rPr>
                    <a:t>finérénone</a:t>
                  </a:r>
                  <a:r>
                    <a:rPr lang="fr-FR" dirty="0">
                      <a:solidFill>
                        <a:schemeClr val="accent3">
                          <a:lumMod val="90000"/>
                          <a:lumOff val="10000"/>
                        </a:schemeClr>
                      </a:solidFill>
                    </a:rPr>
                    <a:t> réduit </a:t>
                  </a:r>
                  <a:br>
                    <a:rPr lang="en-US" dirty="0">
                      <a:solidFill>
                        <a:schemeClr val="accent3">
                          <a:lumMod val="90000"/>
                          <a:lumOff val="10000"/>
                        </a:schemeClr>
                      </a:solidFill>
                    </a:rPr>
                  </a:br>
                  <a:r>
                    <a:rPr lang="fr-FR" dirty="0">
                      <a:solidFill>
                        <a:schemeClr val="accent3">
                          <a:lumMod val="90000"/>
                          <a:lumOff val="10000"/>
                        </a:schemeClr>
                      </a:solidFill>
                    </a:rPr>
                    <a:t>la morbidité et la mortalité CV, et apporte des preuves supplémentaires sur une population plus large de patients présentant une MRC et un DT2 </a:t>
                  </a:r>
                </a:p>
              </p:txBody>
            </p:sp>
            <p:pic>
              <p:nvPicPr>
                <p:cNvPr id="27" name="Picture 4">
                  <a:extLst>
                    <a:ext uri="{FF2B5EF4-FFF2-40B4-BE49-F238E27FC236}">
                      <a16:creationId xmlns:a16="http://schemas.microsoft.com/office/drawing/2014/main" id="{B07D633B-426A-47A3-B790-7F8B5C93EE47}"/>
                    </a:ext>
                  </a:extLst>
                </p:cNvPr>
                <p:cNvPicPr>
                  <a:picLocks noChangeAspect="1"/>
                </p:cNvPicPr>
                <p:nvPr/>
              </p:nvPicPr>
              <p:blipFill rotWithShape="1">
                <a:blip r:embed="rId5"/>
                <a:srcRect l="20281" t="8512" r="21696" b="12863"/>
                <a:stretch/>
              </p:blipFill>
              <p:spPr>
                <a:xfrm>
                  <a:off x="5858011" y="4781686"/>
                  <a:ext cx="921000" cy="1248016"/>
                </a:xfrm>
                <a:prstGeom prst="rect">
                  <a:avLst/>
                </a:prstGeom>
                <a:noFill/>
                <a:effectLst/>
              </p:spPr>
            </p:pic>
          </p:grpSp>
          <p:pic>
            <p:nvPicPr>
              <p:cNvPr id="50" name="Picture 49" descr="Icon&#10;&#10;Description automatically generated">
                <a:extLst>
                  <a:ext uri="{FF2B5EF4-FFF2-40B4-BE49-F238E27FC236}">
                    <a16:creationId xmlns:a16="http://schemas.microsoft.com/office/drawing/2014/main" id="{D4C41353-2785-491B-834F-DF983A5508C0}"/>
                  </a:ext>
                </a:extLst>
              </p:cNvPr>
              <p:cNvPicPr>
                <a:picLocks noChangeAspect="1"/>
              </p:cNvPicPr>
              <p:nvPr/>
            </p:nvPicPr>
            <p:blipFill>
              <a:blip r:embed="rId6"/>
              <a:stretch>
                <a:fillRect/>
              </a:stretch>
            </p:blipFill>
            <p:spPr>
              <a:xfrm>
                <a:off x="11037234" y="3902922"/>
                <a:ext cx="720000" cy="720000"/>
              </a:xfrm>
              <a:prstGeom prst="rect">
                <a:avLst/>
              </a:prstGeom>
            </p:spPr>
          </p:pic>
        </p:grpSp>
      </p:grpSp>
      <p:sp>
        <p:nvSpPr>
          <p:cNvPr id="25" name="Rectangle 24">
            <a:extLst>
              <a:ext uri="{FF2B5EF4-FFF2-40B4-BE49-F238E27FC236}">
                <a16:creationId xmlns:a16="http://schemas.microsoft.com/office/drawing/2014/main" id="{89D95F6A-D88D-4C0B-9D8B-CC7DCE3F874D}"/>
              </a:ext>
            </a:extLst>
          </p:cNvPr>
          <p:cNvSpPr/>
          <p:nvPr/>
        </p:nvSpPr>
        <p:spPr>
          <a:xfrm>
            <a:off x="4629150" y="3879057"/>
            <a:ext cx="1151695" cy="176214"/>
          </a:xfrm>
          <a:prstGeom prst="rect">
            <a:avLst/>
          </a:prstGeom>
          <a:pattFill prst="wdDnDiag">
            <a:fgClr>
              <a:schemeClr val="accent3">
                <a:lumMod val="50000"/>
                <a:lumOff val="50000"/>
              </a:schemeClr>
            </a:fgClr>
            <a:bgClr>
              <a:srgbClr val="DAECA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8B84A79A-BA54-4F30-AE25-C85CE70C458B}"/>
              </a:ext>
            </a:extLst>
          </p:cNvPr>
          <p:cNvSpPr/>
          <p:nvPr/>
        </p:nvSpPr>
        <p:spPr>
          <a:xfrm>
            <a:off x="3499872" y="4068176"/>
            <a:ext cx="1129278" cy="834817"/>
          </a:xfrm>
          <a:prstGeom prst="rect">
            <a:avLst/>
          </a:prstGeom>
          <a:pattFill prst="wdDnDiag">
            <a:fgClr>
              <a:schemeClr val="accent3">
                <a:lumMod val="50000"/>
                <a:lumOff val="50000"/>
              </a:schemeClr>
            </a:fgClr>
            <a:bgClr>
              <a:srgbClr val="DAECA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1B58B6A0-A294-40A1-8093-FDD016E5BA3B}"/>
              </a:ext>
            </a:extLst>
          </p:cNvPr>
          <p:cNvGrpSpPr/>
          <p:nvPr/>
        </p:nvGrpSpPr>
        <p:grpSpPr>
          <a:xfrm>
            <a:off x="3852336" y="5671350"/>
            <a:ext cx="1968019" cy="304936"/>
            <a:chOff x="457480" y="5682283"/>
            <a:chExt cx="1968019" cy="304936"/>
          </a:xfrm>
        </p:grpSpPr>
        <p:sp>
          <p:nvSpPr>
            <p:cNvPr id="8" name="Rectangle 7">
              <a:extLst>
                <a:ext uri="{FF2B5EF4-FFF2-40B4-BE49-F238E27FC236}">
                  <a16:creationId xmlns:a16="http://schemas.microsoft.com/office/drawing/2014/main" id="{B0737BF0-34F6-414F-9F9B-C194D1C2A14B}"/>
                </a:ext>
              </a:extLst>
            </p:cNvPr>
            <p:cNvSpPr/>
            <p:nvPr/>
          </p:nvSpPr>
          <p:spPr>
            <a:xfrm>
              <a:off x="747774" y="5682283"/>
              <a:ext cx="1677725" cy="30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400" b="1">
                  <a:solidFill>
                    <a:schemeClr val="tx1"/>
                  </a:solidFill>
                </a:rPr>
                <a:t>Population de chevauchement</a:t>
              </a:r>
            </a:p>
          </p:txBody>
        </p:sp>
        <p:sp>
          <p:nvSpPr>
            <p:cNvPr id="7" name="Rectangle 6">
              <a:extLst>
                <a:ext uri="{FF2B5EF4-FFF2-40B4-BE49-F238E27FC236}">
                  <a16:creationId xmlns:a16="http://schemas.microsoft.com/office/drawing/2014/main" id="{A53412AC-B19F-4A63-8949-7D3B44517A67}"/>
                </a:ext>
              </a:extLst>
            </p:cNvPr>
            <p:cNvSpPr/>
            <p:nvPr/>
          </p:nvSpPr>
          <p:spPr>
            <a:xfrm>
              <a:off x="457480" y="5713873"/>
              <a:ext cx="297336" cy="241756"/>
            </a:xfrm>
            <a:prstGeom prst="rect">
              <a:avLst/>
            </a:prstGeom>
            <a:pattFill prst="wdDnDiag">
              <a:fgClr>
                <a:srgbClr val="8ACEF2"/>
              </a:fgClr>
              <a:bgClr>
                <a:srgbClr val="DAECA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9AE4A5C5-BBF0-4C4A-9C1C-9043A4D7E359}"/>
              </a:ext>
            </a:extLst>
          </p:cNvPr>
          <p:cNvGrpSpPr/>
          <p:nvPr/>
        </p:nvGrpSpPr>
        <p:grpSpPr>
          <a:xfrm>
            <a:off x="2252072" y="5671350"/>
            <a:ext cx="1598678" cy="304936"/>
            <a:chOff x="2139641" y="5682283"/>
            <a:chExt cx="1598678" cy="304936"/>
          </a:xfrm>
        </p:grpSpPr>
        <p:sp>
          <p:nvSpPr>
            <p:cNvPr id="34" name="Rectangle 33">
              <a:extLst>
                <a:ext uri="{FF2B5EF4-FFF2-40B4-BE49-F238E27FC236}">
                  <a16:creationId xmlns:a16="http://schemas.microsoft.com/office/drawing/2014/main" id="{30A39494-0BF4-4C1F-89D6-DA592B436CE3}"/>
                </a:ext>
              </a:extLst>
            </p:cNvPr>
            <p:cNvSpPr/>
            <p:nvPr/>
          </p:nvSpPr>
          <p:spPr>
            <a:xfrm>
              <a:off x="2363199" y="5682283"/>
              <a:ext cx="1375120" cy="30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400" b="1">
                  <a:solidFill>
                    <a:schemeClr val="accent3"/>
                  </a:solidFill>
                </a:rPr>
                <a:t>FIGARO-DKD</a:t>
              </a:r>
            </a:p>
          </p:txBody>
        </p:sp>
        <p:sp>
          <p:nvSpPr>
            <p:cNvPr id="35" name="Rectangle 34">
              <a:extLst>
                <a:ext uri="{FF2B5EF4-FFF2-40B4-BE49-F238E27FC236}">
                  <a16:creationId xmlns:a16="http://schemas.microsoft.com/office/drawing/2014/main" id="{489F37E7-6ECC-457D-83D4-19414E9F63FF}"/>
                </a:ext>
              </a:extLst>
            </p:cNvPr>
            <p:cNvSpPr/>
            <p:nvPr/>
          </p:nvSpPr>
          <p:spPr>
            <a:xfrm>
              <a:off x="2139641" y="5713873"/>
              <a:ext cx="297336" cy="241756"/>
            </a:xfrm>
            <a:prstGeom prst="rect">
              <a:avLst/>
            </a:prstGeom>
            <a:solidFill>
              <a:srgbClr val="DFEDF6"/>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43DA1E25-B4C3-46E7-AD52-B2E225657B87}"/>
              </a:ext>
            </a:extLst>
          </p:cNvPr>
          <p:cNvGrpSpPr/>
          <p:nvPr/>
        </p:nvGrpSpPr>
        <p:grpSpPr>
          <a:xfrm>
            <a:off x="647561" y="5671350"/>
            <a:ext cx="1597820" cy="304936"/>
            <a:chOff x="4266668" y="5682283"/>
            <a:chExt cx="1597820" cy="304936"/>
          </a:xfrm>
        </p:grpSpPr>
        <p:sp>
          <p:nvSpPr>
            <p:cNvPr id="36" name="Rectangle 35">
              <a:extLst>
                <a:ext uri="{FF2B5EF4-FFF2-40B4-BE49-F238E27FC236}">
                  <a16:creationId xmlns:a16="http://schemas.microsoft.com/office/drawing/2014/main" id="{12C4F8C9-3189-4A96-88CC-16AD5378A29B}"/>
                </a:ext>
              </a:extLst>
            </p:cNvPr>
            <p:cNvSpPr/>
            <p:nvPr/>
          </p:nvSpPr>
          <p:spPr>
            <a:xfrm>
              <a:off x="4489368" y="5682283"/>
              <a:ext cx="1375120" cy="30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400" b="1">
                  <a:solidFill>
                    <a:schemeClr val="accent2">
                      <a:lumMod val="50000"/>
                    </a:schemeClr>
                  </a:solidFill>
                </a:rPr>
                <a:t>FIDELIO-DKD</a:t>
              </a:r>
            </a:p>
          </p:txBody>
        </p:sp>
        <p:sp>
          <p:nvSpPr>
            <p:cNvPr id="37" name="Rectangle 36">
              <a:extLst>
                <a:ext uri="{FF2B5EF4-FFF2-40B4-BE49-F238E27FC236}">
                  <a16:creationId xmlns:a16="http://schemas.microsoft.com/office/drawing/2014/main" id="{AA87691C-CA86-4B74-BE76-92740A638BE1}"/>
                </a:ext>
              </a:extLst>
            </p:cNvPr>
            <p:cNvSpPr/>
            <p:nvPr/>
          </p:nvSpPr>
          <p:spPr>
            <a:xfrm>
              <a:off x="4266668" y="5713873"/>
              <a:ext cx="297336" cy="241756"/>
            </a:xfrm>
            <a:prstGeom prst="rect">
              <a:avLst/>
            </a:prstGeom>
            <a:solidFill>
              <a:schemeClr val="accent2">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Rectangle 31">
            <a:extLst>
              <a:ext uri="{FF2B5EF4-FFF2-40B4-BE49-F238E27FC236}">
                <a16:creationId xmlns:a16="http://schemas.microsoft.com/office/drawing/2014/main" id="{F744AEE1-9159-4597-A2F6-C81A7599FA45}"/>
              </a:ext>
            </a:extLst>
          </p:cNvPr>
          <p:cNvSpPr/>
          <p:nvPr/>
        </p:nvSpPr>
        <p:spPr>
          <a:xfrm>
            <a:off x="10133185" y="6265688"/>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spTree>
    <p:extLst>
      <p:ext uri="{BB962C8B-B14F-4D97-AF65-F5344CB8AC3E}">
        <p14:creationId xmlns:p14="http://schemas.microsoft.com/office/powerpoint/2010/main" val="209263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5DB9-073B-43E9-92E1-E75AB3C6CB7A}"/>
              </a:ext>
            </a:extLst>
          </p:cNvPr>
          <p:cNvSpPr>
            <a:spLocks noGrp="1"/>
          </p:cNvSpPr>
          <p:nvPr>
            <p:ph type="title"/>
          </p:nvPr>
        </p:nvSpPr>
        <p:spPr/>
        <p:txBody>
          <a:bodyPr>
            <a:normAutofit/>
          </a:bodyPr>
          <a:lstStyle/>
          <a:p>
            <a:pPr rtl="0"/>
            <a:r>
              <a:rPr lang="fr-FR"/>
              <a:t>Plan de l’étude FIGARO-DKD</a:t>
            </a:r>
          </a:p>
        </p:txBody>
      </p:sp>
      <p:sp>
        <p:nvSpPr>
          <p:cNvPr id="3" name="Slide Number Placeholder 2">
            <a:extLst>
              <a:ext uri="{FF2B5EF4-FFF2-40B4-BE49-F238E27FC236}">
                <a16:creationId xmlns:a16="http://schemas.microsoft.com/office/drawing/2014/main" id="{78383BE5-37A9-47B6-AD60-0DE2731C2BB0}"/>
              </a:ext>
            </a:extLst>
          </p:cNvPr>
          <p:cNvSpPr>
            <a:spLocks noGrp="1"/>
          </p:cNvSpPr>
          <p:nvPr>
            <p:ph type="sldNum" sz="quarter" idx="10"/>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sz="900" b="0" i="0" u="none" strike="noStrike" kern="1200" cap="none" normalizeH="0" baseline="0">
                <a:ln>
                  <a:noFill/>
                </a:ln>
                <a:solidFill>
                  <a:srgbClr val="FFFFFF"/>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5</a:t>
            </a:fld>
            <a:endParaRPr kumimoji="0" sz="900" b="0" i="0" u="none" strike="noStrike" kern="1200" cap="none" normalizeH="0" baseline="0">
              <a:ln>
                <a:noFill/>
              </a:ln>
              <a:solidFill>
                <a:srgbClr val="FFFFFF"/>
              </a:solidFill>
              <a:effectLst/>
              <a:uLnTx/>
              <a:uFillTx/>
              <a:latin typeface="Arial" panose="020B0604020202020204"/>
              <a:ea typeface="MS PGothic" charset="0"/>
            </a:endParaRPr>
          </a:p>
        </p:txBody>
      </p:sp>
      <p:sp>
        <p:nvSpPr>
          <p:cNvPr id="4" name="Footer Placeholder 3">
            <a:extLst>
              <a:ext uri="{FF2B5EF4-FFF2-40B4-BE49-F238E27FC236}">
                <a16:creationId xmlns:a16="http://schemas.microsoft.com/office/drawing/2014/main" id="{E42F3EA2-FF16-49E9-A384-7012FB1D6145}"/>
              </a:ext>
            </a:extLst>
          </p:cNvPr>
          <p:cNvSpPr>
            <a:spLocks noGrp="1"/>
          </p:cNvSpPr>
          <p:nvPr>
            <p:ph type="ftr" sz="quarter" idx="11"/>
          </p:nvPr>
        </p:nvSpPr>
        <p:spPr>
          <a:xfrm>
            <a:off x="623887" y="6013459"/>
            <a:ext cx="11164990" cy="506124"/>
          </a:xfrm>
        </p:spPr>
        <p:txBody>
          <a:bodyPr/>
          <a:lstStyle/>
          <a:p>
            <a:pPr lvl="0" defTabSz="911007" rtl="0">
              <a:defRPr/>
            </a:pPr>
            <a:r>
              <a:rPr lang="fr-FR" dirty="0">
                <a:solidFill>
                  <a:srgbClr val="53585A"/>
                </a:solidFill>
              </a:rPr>
              <a:t>*10 mg si lors de la sélection </a:t>
            </a:r>
            <a:r>
              <a:rPr lang="fr-FR" dirty="0" err="1">
                <a:solidFill>
                  <a:srgbClr val="53585A"/>
                </a:solidFill>
              </a:rPr>
              <a:t>DFGe</a:t>
            </a:r>
            <a:r>
              <a:rPr lang="fr-FR" dirty="0">
                <a:solidFill>
                  <a:srgbClr val="53585A"/>
                </a:solidFill>
              </a:rPr>
              <a:t> 25–&lt;60 ml/min/1,73 m2; 20 mg si ≥ 60 ml/min/1,73 m2, escalade de dose encouragée à partir du mois 1 si le potassium sérique ≤ 4,8 </a:t>
            </a:r>
            <a:r>
              <a:rPr lang="fr-FR" dirty="0" err="1">
                <a:solidFill>
                  <a:srgbClr val="53585A"/>
                </a:solidFill>
              </a:rPr>
              <a:t>mmol</a:t>
            </a:r>
            <a:r>
              <a:rPr lang="fr-FR" dirty="0">
                <a:solidFill>
                  <a:srgbClr val="53585A"/>
                </a:solidFill>
              </a:rPr>
              <a:t>/l et </a:t>
            </a:r>
            <a:r>
              <a:rPr lang="fr-FR" dirty="0" err="1">
                <a:solidFill>
                  <a:srgbClr val="53585A"/>
                </a:solidFill>
              </a:rPr>
              <a:t>DFGe</a:t>
            </a:r>
            <a:r>
              <a:rPr lang="fr-FR" dirty="0">
                <a:solidFill>
                  <a:srgbClr val="53585A"/>
                </a:solidFill>
              </a:rPr>
              <a:t> stable ; #soit </a:t>
            </a:r>
            <a:r>
              <a:rPr lang="fr-FR" dirty="0" err="1">
                <a:solidFill>
                  <a:srgbClr val="53585A"/>
                </a:solidFill>
              </a:rPr>
              <a:t>DFGe</a:t>
            </a:r>
            <a:r>
              <a:rPr lang="fr-FR" dirty="0">
                <a:solidFill>
                  <a:srgbClr val="53585A"/>
                </a:solidFill>
              </a:rPr>
              <a:t> ≥25–≤90 ml/min/1,73 m2 chez des patients présentant un RAC ≥ 30–&lt;300 mg/g et </a:t>
            </a:r>
            <a:r>
              <a:rPr lang="fr-FR" dirty="0" err="1">
                <a:solidFill>
                  <a:srgbClr val="53585A"/>
                </a:solidFill>
              </a:rPr>
              <a:t>DFGe</a:t>
            </a:r>
            <a:r>
              <a:rPr lang="fr-FR" dirty="0">
                <a:solidFill>
                  <a:srgbClr val="53585A"/>
                </a:solidFill>
              </a:rPr>
              <a:t> ≥ 60 ml/min/1,73 m2 chez des patients présentant un RAC ≥ 300–≤5000 mg/g ; ‡PAS moyenne en position assise ≥170 mm Hg ou PAD moyenne en position assise ≥ 110 mm Hg lors de la visite d’inclusion ou PAS moyenne en position assise ≥ 160 mm Hg ou PAD moyenne en position assise ≥ 100 mm Hg lors de la consultation de sélection §insuffisance rénale définie comme étant soit IRT (initiation d’une dialyse chronique pendant ≥ 90 jours ou greffe de rein) soit une diminution durable du </a:t>
            </a:r>
            <a:r>
              <a:rPr lang="fr-FR" dirty="0" err="1">
                <a:solidFill>
                  <a:srgbClr val="53585A"/>
                </a:solidFill>
              </a:rPr>
              <a:t>DFGe</a:t>
            </a:r>
            <a:r>
              <a:rPr lang="fr-FR" dirty="0">
                <a:solidFill>
                  <a:srgbClr val="53585A"/>
                </a:solidFill>
              </a:rPr>
              <a:t> &lt;15 ml/min/1,73 m2</a:t>
            </a:r>
            <a:br>
              <a:rPr lang="en-GB" dirty="0">
                <a:solidFill>
                  <a:srgbClr val="53585A"/>
                </a:solidFill>
              </a:rPr>
            </a:br>
            <a:r>
              <a:rPr lang="fr-FR" dirty="0">
                <a:solidFill>
                  <a:srgbClr val="53585A"/>
                </a:solidFill>
              </a:rPr>
              <a:t>PAD, pression artérielle diastolique ; IRT, insuffisance rénale terminale ; HIC, hospitalisation pour insuffisance cardiaque ; IC à FE réduite: insuffisance cardiaque à fraction d’éjection réduite ; IM, infarctus du myocarde ; NYHA, New York </a:t>
            </a:r>
            <a:r>
              <a:rPr lang="fr-FR" dirty="0" err="1">
                <a:solidFill>
                  <a:srgbClr val="53585A"/>
                </a:solidFill>
              </a:rPr>
              <a:t>Heart</a:t>
            </a:r>
            <a:r>
              <a:rPr lang="fr-FR" dirty="0">
                <a:solidFill>
                  <a:srgbClr val="53585A"/>
                </a:solidFill>
              </a:rPr>
              <a:t> Association ; Q, quotidiennement ; R, randomisation ; SRA, système rénine–angiotensine </a:t>
            </a:r>
          </a:p>
        </p:txBody>
      </p:sp>
      <p:grpSp>
        <p:nvGrpSpPr>
          <p:cNvPr id="8" name="Group 7">
            <a:extLst>
              <a:ext uri="{FF2B5EF4-FFF2-40B4-BE49-F238E27FC236}">
                <a16:creationId xmlns:a16="http://schemas.microsoft.com/office/drawing/2014/main" id="{190881C4-D9C3-46A0-9598-8E52DBCDD112}"/>
              </a:ext>
            </a:extLst>
          </p:cNvPr>
          <p:cNvGrpSpPr/>
          <p:nvPr/>
        </p:nvGrpSpPr>
        <p:grpSpPr>
          <a:xfrm>
            <a:off x="668794" y="980919"/>
            <a:ext cx="10928052" cy="1532920"/>
            <a:chOff x="668794" y="980919"/>
            <a:chExt cx="10928052" cy="1532920"/>
          </a:xfrm>
        </p:grpSpPr>
        <p:sp>
          <p:nvSpPr>
            <p:cNvPr id="71" name="Rectangle: Top Corners Snipped 70">
              <a:extLst>
                <a:ext uri="{FF2B5EF4-FFF2-40B4-BE49-F238E27FC236}">
                  <a16:creationId xmlns:a16="http://schemas.microsoft.com/office/drawing/2014/main" id="{F02DA187-30B0-46E0-8461-9A0A261191DE}"/>
                </a:ext>
              </a:extLst>
            </p:cNvPr>
            <p:cNvSpPr/>
            <p:nvPr/>
          </p:nvSpPr>
          <p:spPr>
            <a:xfrm rot="5400000">
              <a:off x="10723503" y="1628533"/>
              <a:ext cx="342000" cy="1273652"/>
            </a:xfrm>
            <a:prstGeom prst="snip2SameRect">
              <a:avLst>
                <a:gd name="adj1" fmla="val 50000"/>
                <a:gd name="adj2" fmla="val 0"/>
              </a:avLst>
            </a:prstGeom>
            <a:solidFill>
              <a:schemeClr val="tx1">
                <a:lumMod val="20000"/>
                <a:lumOff val="80000"/>
              </a:schemeClr>
            </a:solid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628650"/>
              <a:endParaRPr lang="en-GB" sz="1400" b="1">
                <a:solidFill>
                  <a:srgbClr val="53585A"/>
                </a:solidFill>
                <a:latin typeface="Arial" panose="020B0604020202020204"/>
              </a:endParaRPr>
            </a:p>
          </p:txBody>
        </p:sp>
        <p:sp>
          <p:nvSpPr>
            <p:cNvPr id="5" name="Rectangle: Top Corners Snipped 4">
              <a:extLst>
                <a:ext uri="{FF2B5EF4-FFF2-40B4-BE49-F238E27FC236}">
                  <a16:creationId xmlns:a16="http://schemas.microsoft.com/office/drawing/2014/main" id="{DE0066F8-F901-45B1-B879-51CA15008F84}"/>
                </a:ext>
              </a:extLst>
            </p:cNvPr>
            <p:cNvSpPr/>
            <p:nvPr/>
          </p:nvSpPr>
          <p:spPr>
            <a:xfrm rot="5400000">
              <a:off x="10719960" y="1139658"/>
              <a:ext cx="352800" cy="1273652"/>
            </a:xfrm>
            <a:prstGeom prst="snip2SameRect">
              <a:avLst>
                <a:gd name="adj1" fmla="val 50000"/>
                <a:gd name="adj2" fmla="val 0"/>
              </a:avLst>
            </a:prstGeom>
            <a:solidFill>
              <a:schemeClr val="tx1">
                <a:lumMod val="20000"/>
                <a:lumOff val="80000"/>
              </a:schemeClr>
            </a:solid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628650"/>
              <a:endParaRPr lang="en-GB" sz="1400" b="1">
                <a:solidFill>
                  <a:srgbClr val="53585A"/>
                </a:solidFill>
                <a:latin typeface="Arial" panose="020B0604020202020204"/>
              </a:endParaRPr>
            </a:p>
          </p:txBody>
        </p:sp>
        <p:cxnSp>
          <p:nvCxnSpPr>
            <p:cNvPr id="88" name="Straight Connector 87">
              <a:extLst>
                <a:ext uri="{FF2B5EF4-FFF2-40B4-BE49-F238E27FC236}">
                  <a16:creationId xmlns:a16="http://schemas.microsoft.com/office/drawing/2014/main" id="{69A08C62-F2C7-4478-81A1-88B06DB1361C}"/>
                </a:ext>
              </a:extLst>
            </p:cNvPr>
            <p:cNvCxnSpPr>
              <a:cxnSpLocks/>
            </p:cNvCxnSpPr>
            <p:nvPr/>
          </p:nvCxnSpPr>
          <p:spPr>
            <a:xfrm>
              <a:off x="4046575" y="1037839"/>
              <a:ext cx="0" cy="1146006"/>
            </a:xfrm>
            <a:prstGeom prst="line">
              <a:avLst/>
            </a:prstGeom>
            <a:ln w="69850" cap="rnd">
              <a:solidFill>
                <a:schemeClr val="accent3"/>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806F19E2-1733-470E-9326-5E56909C72F1}"/>
                </a:ext>
              </a:extLst>
            </p:cNvPr>
            <p:cNvSpPr txBox="1"/>
            <p:nvPr/>
          </p:nvSpPr>
          <p:spPr>
            <a:xfrm>
              <a:off x="8096626" y="980919"/>
              <a:ext cx="3500220" cy="625094"/>
            </a:xfrm>
            <a:prstGeom prst="rect">
              <a:avLst/>
            </a:prstGeom>
          </p:spPr>
          <p:txBody>
            <a:bodyPr vert="horz" wrap="square" lIns="91440" tIns="45720" rIns="91440" bIns="45720" rtlCol="0" anchor="t">
              <a:noAutofit/>
            </a:bodyPr>
            <a:lstStyle/>
            <a:p>
              <a:pPr marL="0" marR="0" lvl="0" indent="0" algn="r" defTabSz="609585" rtl="0" eaLnBrk="0" fontAlgn="base" latinLnBrk="0" hangingPunct="0">
                <a:lnSpc>
                  <a:spcPct val="80000"/>
                </a:lnSpc>
                <a:spcBef>
                  <a:spcPts val="600"/>
                </a:spcBef>
                <a:spcAft>
                  <a:spcPct val="0"/>
                </a:spcAft>
                <a:buClrTx/>
                <a:buSzTx/>
                <a:buFontTx/>
                <a:buNone/>
                <a:tabLst/>
                <a:defRPr/>
              </a:pPr>
              <a:r>
                <a:rPr kumimoji="0" lang="fr-FR" sz="2000" b="1" i="0" u="none" strike="noStrike" kern="1200" cap="none" normalizeH="0" baseline="0">
                  <a:ln>
                    <a:noFill/>
                  </a:ln>
                  <a:solidFill>
                    <a:srgbClr val="16374D"/>
                  </a:solidFill>
                  <a:effectLst/>
                  <a:uLnTx/>
                  <a:uFillTx/>
                  <a:latin typeface="Arial" panose="020B0604020202020204"/>
                  <a:ea typeface="MS PGothic" charset="0"/>
                  <a:cs typeface="+mn-cs"/>
                </a:rPr>
                <a:t>Suivi moyen </a:t>
              </a:r>
              <a:br>
                <a:rPr kumimoji="0" lang="en-GB" sz="2000" b="1" i="0" u="none" strike="noStrike" kern="1200" cap="none" spc="0" normalizeH="0" baseline="0" dirty="0">
                  <a:ln>
                    <a:noFill/>
                  </a:ln>
                  <a:solidFill>
                    <a:srgbClr val="16374D"/>
                  </a:solidFill>
                  <a:effectLst/>
                  <a:uLnTx/>
                  <a:uFillTx/>
                  <a:latin typeface="Arial" panose="020B0604020202020204"/>
                  <a:ea typeface="MS PGothic" charset="0"/>
                  <a:cs typeface="+mn-cs"/>
                </a:rPr>
              </a:br>
              <a:r>
                <a:rPr kumimoji="0" lang="fr-FR" sz="2000" b="1" i="0" u="none" strike="noStrike" kern="1200" cap="none" normalizeH="0" baseline="0">
                  <a:ln>
                    <a:noFill/>
                  </a:ln>
                  <a:solidFill>
                    <a:srgbClr val="16374D"/>
                  </a:solidFill>
                  <a:effectLst/>
                  <a:uLnTx/>
                  <a:uFillTx/>
                  <a:latin typeface="Arial" panose="020B0604020202020204"/>
                  <a:ea typeface="MS PGothic" charset="0"/>
                  <a:cs typeface="+mn-cs"/>
                </a:rPr>
                <a:t>de 3,4 ans</a:t>
              </a:r>
            </a:p>
          </p:txBody>
        </p:sp>
        <p:cxnSp>
          <p:nvCxnSpPr>
            <p:cNvPr id="92" name="Straight Connector 91">
              <a:extLst>
                <a:ext uri="{FF2B5EF4-FFF2-40B4-BE49-F238E27FC236}">
                  <a16:creationId xmlns:a16="http://schemas.microsoft.com/office/drawing/2014/main" id="{4AFFE8EC-3206-4ECE-9214-F25BD3D33757}"/>
                </a:ext>
              </a:extLst>
            </p:cNvPr>
            <p:cNvCxnSpPr>
              <a:cxnSpLocks/>
            </p:cNvCxnSpPr>
            <p:nvPr/>
          </p:nvCxnSpPr>
          <p:spPr>
            <a:xfrm>
              <a:off x="11596846" y="1037839"/>
              <a:ext cx="0" cy="1476000"/>
            </a:xfrm>
            <a:prstGeom prst="line">
              <a:avLst/>
            </a:prstGeom>
            <a:ln w="69850" cap="rnd">
              <a:solidFill>
                <a:schemeClr val="accent3"/>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5EC831B9-EFC4-466F-BCB3-E4C8F320C9CB}"/>
                </a:ext>
              </a:extLst>
            </p:cNvPr>
            <p:cNvGrpSpPr/>
            <p:nvPr/>
          </p:nvGrpSpPr>
          <p:grpSpPr>
            <a:xfrm>
              <a:off x="4029895" y="2083704"/>
              <a:ext cx="6444000" cy="360000"/>
              <a:chOff x="3953193" y="2475667"/>
              <a:chExt cx="6401837" cy="391851"/>
            </a:xfrm>
          </p:grpSpPr>
          <p:grpSp>
            <p:nvGrpSpPr>
              <p:cNvPr id="119" name="Group 118">
                <a:extLst>
                  <a:ext uri="{FF2B5EF4-FFF2-40B4-BE49-F238E27FC236}">
                    <a16:creationId xmlns:a16="http://schemas.microsoft.com/office/drawing/2014/main" id="{D073817B-B94D-43BE-9A97-BB9C898DD3BD}"/>
                  </a:ext>
                </a:extLst>
              </p:cNvPr>
              <p:cNvGrpSpPr/>
              <p:nvPr/>
            </p:nvGrpSpPr>
            <p:grpSpPr>
              <a:xfrm>
                <a:off x="9721929" y="2475667"/>
                <a:ext cx="633101" cy="391851"/>
                <a:chOff x="4420279" y="-2214390"/>
                <a:chExt cx="653856" cy="391851"/>
              </a:xfrm>
              <a:solidFill>
                <a:schemeClr val="tx1"/>
              </a:solidFill>
            </p:grpSpPr>
            <p:sp>
              <p:nvSpPr>
                <p:cNvPr id="122" name="Isosceles Triangle 121">
                  <a:extLst>
                    <a:ext uri="{FF2B5EF4-FFF2-40B4-BE49-F238E27FC236}">
                      <a16:creationId xmlns:a16="http://schemas.microsoft.com/office/drawing/2014/main" id="{45E5370F-B6BB-440A-AB77-29A517E5D631}"/>
                    </a:ext>
                  </a:extLst>
                </p:cNvPr>
                <p:cNvSpPr/>
                <p:nvPr/>
              </p:nvSpPr>
              <p:spPr>
                <a:xfrm rot="5400000">
                  <a:off x="4785952" y="-2110721"/>
                  <a:ext cx="391851" cy="1845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23" name="Rectangle 122">
                  <a:extLst>
                    <a:ext uri="{FF2B5EF4-FFF2-40B4-BE49-F238E27FC236}">
                      <a16:creationId xmlns:a16="http://schemas.microsoft.com/office/drawing/2014/main" id="{0763C627-81BA-4D82-806D-D1EBDA7B28E7}"/>
                    </a:ext>
                  </a:extLst>
                </p:cNvPr>
                <p:cNvSpPr/>
                <p:nvPr/>
              </p:nvSpPr>
              <p:spPr>
                <a:xfrm>
                  <a:off x="4420279" y="-2204086"/>
                  <a:ext cx="462896" cy="373192"/>
                </a:xfrm>
                <a:prstGeom prst="rect">
                  <a:avLst/>
                </a:prstGeom>
                <a:solidFill>
                  <a:schemeClr val="tx1">
                    <a:lumMod val="60000"/>
                    <a:lumOff val="40000"/>
                  </a:schemeClr>
                </a:solidFill>
                <a:ln w="19050">
                  <a:solidFill>
                    <a:srgbClr val="969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120" name="Rectangle: Rounded Corners 119">
                <a:extLst>
                  <a:ext uri="{FF2B5EF4-FFF2-40B4-BE49-F238E27FC236}">
                    <a16:creationId xmlns:a16="http://schemas.microsoft.com/office/drawing/2014/main" id="{04DC6205-D9D2-4F9E-9582-7500BE181C97}"/>
                  </a:ext>
                </a:extLst>
              </p:cNvPr>
              <p:cNvSpPr/>
              <p:nvPr/>
            </p:nvSpPr>
            <p:spPr>
              <a:xfrm>
                <a:off x="3953193" y="2485972"/>
                <a:ext cx="6188880" cy="373192"/>
              </a:xfrm>
              <a:prstGeom prst="roundRect">
                <a:avLst>
                  <a:gd name="adj" fmla="val 50000"/>
                </a:avLst>
              </a:prstGeom>
              <a:solidFill>
                <a:schemeClr val="tx1">
                  <a:lumMod val="60000"/>
                  <a:lumOff val="40000"/>
                </a:schemeClr>
              </a:solidFill>
              <a:ln w="19050">
                <a:solidFill>
                  <a:srgbClr val="969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449263" defTabSz="609585" rtl="0" eaLnBrk="0" fontAlgn="base" latinLnBrk="0" hangingPunct="0">
                  <a:lnSpc>
                    <a:spcPct val="100000"/>
                  </a:lnSpc>
                  <a:spcBef>
                    <a:spcPct val="0"/>
                  </a:spcBef>
                  <a:spcAft>
                    <a:spcPct val="0"/>
                  </a:spcAft>
                  <a:buClrTx/>
                  <a:buSzTx/>
                  <a:buFontTx/>
                  <a:buNone/>
                  <a:tabLst/>
                  <a:defRPr/>
                </a:pPr>
                <a:r>
                  <a:rPr kumimoji="0" lang="fr-FR" sz="2000" b="1" i="0" u="none" strike="noStrike" kern="1200" cap="none" normalizeH="0" baseline="0">
                    <a:ln>
                      <a:noFill/>
                    </a:ln>
                    <a:solidFill>
                      <a:srgbClr val="FFFFFF"/>
                    </a:solidFill>
                    <a:effectLst/>
                    <a:uLnTx/>
                    <a:uFillTx/>
                    <a:latin typeface="Arial" panose="020B0604020202020204"/>
                    <a:ea typeface="+mn-ea"/>
                    <a:cs typeface="+mn-cs"/>
                  </a:rPr>
                  <a:t>Placebo</a:t>
                </a:r>
              </a:p>
            </p:txBody>
          </p:sp>
        </p:grpSp>
        <p:grpSp>
          <p:nvGrpSpPr>
            <p:cNvPr id="109" name="Group 108">
              <a:extLst>
                <a:ext uri="{FF2B5EF4-FFF2-40B4-BE49-F238E27FC236}">
                  <a16:creationId xmlns:a16="http://schemas.microsoft.com/office/drawing/2014/main" id="{D6694A9D-09A0-4569-87F0-1629D033DE3D}"/>
                </a:ext>
              </a:extLst>
            </p:cNvPr>
            <p:cNvGrpSpPr/>
            <p:nvPr/>
          </p:nvGrpSpPr>
          <p:grpSpPr>
            <a:xfrm>
              <a:off x="4029896" y="1597704"/>
              <a:ext cx="6444000" cy="360000"/>
              <a:chOff x="-1537587" y="-2204086"/>
              <a:chExt cx="6611742" cy="373193"/>
            </a:xfrm>
            <a:solidFill>
              <a:schemeClr val="bg2"/>
            </a:solidFill>
          </p:grpSpPr>
          <p:grpSp>
            <p:nvGrpSpPr>
              <p:cNvPr id="111" name="Group 110">
                <a:extLst>
                  <a:ext uri="{FF2B5EF4-FFF2-40B4-BE49-F238E27FC236}">
                    <a16:creationId xmlns:a16="http://schemas.microsoft.com/office/drawing/2014/main" id="{7E7E9A8D-F018-4F1E-AB7F-2A2EC84F2E7D}"/>
                  </a:ext>
                </a:extLst>
              </p:cNvPr>
              <p:cNvGrpSpPr/>
              <p:nvPr/>
            </p:nvGrpSpPr>
            <p:grpSpPr>
              <a:xfrm>
                <a:off x="4119204" y="-2204086"/>
                <a:ext cx="954951" cy="373193"/>
                <a:chOff x="4119204" y="-2204086"/>
                <a:chExt cx="954951" cy="373193"/>
              </a:xfrm>
              <a:grpFill/>
            </p:grpSpPr>
            <p:sp>
              <p:nvSpPr>
                <p:cNvPr id="113" name="Isosceles Triangle 112">
                  <a:extLst>
                    <a:ext uri="{FF2B5EF4-FFF2-40B4-BE49-F238E27FC236}">
                      <a16:creationId xmlns:a16="http://schemas.microsoft.com/office/drawing/2014/main" id="{F6AB21DB-B365-4AF9-9373-0B3FD54BF5EB}"/>
                    </a:ext>
                  </a:extLst>
                </p:cNvPr>
                <p:cNvSpPr/>
                <p:nvPr/>
              </p:nvSpPr>
              <p:spPr>
                <a:xfrm rot="5400000">
                  <a:off x="4795302" y="-2109746"/>
                  <a:ext cx="373192" cy="1845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14" name="Rectangle 113">
                  <a:extLst>
                    <a:ext uri="{FF2B5EF4-FFF2-40B4-BE49-F238E27FC236}">
                      <a16:creationId xmlns:a16="http://schemas.microsoft.com/office/drawing/2014/main" id="{C5539E0C-773E-4CE4-BC03-08EF14A59379}"/>
                    </a:ext>
                  </a:extLst>
                </p:cNvPr>
                <p:cNvSpPr/>
                <p:nvPr/>
              </p:nvSpPr>
              <p:spPr>
                <a:xfrm>
                  <a:off x="4119204" y="-2204086"/>
                  <a:ext cx="763979" cy="373191"/>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112" name="Rectangle: Rounded Corners 111">
                <a:extLst>
                  <a:ext uri="{FF2B5EF4-FFF2-40B4-BE49-F238E27FC236}">
                    <a16:creationId xmlns:a16="http://schemas.microsoft.com/office/drawing/2014/main" id="{428E6D2A-E0C1-432C-BE62-51847AFDFF05}"/>
                  </a:ext>
                </a:extLst>
              </p:cNvPr>
              <p:cNvSpPr/>
              <p:nvPr/>
            </p:nvSpPr>
            <p:spPr>
              <a:xfrm>
                <a:off x="-1537587" y="-2204086"/>
                <a:ext cx="5945678" cy="373191"/>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263" rtl="0">
                  <a:defRPr/>
                </a:pPr>
                <a:r>
                  <a:rPr lang="fr-FR" sz="2000" b="1">
                    <a:solidFill>
                      <a:srgbClr val="FFFFFF"/>
                    </a:solidFill>
                    <a:ea typeface="ＭＳ Ｐゴシック" pitchFamily="34" charset="-128"/>
                  </a:rPr>
                  <a:t>Finérénone 10 ou 20 mg 1x/j*</a:t>
                </a:r>
              </a:p>
            </p:txBody>
          </p:sp>
        </p:grpSp>
        <p:sp>
          <p:nvSpPr>
            <p:cNvPr id="95" name="Oval 94">
              <a:extLst>
                <a:ext uri="{FF2B5EF4-FFF2-40B4-BE49-F238E27FC236}">
                  <a16:creationId xmlns:a16="http://schemas.microsoft.com/office/drawing/2014/main" id="{ECC88142-EB22-45BE-886F-2F5E7F02AA85}"/>
                </a:ext>
              </a:extLst>
            </p:cNvPr>
            <p:cNvSpPr/>
            <p:nvPr/>
          </p:nvSpPr>
          <p:spPr>
            <a:xfrm>
              <a:off x="3584690" y="1597704"/>
              <a:ext cx="864000" cy="86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fr-FR" b="1" i="0" u="none" strike="noStrike" kern="1200" cap="none" normalizeH="0" baseline="0">
                  <a:ln>
                    <a:noFill/>
                  </a:ln>
                  <a:solidFill>
                    <a:srgbClr val="FFFFFF"/>
                  </a:solidFill>
                  <a:effectLst/>
                  <a:uLnTx/>
                  <a:uFillTx/>
                  <a:latin typeface="Arial" panose="020B0604020202020204"/>
                  <a:ea typeface="+mn-ea"/>
                  <a:cs typeface="+mn-cs"/>
                </a:rPr>
                <a:t>R</a:t>
              </a:r>
            </a:p>
          </p:txBody>
        </p:sp>
        <p:grpSp>
          <p:nvGrpSpPr>
            <p:cNvPr id="9" name="Group 8">
              <a:extLst>
                <a:ext uri="{FF2B5EF4-FFF2-40B4-BE49-F238E27FC236}">
                  <a16:creationId xmlns:a16="http://schemas.microsoft.com/office/drawing/2014/main" id="{17660DB4-D812-4400-A13A-9A9075DE1440}"/>
                </a:ext>
              </a:extLst>
            </p:cNvPr>
            <p:cNvGrpSpPr/>
            <p:nvPr/>
          </p:nvGrpSpPr>
          <p:grpSpPr>
            <a:xfrm>
              <a:off x="668794" y="1835175"/>
              <a:ext cx="3237628" cy="360001"/>
              <a:chOff x="668794" y="1835175"/>
              <a:chExt cx="3237628" cy="360001"/>
            </a:xfrm>
          </p:grpSpPr>
          <p:grpSp>
            <p:nvGrpSpPr>
              <p:cNvPr id="96" name="Group 95">
                <a:extLst>
                  <a:ext uri="{FF2B5EF4-FFF2-40B4-BE49-F238E27FC236}">
                    <a16:creationId xmlns:a16="http://schemas.microsoft.com/office/drawing/2014/main" id="{62945912-E32A-4F28-A4E9-8E1400D03554}"/>
                  </a:ext>
                </a:extLst>
              </p:cNvPr>
              <p:cNvGrpSpPr/>
              <p:nvPr/>
            </p:nvGrpSpPr>
            <p:grpSpPr>
              <a:xfrm>
                <a:off x="3511353" y="1835176"/>
                <a:ext cx="395069" cy="360000"/>
                <a:chOff x="4076700" y="-2204086"/>
                <a:chExt cx="443593" cy="432000"/>
              </a:xfrm>
              <a:solidFill>
                <a:schemeClr val="tx1">
                  <a:lumMod val="20000"/>
                  <a:lumOff val="80000"/>
                </a:schemeClr>
              </a:solidFill>
            </p:grpSpPr>
            <p:sp>
              <p:nvSpPr>
                <p:cNvPr id="104" name="Isosceles Triangle 103">
                  <a:extLst>
                    <a:ext uri="{FF2B5EF4-FFF2-40B4-BE49-F238E27FC236}">
                      <a16:creationId xmlns:a16="http://schemas.microsoft.com/office/drawing/2014/main" id="{6B31B74E-CBCD-4EE5-A06A-32E0B588185B}"/>
                    </a:ext>
                  </a:extLst>
                </p:cNvPr>
                <p:cNvSpPr/>
                <p:nvPr/>
              </p:nvSpPr>
              <p:spPr>
                <a:xfrm rot="5400000">
                  <a:off x="4212036" y="-2080343"/>
                  <a:ext cx="432000" cy="1845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srgbClr val="16374D"/>
                    </a:solidFill>
                    <a:effectLst/>
                    <a:uLnTx/>
                    <a:uFillTx/>
                    <a:latin typeface="Arial" panose="020B0604020202020204"/>
                    <a:ea typeface="+mn-ea"/>
                    <a:cs typeface="+mn-cs"/>
                  </a:endParaRPr>
                </a:p>
              </p:txBody>
            </p:sp>
            <p:sp>
              <p:nvSpPr>
                <p:cNvPr id="105" name="Rectangle 104">
                  <a:extLst>
                    <a:ext uri="{FF2B5EF4-FFF2-40B4-BE49-F238E27FC236}">
                      <a16:creationId xmlns:a16="http://schemas.microsoft.com/office/drawing/2014/main" id="{AF963F62-69FD-4786-BA17-7795D09828BF}"/>
                    </a:ext>
                  </a:extLst>
                </p:cNvPr>
                <p:cNvSpPr/>
                <p:nvPr/>
              </p:nvSpPr>
              <p:spPr>
                <a:xfrm>
                  <a:off x="4076700" y="-2204086"/>
                  <a:ext cx="25908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97" name="Rectangle: Rounded Corners 96">
                <a:extLst>
                  <a:ext uri="{FF2B5EF4-FFF2-40B4-BE49-F238E27FC236}">
                    <a16:creationId xmlns:a16="http://schemas.microsoft.com/office/drawing/2014/main" id="{68A783F7-16FA-41A7-8CFB-35659DE7171B}"/>
                  </a:ext>
                </a:extLst>
              </p:cNvPr>
              <p:cNvSpPr/>
              <p:nvPr/>
            </p:nvSpPr>
            <p:spPr>
              <a:xfrm>
                <a:off x="2297729" y="1835175"/>
                <a:ext cx="1493559" cy="360000"/>
              </a:xfrm>
              <a:prstGeom prst="roundRect">
                <a:avLst>
                  <a:gd name="adj" fmla="val 5000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360363" algn="ctr" defTabSz="609585" rtl="0" eaLnBrk="0" fontAlgn="base" latinLnBrk="0" hangingPunct="0">
                  <a:lnSpc>
                    <a:spcPct val="100000"/>
                  </a:lnSpc>
                  <a:spcBef>
                    <a:spcPct val="0"/>
                  </a:spcBef>
                  <a:spcAft>
                    <a:spcPct val="0"/>
                  </a:spcAft>
                  <a:buClrTx/>
                  <a:buSzTx/>
                  <a:buFontTx/>
                  <a:buNone/>
                  <a:tabLst/>
                  <a:defRPr/>
                </a:pPr>
                <a:r>
                  <a:rPr kumimoji="0" lang="fr-FR" sz="1600" b="0" i="0" u="none" strike="noStrike" kern="1200" cap="none" normalizeH="0" baseline="0" dirty="0">
                    <a:ln>
                      <a:noFill/>
                    </a:ln>
                    <a:solidFill>
                      <a:srgbClr val="FF0000"/>
                    </a:solidFill>
                    <a:effectLst/>
                    <a:uLnTx/>
                    <a:uFillTx/>
                    <a:latin typeface="Arial" panose="020B0604020202020204"/>
                    <a:ea typeface="+mn-ea"/>
                    <a:cs typeface="+mn-cs"/>
                  </a:rPr>
                  <a:t>Inclusion</a:t>
                </a:r>
              </a:p>
            </p:txBody>
          </p:sp>
          <p:grpSp>
            <p:nvGrpSpPr>
              <p:cNvPr id="98" name="Group 97">
                <a:extLst>
                  <a:ext uri="{FF2B5EF4-FFF2-40B4-BE49-F238E27FC236}">
                    <a16:creationId xmlns:a16="http://schemas.microsoft.com/office/drawing/2014/main" id="{43C54490-882F-4A87-BBEB-55AFBEC4A423}"/>
                  </a:ext>
                </a:extLst>
              </p:cNvPr>
              <p:cNvGrpSpPr/>
              <p:nvPr/>
            </p:nvGrpSpPr>
            <p:grpSpPr>
              <a:xfrm>
                <a:off x="668794" y="1835175"/>
                <a:ext cx="2117287" cy="360000"/>
                <a:chOff x="2800894" y="-2204086"/>
                <a:chExt cx="1719400" cy="373191"/>
              </a:xfrm>
              <a:solidFill>
                <a:schemeClr val="accent1"/>
              </a:solidFill>
            </p:grpSpPr>
            <p:grpSp>
              <p:nvGrpSpPr>
                <p:cNvPr id="100" name="Group 99">
                  <a:extLst>
                    <a:ext uri="{FF2B5EF4-FFF2-40B4-BE49-F238E27FC236}">
                      <a16:creationId xmlns:a16="http://schemas.microsoft.com/office/drawing/2014/main" id="{6F51DBAA-AAA6-45A4-8A94-A06F09F2E601}"/>
                    </a:ext>
                  </a:extLst>
                </p:cNvPr>
                <p:cNvGrpSpPr/>
                <p:nvPr/>
              </p:nvGrpSpPr>
              <p:grpSpPr>
                <a:xfrm>
                  <a:off x="4076700" y="-2204086"/>
                  <a:ext cx="443594" cy="373191"/>
                  <a:chOff x="4076700" y="-2204086"/>
                  <a:chExt cx="443594" cy="373191"/>
                </a:xfrm>
                <a:grpFill/>
              </p:grpSpPr>
              <p:sp>
                <p:nvSpPr>
                  <p:cNvPr id="102" name="Isosceles Triangle 101">
                    <a:extLst>
                      <a:ext uri="{FF2B5EF4-FFF2-40B4-BE49-F238E27FC236}">
                        <a16:creationId xmlns:a16="http://schemas.microsoft.com/office/drawing/2014/main" id="{A835A2F6-B467-4F56-B097-A4D6F6CB7ED9}"/>
                      </a:ext>
                    </a:extLst>
                  </p:cNvPr>
                  <p:cNvSpPr/>
                  <p:nvPr/>
                </p:nvSpPr>
                <p:spPr>
                  <a:xfrm rot="5400000">
                    <a:off x="4241441" y="-2109747"/>
                    <a:ext cx="373191" cy="1845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03" name="Rectangle 102">
                    <a:extLst>
                      <a:ext uri="{FF2B5EF4-FFF2-40B4-BE49-F238E27FC236}">
                        <a16:creationId xmlns:a16="http://schemas.microsoft.com/office/drawing/2014/main" id="{8A5704BB-58F5-4DBA-8ECD-382F35226EFD}"/>
                      </a:ext>
                    </a:extLst>
                  </p:cNvPr>
                  <p:cNvSpPr/>
                  <p:nvPr/>
                </p:nvSpPr>
                <p:spPr>
                  <a:xfrm>
                    <a:off x="4076700" y="-2204086"/>
                    <a:ext cx="259080" cy="373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101" name="Rectangle: Rounded Corners 100">
                  <a:extLst>
                    <a:ext uri="{FF2B5EF4-FFF2-40B4-BE49-F238E27FC236}">
                      <a16:creationId xmlns:a16="http://schemas.microsoft.com/office/drawing/2014/main" id="{801D7D07-1C85-4103-B46F-4A9B161FD4FE}"/>
                    </a:ext>
                  </a:extLst>
                </p:cNvPr>
                <p:cNvSpPr/>
                <p:nvPr/>
              </p:nvSpPr>
              <p:spPr>
                <a:xfrm>
                  <a:off x="2800894" y="-2204086"/>
                  <a:ext cx="1539966" cy="3731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fr-FR" sz="1600" b="1" i="0" u="none" strike="noStrike" kern="1200" cap="none" normalizeH="0" baseline="0" dirty="0">
                      <a:ln>
                        <a:noFill/>
                      </a:ln>
                      <a:solidFill>
                        <a:srgbClr val="FFFFFF"/>
                      </a:solidFill>
                      <a:effectLst/>
                      <a:uLnTx/>
                      <a:uFillTx/>
                      <a:latin typeface="Arial" panose="020B0604020202020204"/>
                      <a:ea typeface="+mn-ea"/>
                      <a:cs typeface="+mn-cs"/>
                    </a:rPr>
                    <a:t>Pré-inclusion</a:t>
                  </a:r>
                  <a:br>
                    <a:rPr lang="fr-FR" sz="1050" dirty="0">
                      <a:solidFill>
                        <a:srgbClr val="FFFFFF"/>
                      </a:solidFill>
                      <a:latin typeface="Arial" panose="020B0604020202020204"/>
                    </a:rPr>
                  </a:br>
                  <a:r>
                    <a:rPr kumimoji="0" lang="fr-FR" sz="1050" b="0" i="0" u="none" strike="noStrike" kern="1200" cap="none" normalizeH="0" baseline="0" dirty="0">
                      <a:ln>
                        <a:noFill/>
                      </a:ln>
                      <a:solidFill>
                        <a:srgbClr val="FFFFFF"/>
                      </a:solidFill>
                      <a:effectLst/>
                      <a:uLnTx/>
                      <a:uFillTx/>
                      <a:latin typeface="Arial" panose="020B0604020202020204"/>
                      <a:ea typeface="+mn-ea"/>
                      <a:cs typeface="+mn-cs"/>
                    </a:rPr>
                    <a:t>(4–16 semaines)</a:t>
                  </a:r>
                </a:p>
              </p:txBody>
            </p:sp>
          </p:grpSp>
        </p:grpSp>
        <p:sp>
          <p:nvSpPr>
            <p:cNvPr id="99" name="TextBox 98">
              <a:extLst>
                <a:ext uri="{FF2B5EF4-FFF2-40B4-BE49-F238E27FC236}">
                  <a16:creationId xmlns:a16="http://schemas.microsoft.com/office/drawing/2014/main" id="{E14E2F59-8F9B-4FC6-86C1-8153DB60CC50}"/>
                </a:ext>
              </a:extLst>
            </p:cNvPr>
            <p:cNvSpPr txBox="1"/>
            <p:nvPr/>
          </p:nvSpPr>
          <p:spPr>
            <a:xfrm>
              <a:off x="4046576" y="980919"/>
              <a:ext cx="3731354" cy="625094"/>
            </a:xfrm>
            <a:prstGeom prst="rect">
              <a:avLst/>
            </a:prstGeom>
          </p:spPr>
          <p:txBody>
            <a:bodyPr vert="horz" wrap="square" lIns="91440" tIns="45720" rIns="91440" bIns="45720" rtlCol="0" anchor="t">
              <a:noAutofit/>
            </a:bodyPr>
            <a:lstStyle>
              <a:defPPr>
                <a:defRPr lang="en-US"/>
              </a:defPPr>
              <a:lvl1pPr marL="0" marR="0" lvl="0" indent="0" algn="r" latinLnBrk="0">
                <a:lnSpc>
                  <a:spcPct val="80000"/>
                </a:lnSpc>
                <a:spcBef>
                  <a:spcPts val="600"/>
                </a:spcBef>
                <a:buClrTx/>
                <a:buSzTx/>
                <a:buFontTx/>
                <a:buNone/>
                <a:tabLst/>
                <a:defRPr kumimoji="0" sz="2000" b="1" i="0" u="none" strike="noStrike" cap="none" spc="0" normalizeH="0" baseline="0">
                  <a:ln>
                    <a:noFill/>
                  </a:ln>
                  <a:solidFill>
                    <a:srgbClr val="16374D"/>
                  </a:solidFill>
                  <a:effectLst/>
                  <a:uLnTx/>
                  <a:uFillTx/>
                  <a:latin typeface="Arial" panose="020B0604020202020204"/>
                  <a:cs typeface="+mn-cs"/>
                </a:defRPr>
              </a:lvl1pPr>
            </a:lstStyle>
            <a:p>
              <a:pPr algn="l" rtl="0"/>
              <a:r>
                <a:rPr lang="fr-FR"/>
                <a:t>7437 patients </a:t>
              </a:r>
              <a:br>
                <a:rPr lang="en-GB" dirty="0"/>
              </a:br>
              <a:r>
                <a:rPr lang="fr-FR"/>
                <a:t>randomisés</a:t>
              </a:r>
            </a:p>
          </p:txBody>
        </p:sp>
        <p:sp>
          <p:nvSpPr>
            <p:cNvPr id="76" name="TextBox 75">
              <a:extLst>
                <a:ext uri="{FF2B5EF4-FFF2-40B4-BE49-F238E27FC236}">
                  <a16:creationId xmlns:a16="http://schemas.microsoft.com/office/drawing/2014/main" id="{11C19DA4-B83B-48F1-96E4-8C4E24A738F8}"/>
                </a:ext>
              </a:extLst>
            </p:cNvPr>
            <p:cNvSpPr txBox="1"/>
            <p:nvPr/>
          </p:nvSpPr>
          <p:spPr>
            <a:xfrm>
              <a:off x="679427" y="980919"/>
              <a:ext cx="2416444" cy="648000"/>
            </a:xfrm>
            <a:prstGeom prst="rect">
              <a:avLst/>
            </a:prstGeom>
          </p:spPr>
          <p:txBody>
            <a:bodyPr vert="horz" wrap="square" lIns="91440" tIns="45720" rIns="91440" bIns="45720" rtlCol="0" anchor="t">
              <a:noAutofit/>
            </a:bodyPr>
            <a:lstStyle/>
            <a:p>
              <a:pPr marL="0" marR="0" lvl="0" indent="0" algn="l" defTabSz="609585" rtl="0" eaLnBrk="0" fontAlgn="base" latinLnBrk="0" hangingPunct="0">
                <a:lnSpc>
                  <a:spcPct val="80000"/>
                </a:lnSpc>
                <a:spcBef>
                  <a:spcPts val="600"/>
                </a:spcBef>
                <a:spcAft>
                  <a:spcPct val="0"/>
                </a:spcAft>
                <a:buClrTx/>
                <a:buSzTx/>
                <a:buFontTx/>
                <a:buNone/>
                <a:tabLst/>
                <a:defRPr/>
              </a:pPr>
              <a:r>
                <a:rPr kumimoji="0" lang="fr-FR" sz="2000" b="1" i="0" u="none" strike="noStrike" kern="1200" cap="none" normalizeH="0" baseline="0">
                  <a:ln>
                    <a:noFill/>
                  </a:ln>
                  <a:solidFill>
                    <a:schemeClr val="accent3"/>
                  </a:solidFill>
                  <a:effectLst/>
                  <a:uLnTx/>
                  <a:uFillTx/>
                  <a:latin typeface="Arial" panose="020B0604020202020204"/>
                  <a:ea typeface="MS PGothic" charset="0"/>
                </a:rPr>
                <a:t>19 381 patients inclus</a:t>
              </a:r>
            </a:p>
          </p:txBody>
        </p:sp>
        <p:cxnSp>
          <p:nvCxnSpPr>
            <p:cNvPr id="77" name="Straight Connector 76">
              <a:extLst>
                <a:ext uri="{FF2B5EF4-FFF2-40B4-BE49-F238E27FC236}">
                  <a16:creationId xmlns:a16="http://schemas.microsoft.com/office/drawing/2014/main" id="{D8F624DF-9C80-460A-8D55-4C51A8BA61CD}"/>
                </a:ext>
              </a:extLst>
            </p:cNvPr>
            <p:cNvCxnSpPr>
              <a:cxnSpLocks/>
            </p:cNvCxnSpPr>
            <p:nvPr/>
          </p:nvCxnSpPr>
          <p:spPr>
            <a:xfrm>
              <a:off x="710297" y="1037839"/>
              <a:ext cx="0" cy="1080000"/>
            </a:xfrm>
            <a:prstGeom prst="line">
              <a:avLst/>
            </a:prstGeom>
            <a:ln w="69850" cap="rnd">
              <a:solidFill>
                <a:schemeClr val="accent3"/>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738EB908-7AB4-4AD6-B4AB-B062D1BB4B70}"/>
              </a:ext>
            </a:extLst>
          </p:cNvPr>
          <p:cNvGrpSpPr/>
          <p:nvPr/>
        </p:nvGrpSpPr>
        <p:grpSpPr>
          <a:xfrm>
            <a:off x="85780" y="2571498"/>
            <a:ext cx="3656313" cy="3014438"/>
            <a:chOff x="85780" y="2571498"/>
            <a:chExt cx="2815639" cy="3014438"/>
          </a:xfrm>
        </p:grpSpPr>
        <p:sp>
          <p:nvSpPr>
            <p:cNvPr id="75" name="!!Rectangle 74">
              <a:extLst>
                <a:ext uri="{FF2B5EF4-FFF2-40B4-BE49-F238E27FC236}">
                  <a16:creationId xmlns:a16="http://schemas.microsoft.com/office/drawing/2014/main" id="{5B2E8D3C-BAE8-41D5-A4D4-B802512FC446}"/>
                </a:ext>
              </a:extLst>
            </p:cNvPr>
            <p:cNvSpPr/>
            <p:nvPr/>
          </p:nvSpPr>
          <p:spPr>
            <a:xfrm>
              <a:off x="85780" y="2571498"/>
              <a:ext cx="2815639" cy="3014438"/>
            </a:xfrm>
            <a:prstGeom prst="rect">
              <a:avLst/>
            </a:prstGeom>
            <a:solidFill>
              <a:srgbClr val="F1FCE4"/>
            </a:solidFill>
            <a:ln>
              <a:noFill/>
            </a:ln>
          </p:spPr>
          <p:style>
            <a:lnRef idx="2">
              <a:schemeClr val="accent1">
                <a:shade val="50000"/>
              </a:schemeClr>
            </a:lnRef>
            <a:fillRef idx="1">
              <a:schemeClr val="accent1"/>
            </a:fillRef>
            <a:effectRef idx="0">
              <a:schemeClr val="accent1"/>
            </a:effectRef>
            <a:fontRef idx="minor">
              <a:schemeClr val="lt1"/>
            </a:fontRef>
          </p:style>
          <p:txBody>
            <a:bodyPr rIns="612000" rtlCol="0" anchor="t"/>
            <a:lstStyle/>
            <a:p>
              <a:pPr marL="0" marR="0" lvl="0" indent="0" algn="r" defTabSz="609585" rtl="0" eaLnBrk="0" fontAlgn="base" latinLnBrk="0" hangingPunct="0">
                <a:lnSpc>
                  <a:spcPct val="100000"/>
                </a:lnSpc>
                <a:spcBef>
                  <a:spcPct val="0"/>
                </a:spcBef>
                <a:spcAft>
                  <a:spcPct val="0"/>
                </a:spcAft>
                <a:buClrTx/>
                <a:buSzTx/>
                <a:buFontTx/>
                <a:buNone/>
                <a:defRPr/>
              </a:pPr>
              <a:endParaRPr kumimoji="0" lang="en-GB" sz="1600" b="1" i="0" u="none" strike="noStrike" kern="1200" cap="none" spc="0" normalizeH="0" baseline="0" dirty="0">
                <a:ln>
                  <a:noFill/>
                </a:ln>
                <a:solidFill>
                  <a:srgbClr val="66B512">
                    <a:lumMod val="50000"/>
                  </a:srgbClr>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F4FA7101-0B74-4C90-B66B-9C471D0D3A7D}"/>
                </a:ext>
              </a:extLst>
            </p:cNvPr>
            <p:cNvGrpSpPr/>
            <p:nvPr/>
          </p:nvGrpSpPr>
          <p:grpSpPr>
            <a:xfrm>
              <a:off x="85780" y="2571498"/>
              <a:ext cx="2815639" cy="2932828"/>
              <a:chOff x="365587" y="2257023"/>
              <a:chExt cx="3345017" cy="3484241"/>
            </a:xfrm>
          </p:grpSpPr>
          <p:sp>
            <p:nvSpPr>
              <p:cNvPr id="126" name="Rectangle 125">
                <a:extLst>
                  <a:ext uri="{FF2B5EF4-FFF2-40B4-BE49-F238E27FC236}">
                    <a16:creationId xmlns:a16="http://schemas.microsoft.com/office/drawing/2014/main" id="{9E255449-3A94-464D-8336-634129E615CF}"/>
                  </a:ext>
                </a:extLst>
              </p:cNvPr>
              <p:cNvSpPr/>
              <p:nvPr/>
            </p:nvSpPr>
            <p:spPr>
              <a:xfrm>
                <a:off x="365587" y="2257023"/>
                <a:ext cx="3345017" cy="3007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612000" rtlCol="0" anchor="t"/>
              <a:lstStyle/>
              <a:p>
                <a:pPr marL="0" marR="0" lvl="0" indent="0" algn="r" defTabSz="609585" rtl="0" eaLnBrk="0" fontAlgn="base" latinLnBrk="0" hangingPunct="0">
                  <a:lnSpc>
                    <a:spcPct val="100000"/>
                  </a:lnSpc>
                  <a:spcBef>
                    <a:spcPct val="0"/>
                  </a:spcBef>
                  <a:spcAft>
                    <a:spcPct val="0"/>
                  </a:spcAft>
                  <a:buClrTx/>
                  <a:buSzTx/>
                  <a:buFontTx/>
                  <a:buNone/>
                  <a:defRPr/>
                </a:pPr>
                <a:r>
                  <a:rPr lang="fr-FR" sz="2000" b="1" dirty="0">
                    <a:solidFill>
                      <a:srgbClr val="66B512">
                        <a:lumMod val="50000"/>
                      </a:srgbClr>
                    </a:solidFill>
                    <a:latin typeface="Arial" panose="020B0604020202020204"/>
                  </a:rPr>
                  <a:t>Principaux </a:t>
                </a:r>
                <a:r>
                  <a:rPr kumimoji="0" lang="fr-FR" sz="2000" b="1" i="0" u="none" strike="noStrike" kern="1200" cap="none" normalizeH="0" baseline="0" dirty="0">
                    <a:ln>
                      <a:noFill/>
                    </a:ln>
                    <a:solidFill>
                      <a:srgbClr val="66B512">
                        <a:lumMod val="50000"/>
                      </a:srgbClr>
                    </a:solidFill>
                    <a:effectLst/>
                    <a:uLnTx/>
                    <a:uFillTx/>
                    <a:latin typeface="Arial" panose="020B0604020202020204"/>
                    <a:ea typeface="+mn-ea"/>
                    <a:cs typeface="+mn-cs"/>
                  </a:rPr>
                  <a:t>Critères d’inclusion</a:t>
                </a:r>
              </a:p>
            </p:txBody>
          </p:sp>
          <p:sp>
            <p:nvSpPr>
              <p:cNvPr id="29" name="TextBox 23">
                <a:extLst>
                  <a:ext uri="{FF2B5EF4-FFF2-40B4-BE49-F238E27FC236}">
                    <a16:creationId xmlns:a16="http://schemas.microsoft.com/office/drawing/2014/main" id="{6F4E718D-FBC2-4570-AEAF-A6D21D206EE8}"/>
                  </a:ext>
                </a:extLst>
              </p:cNvPr>
              <p:cNvSpPr txBox="1"/>
              <p:nvPr/>
            </p:nvSpPr>
            <p:spPr>
              <a:xfrm>
                <a:off x="623888" y="3053643"/>
                <a:ext cx="2962984" cy="324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r" defTabSz="609585" rtl="0" eaLnBrk="0" fontAlgn="base" latinLnBrk="0" hangingPunct="0">
                  <a:lnSpc>
                    <a:spcPct val="100000"/>
                  </a:lnSpc>
                  <a:spcBef>
                    <a:spcPts val="600"/>
                  </a:spcBef>
                  <a:spcAft>
                    <a:spcPct val="0"/>
                  </a:spcAft>
                  <a:buClrTx/>
                  <a:buSzTx/>
                  <a:buFontTx/>
                  <a:buNone/>
                  <a:tabLst/>
                  <a:defRPr/>
                </a:pPr>
                <a:r>
                  <a:rPr kumimoji="0" lang="fr-FR" b="0" i="0" u="none" strike="noStrike" kern="1200" cap="none" normalizeH="0" baseline="0">
                    <a:ln>
                      <a:noFill/>
                    </a:ln>
                    <a:solidFill>
                      <a:srgbClr val="66B512">
                        <a:lumMod val="50000"/>
                      </a:srgbClr>
                    </a:solidFill>
                    <a:effectLst/>
                    <a:uLnTx/>
                    <a:uFillTx/>
                    <a:latin typeface="Arial" panose="020B0604020202020204"/>
                    <a:ea typeface="MS PGothic" charset="0"/>
                  </a:rPr>
                  <a:t>Âge ≥ 18 ans avec DT2 </a:t>
                </a:r>
              </a:p>
            </p:txBody>
          </p:sp>
          <p:sp>
            <p:nvSpPr>
              <p:cNvPr id="30" name="TextBox 25">
                <a:extLst>
                  <a:ext uri="{FF2B5EF4-FFF2-40B4-BE49-F238E27FC236}">
                    <a16:creationId xmlns:a16="http://schemas.microsoft.com/office/drawing/2014/main" id="{5FDDC3E3-5DCC-4EE3-9FE9-FC3B527C6417}"/>
                  </a:ext>
                </a:extLst>
              </p:cNvPr>
              <p:cNvSpPr txBox="1"/>
              <p:nvPr/>
            </p:nvSpPr>
            <p:spPr>
              <a:xfrm>
                <a:off x="520354" y="4637358"/>
                <a:ext cx="3066518" cy="576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r" defTabSz="609585" rtl="0" eaLnBrk="0" fontAlgn="base" latinLnBrk="0" hangingPunct="0">
                  <a:lnSpc>
                    <a:spcPct val="100000"/>
                  </a:lnSpc>
                  <a:spcBef>
                    <a:spcPts val="600"/>
                  </a:spcBef>
                  <a:spcAft>
                    <a:spcPct val="0"/>
                  </a:spcAft>
                  <a:buClrTx/>
                  <a:buSzTx/>
                  <a:buFontTx/>
                  <a:buNone/>
                  <a:tabLst/>
                  <a:defRPr/>
                </a:pPr>
                <a:r>
                  <a:rPr lang="fr-FR" dirty="0">
                    <a:solidFill>
                      <a:srgbClr val="66B512">
                        <a:lumMod val="50000"/>
                      </a:srgbClr>
                    </a:solidFill>
                    <a:latin typeface="Arial" panose="020B0604020202020204"/>
                  </a:rPr>
                  <a:t>A la </a:t>
                </a:r>
                <a:r>
                  <a:rPr kumimoji="0" lang="fr-FR" b="0" i="0" u="none" strike="noStrike" kern="1200" cap="none" normalizeH="0" baseline="0" dirty="0">
                    <a:ln>
                      <a:noFill/>
                    </a:ln>
                    <a:solidFill>
                      <a:srgbClr val="66B512">
                        <a:lumMod val="50000"/>
                      </a:srgbClr>
                    </a:solidFill>
                    <a:effectLst/>
                    <a:uLnTx/>
                    <a:uFillTx/>
                    <a:latin typeface="Arial" panose="020B0604020202020204"/>
                    <a:ea typeface="MS PGothic" charset="0"/>
                  </a:rPr>
                  <a:t>dose maximale tolérée d’inhibiteur du SRA pendant ≥ 4 semaines </a:t>
                </a:r>
              </a:p>
            </p:txBody>
          </p:sp>
          <p:sp>
            <p:nvSpPr>
              <p:cNvPr id="31" name="TextBox 26">
                <a:extLst>
                  <a:ext uri="{FF2B5EF4-FFF2-40B4-BE49-F238E27FC236}">
                    <a16:creationId xmlns:a16="http://schemas.microsoft.com/office/drawing/2014/main" id="{5C4B8722-698C-410A-B30E-9996AAF21F3D}"/>
                  </a:ext>
                </a:extLst>
              </p:cNvPr>
              <p:cNvSpPr txBox="1"/>
              <p:nvPr/>
            </p:nvSpPr>
            <p:spPr>
              <a:xfrm>
                <a:off x="520355" y="5417264"/>
                <a:ext cx="3066517" cy="324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lvl="0" algn="r" rtl="0">
                  <a:spcBef>
                    <a:spcPts val="600"/>
                  </a:spcBef>
                  <a:defRPr/>
                </a:pPr>
                <a:r>
                  <a:rPr kumimoji="0" lang="fr-FR" b="0" i="0" u="none" strike="noStrike" kern="1200" cap="none" normalizeH="0" baseline="0">
                    <a:ln>
                      <a:noFill/>
                    </a:ln>
                    <a:solidFill>
                      <a:srgbClr val="66B512">
                        <a:lumMod val="50000"/>
                      </a:srgbClr>
                    </a:solidFill>
                    <a:effectLst/>
                    <a:uLnTx/>
                    <a:uFillTx/>
                    <a:latin typeface="Arial" panose="020B0604020202020204"/>
                  </a:rPr>
                  <a:t> </a:t>
                </a:r>
                <a:r>
                  <a:rPr lang="fr-FR">
                    <a:solidFill>
                      <a:srgbClr val="66B512">
                        <a:lumMod val="50000"/>
                      </a:srgbClr>
                    </a:solidFill>
                    <a:latin typeface="Arial" panose="020B0604020202020204"/>
                  </a:rPr>
                  <a:t>[K sérique</a:t>
                </a:r>
                <a:r>
                  <a:rPr lang="fr-FR" baseline="30000">
                    <a:solidFill>
                      <a:srgbClr val="66B512">
                        <a:lumMod val="50000"/>
                      </a:srgbClr>
                    </a:solidFill>
                    <a:latin typeface="Arial" panose="020B0604020202020204"/>
                  </a:rPr>
                  <a:t>+</a:t>
                </a:r>
                <a:r>
                  <a:rPr lang="fr-FR">
                    <a:solidFill>
                      <a:srgbClr val="66B512">
                        <a:lumMod val="50000"/>
                      </a:srgbClr>
                    </a:solidFill>
                    <a:latin typeface="Arial" panose="020B0604020202020204"/>
                  </a:rPr>
                  <a:t>]</a:t>
                </a:r>
                <a:r>
                  <a:rPr kumimoji="0" lang="fr-FR" b="0" i="0" u="none" strike="noStrike" kern="1200" cap="none" normalizeH="0" baseline="0">
                    <a:ln>
                      <a:noFill/>
                    </a:ln>
                    <a:solidFill>
                      <a:srgbClr val="66B512">
                        <a:lumMod val="50000"/>
                      </a:srgbClr>
                    </a:solidFill>
                    <a:effectLst/>
                    <a:uLnTx/>
                    <a:uFillTx/>
                    <a:latin typeface="Arial" panose="020B0604020202020204"/>
                  </a:rPr>
                  <a:t> </a:t>
                </a:r>
                <a:r>
                  <a:rPr kumimoji="0" lang="fr-FR" b="0" i="0" u="none" strike="noStrike" kern="1200" cap="none" normalizeH="0" baseline="0">
                    <a:ln>
                      <a:noFill/>
                    </a:ln>
                    <a:solidFill>
                      <a:srgbClr val="66B512">
                        <a:lumMod val="50000"/>
                      </a:srgbClr>
                    </a:solidFill>
                    <a:effectLst/>
                    <a:uLnTx/>
                    <a:uFillTx/>
                    <a:latin typeface="Arial" panose="020B0604020202020204"/>
                    <a:cs typeface="Arial" panose="020B0604020202020204" pitchFamily="34" charset="0"/>
                  </a:rPr>
                  <a:t>≤ 4,8 mmol/l</a:t>
                </a:r>
              </a:p>
            </p:txBody>
          </p:sp>
          <p:sp>
            <p:nvSpPr>
              <p:cNvPr id="32" name="TextBox 27">
                <a:extLst>
                  <a:ext uri="{FF2B5EF4-FFF2-40B4-BE49-F238E27FC236}">
                    <a16:creationId xmlns:a16="http://schemas.microsoft.com/office/drawing/2014/main" id="{26B7AA6A-9E1B-4654-ACBB-9B7C40E9ADF7}"/>
                  </a:ext>
                </a:extLst>
              </p:cNvPr>
              <p:cNvSpPr txBox="1"/>
              <p:nvPr/>
            </p:nvSpPr>
            <p:spPr>
              <a:xfrm>
                <a:off x="520354" y="4109453"/>
                <a:ext cx="3066517" cy="324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r" defTabSz="609585" rtl="0" eaLnBrk="0" fontAlgn="base" latinLnBrk="0" hangingPunct="0">
                  <a:lnSpc>
                    <a:spcPct val="100000"/>
                  </a:lnSpc>
                  <a:spcBef>
                    <a:spcPts val="600"/>
                  </a:spcBef>
                  <a:spcAft>
                    <a:spcPct val="0"/>
                  </a:spcAft>
                  <a:buClrTx/>
                  <a:buSzTx/>
                  <a:buFontTx/>
                  <a:buNone/>
                  <a:tabLst/>
                  <a:defRPr/>
                </a:pPr>
                <a:r>
                  <a:rPr lang="fr-FR" dirty="0">
                    <a:solidFill>
                      <a:srgbClr val="66B512">
                        <a:lumMod val="50000"/>
                      </a:srgbClr>
                    </a:solidFill>
                    <a:latin typeface="Arial" panose="020B0604020202020204"/>
                  </a:rPr>
                  <a:t>RAC ≥ 30–≤</a:t>
                </a:r>
                <a:r>
                  <a:rPr kumimoji="0" lang="fr-FR" b="0" i="0" u="none" strike="noStrike" kern="1200" cap="none" normalizeH="0" baseline="0" dirty="0">
                    <a:ln>
                      <a:noFill/>
                    </a:ln>
                    <a:solidFill>
                      <a:srgbClr val="66B512">
                        <a:lumMod val="50000"/>
                      </a:srgbClr>
                    </a:solidFill>
                    <a:effectLst/>
                    <a:uLnTx/>
                    <a:uFillTx/>
                    <a:latin typeface="Arial" panose="020B0604020202020204"/>
                    <a:ea typeface="MS PGothic" charset="0"/>
                  </a:rPr>
                  <a:t>5000 mg/g</a:t>
                </a:r>
              </a:p>
            </p:txBody>
          </p:sp>
          <p:sp>
            <p:nvSpPr>
              <p:cNvPr id="33" name="TextBox 28">
                <a:extLst>
                  <a:ext uri="{FF2B5EF4-FFF2-40B4-BE49-F238E27FC236}">
                    <a16:creationId xmlns:a16="http://schemas.microsoft.com/office/drawing/2014/main" id="{77AA51CF-ED96-4B81-BF86-4FC672199B3D}"/>
                  </a:ext>
                </a:extLst>
              </p:cNvPr>
              <p:cNvSpPr txBox="1"/>
              <p:nvPr/>
            </p:nvSpPr>
            <p:spPr>
              <a:xfrm>
                <a:off x="623887" y="3581548"/>
                <a:ext cx="2962985" cy="324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r" defTabSz="609585" rtl="0" eaLnBrk="0" fontAlgn="base" latinLnBrk="0" hangingPunct="0">
                  <a:lnSpc>
                    <a:spcPct val="100000"/>
                  </a:lnSpc>
                  <a:spcBef>
                    <a:spcPts val="600"/>
                  </a:spcBef>
                  <a:spcAft>
                    <a:spcPct val="0"/>
                  </a:spcAft>
                  <a:buClrTx/>
                  <a:buSzTx/>
                  <a:buFontTx/>
                  <a:buNone/>
                  <a:tabLst/>
                  <a:defRPr/>
                </a:pPr>
                <a:r>
                  <a:rPr kumimoji="0" lang="fr-FR" b="0" i="0" u="none" strike="noStrike" kern="1200" cap="none" normalizeH="0" baseline="0">
                    <a:ln>
                      <a:noFill/>
                    </a:ln>
                    <a:solidFill>
                      <a:srgbClr val="66B512">
                        <a:lumMod val="50000"/>
                      </a:srgbClr>
                    </a:solidFill>
                    <a:effectLst/>
                    <a:uLnTx/>
                    <a:uFillTx/>
                    <a:latin typeface="Arial" panose="020B0604020202020204"/>
                    <a:ea typeface="MS PGothic" charset="0"/>
                  </a:rPr>
                  <a:t>DFGe ≥ 25</a:t>
                </a:r>
                <a:r>
                  <a:rPr kumimoji="0" lang="fr-FR" b="0" i="0" u="none" strike="noStrike" kern="1200" cap="none" normalizeH="0" baseline="30000">
                    <a:ln>
                      <a:noFill/>
                    </a:ln>
                    <a:solidFill>
                      <a:srgbClr val="66B512">
                        <a:lumMod val="50000"/>
                      </a:srgbClr>
                    </a:solidFill>
                    <a:effectLst/>
                    <a:uLnTx/>
                    <a:uFillTx/>
                    <a:latin typeface="Arial" panose="020B0604020202020204"/>
                    <a:ea typeface="MS PGothic" charset="0"/>
                  </a:rPr>
                  <a:t>#</a:t>
                </a:r>
                <a:r>
                  <a:rPr kumimoji="0" lang="fr-FR" b="0" i="0" u="none" strike="noStrike" kern="1200" cap="none" normalizeH="0" baseline="0">
                    <a:ln>
                      <a:noFill/>
                    </a:ln>
                    <a:solidFill>
                      <a:srgbClr val="66B512">
                        <a:lumMod val="50000"/>
                      </a:srgbClr>
                    </a:solidFill>
                    <a:effectLst/>
                    <a:uLnTx/>
                    <a:uFillTx/>
                    <a:latin typeface="Arial" panose="020B0604020202020204"/>
                    <a:ea typeface="MS PGothic" charset="0"/>
                  </a:rPr>
                  <a:t> ml/min/1,73 m</a:t>
                </a:r>
                <a:r>
                  <a:rPr kumimoji="0" lang="fr-FR" b="0" i="0" u="none" strike="noStrike" kern="1200" cap="none" normalizeH="0" baseline="30000">
                    <a:ln>
                      <a:noFill/>
                    </a:ln>
                    <a:solidFill>
                      <a:srgbClr val="66B512">
                        <a:lumMod val="50000"/>
                      </a:srgbClr>
                    </a:solidFill>
                    <a:effectLst/>
                    <a:uLnTx/>
                    <a:uFillTx/>
                    <a:latin typeface="Arial" panose="020B0604020202020204"/>
                    <a:ea typeface="MS PGothic" charset="0"/>
                  </a:rPr>
                  <a:t>2</a:t>
                </a:r>
                <a:r>
                  <a:rPr kumimoji="0" lang="fr-FR" b="0" i="0" u="none" strike="noStrike" kern="1200" cap="none" normalizeH="0" baseline="0">
                    <a:ln>
                      <a:noFill/>
                    </a:ln>
                    <a:solidFill>
                      <a:srgbClr val="66B512">
                        <a:lumMod val="50000"/>
                      </a:srgbClr>
                    </a:solidFill>
                    <a:effectLst/>
                    <a:uLnTx/>
                    <a:uFillTx/>
                    <a:latin typeface="Arial" panose="020B0604020202020204"/>
                    <a:ea typeface="MS PGothic" charset="0"/>
                  </a:rPr>
                  <a:t> </a:t>
                </a:r>
              </a:p>
            </p:txBody>
          </p:sp>
          <p:grpSp>
            <p:nvGrpSpPr>
              <p:cNvPr id="128" name="Group 127">
                <a:extLst>
                  <a:ext uri="{FF2B5EF4-FFF2-40B4-BE49-F238E27FC236}">
                    <a16:creationId xmlns:a16="http://schemas.microsoft.com/office/drawing/2014/main" id="{AEE8E874-9184-40DB-A240-3ED113AE9538}"/>
                  </a:ext>
                </a:extLst>
              </p:cNvPr>
              <p:cNvGrpSpPr/>
              <p:nvPr/>
            </p:nvGrpSpPr>
            <p:grpSpPr>
              <a:xfrm>
                <a:off x="3213194" y="2279899"/>
                <a:ext cx="378752" cy="490254"/>
                <a:chOff x="2519805" y="3298871"/>
                <a:chExt cx="378752" cy="490254"/>
              </a:xfrm>
            </p:grpSpPr>
            <p:sp>
              <p:nvSpPr>
                <p:cNvPr id="38" name="Oval 37">
                  <a:extLst>
                    <a:ext uri="{FF2B5EF4-FFF2-40B4-BE49-F238E27FC236}">
                      <a16:creationId xmlns:a16="http://schemas.microsoft.com/office/drawing/2014/main" id="{D49B987D-C46B-4889-94C0-4B706B42BD35}"/>
                    </a:ext>
                  </a:extLst>
                </p:cNvPr>
                <p:cNvSpPr/>
                <p:nvPr/>
              </p:nvSpPr>
              <p:spPr>
                <a:xfrm>
                  <a:off x="2542719" y="3327233"/>
                  <a:ext cx="320775" cy="43353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lt1"/>
                      </a:solidFill>
                      <a:latin typeface="+mn-lt"/>
                      <a:ea typeface="+mn-ea"/>
                      <a:cs typeface="+mn-cs"/>
                    </a:defRPr>
                  </a:lvl1pPr>
                  <a:lvl2pPr marL="609585" algn="l" defTabSz="609585" rtl="0" eaLnBrk="0" fontAlgn="base" hangingPunct="0">
                    <a:spcBef>
                      <a:spcPct val="0"/>
                    </a:spcBef>
                    <a:spcAft>
                      <a:spcPct val="0"/>
                    </a:spcAft>
                    <a:defRPr kern="1200">
                      <a:solidFill>
                        <a:schemeClr val="lt1"/>
                      </a:solidFill>
                      <a:latin typeface="+mn-lt"/>
                      <a:ea typeface="+mn-ea"/>
                      <a:cs typeface="+mn-cs"/>
                    </a:defRPr>
                  </a:lvl2pPr>
                  <a:lvl3pPr marL="1219170" algn="l" defTabSz="609585" rtl="0" eaLnBrk="0" fontAlgn="base" hangingPunct="0">
                    <a:spcBef>
                      <a:spcPct val="0"/>
                    </a:spcBef>
                    <a:spcAft>
                      <a:spcPct val="0"/>
                    </a:spcAft>
                    <a:defRPr kern="1200">
                      <a:solidFill>
                        <a:schemeClr val="lt1"/>
                      </a:solidFill>
                      <a:latin typeface="+mn-lt"/>
                      <a:ea typeface="+mn-ea"/>
                      <a:cs typeface="+mn-cs"/>
                    </a:defRPr>
                  </a:lvl3pPr>
                  <a:lvl4pPr marL="1828754" algn="l" defTabSz="609585" rtl="0" eaLnBrk="0" fontAlgn="base" hangingPunct="0">
                    <a:spcBef>
                      <a:spcPct val="0"/>
                    </a:spcBef>
                    <a:spcAft>
                      <a:spcPct val="0"/>
                    </a:spcAft>
                    <a:defRPr kern="1200">
                      <a:solidFill>
                        <a:schemeClr val="lt1"/>
                      </a:solidFill>
                      <a:latin typeface="+mn-lt"/>
                      <a:ea typeface="+mn-ea"/>
                      <a:cs typeface="+mn-cs"/>
                    </a:defRPr>
                  </a:lvl4pPr>
                  <a:lvl5pPr marL="2438339" algn="l" defTabSz="609585" rtl="0" eaLnBrk="0" fontAlgn="base" hangingPunct="0">
                    <a:spcBef>
                      <a:spcPct val="0"/>
                    </a:spcBef>
                    <a:spcAft>
                      <a:spcPct val="0"/>
                    </a:spcAft>
                    <a:defRPr kern="1200">
                      <a:solidFill>
                        <a:schemeClr val="lt1"/>
                      </a:solidFill>
                      <a:latin typeface="+mn-lt"/>
                      <a:ea typeface="+mn-ea"/>
                      <a:cs typeface="+mn-cs"/>
                    </a:defRPr>
                  </a:lvl5pPr>
                  <a:lvl6pPr marL="3047924" algn="l" defTabSz="609585" rtl="0" eaLnBrk="1" latinLnBrk="0" hangingPunct="1">
                    <a:defRPr kern="1200">
                      <a:solidFill>
                        <a:schemeClr val="lt1"/>
                      </a:solidFill>
                      <a:latin typeface="+mn-lt"/>
                      <a:ea typeface="+mn-ea"/>
                      <a:cs typeface="+mn-cs"/>
                    </a:defRPr>
                  </a:lvl6pPr>
                  <a:lvl7pPr marL="3657509" algn="l" defTabSz="609585" rtl="0" eaLnBrk="1" latinLnBrk="0" hangingPunct="1">
                    <a:defRPr kern="1200">
                      <a:solidFill>
                        <a:schemeClr val="lt1"/>
                      </a:solidFill>
                      <a:latin typeface="+mn-lt"/>
                      <a:ea typeface="+mn-ea"/>
                      <a:cs typeface="+mn-cs"/>
                    </a:defRPr>
                  </a:lvl7pPr>
                  <a:lvl8pPr marL="4267093" algn="l" defTabSz="609585" rtl="0" eaLnBrk="1" latinLnBrk="0" hangingPunct="1">
                    <a:defRPr kern="1200">
                      <a:solidFill>
                        <a:schemeClr val="lt1"/>
                      </a:solidFill>
                      <a:latin typeface="+mn-lt"/>
                      <a:ea typeface="+mn-ea"/>
                      <a:cs typeface="+mn-cs"/>
                    </a:defRPr>
                  </a:lvl8pPr>
                  <a:lvl9pPr marL="4876678" algn="l" defTabSz="609585" rtl="0" eaLnBrk="1" latinLnBrk="0" hangingPunct="1">
                    <a:defRPr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b="0" i="0" u="none" strike="noStrike" kern="1200" cap="none" spc="0" normalizeH="0" baseline="0" dirty="0">
                    <a:ln>
                      <a:noFill/>
                    </a:ln>
                    <a:solidFill>
                      <a:srgbClr val="FFFFFF"/>
                    </a:solidFill>
                    <a:effectLst/>
                    <a:uLnTx/>
                    <a:uFillTx/>
                    <a:latin typeface="Arial" panose="020B0604020202020204"/>
                    <a:ea typeface="+mn-ea"/>
                    <a:cs typeface="+mn-cs"/>
                  </a:endParaRPr>
                </a:p>
              </p:txBody>
            </p:sp>
            <p:pic>
              <p:nvPicPr>
                <p:cNvPr id="39" name="Graphic 76">
                  <a:extLst>
                    <a:ext uri="{FF2B5EF4-FFF2-40B4-BE49-F238E27FC236}">
                      <a16:creationId xmlns:a16="http://schemas.microsoft.com/office/drawing/2014/main" id="{4D35804F-A8DC-47E2-AD3D-A6BEBCD3745B}"/>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19805" y="3298871"/>
                  <a:ext cx="378752" cy="490254"/>
                </a:xfrm>
                <a:prstGeom prst="rect">
                  <a:avLst/>
                </a:prstGeom>
              </p:spPr>
            </p:pic>
          </p:grpSp>
        </p:grpSp>
      </p:grpSp>
      <p:grpSp>
        <p:nvGrpSpPr>
          <p:cNvPr id="14" name="!!Group 13">
            <a:extLst>
              <a:ext uri="{FF2B5EF4-FFF2-40B4-BE49-F238E27FC236}">
                <a16:creationId xmlns:a16="http://schemas.microsoft.com/office/drawing/2014/main" id="{29D07FA9-3B8A-4B81-8947-6E6A83B5BD48}"/>
              </a:ext>
            </a:extLst>
          </p:cNvPr>
          <p:cNvGrpSpPr/>
          <p:nvPr/>
        </p:nvGrpSpPr>
        <p:grpSpPr>
          <a:xfrm>
            <a:off x="3782921" y="2571498"/>
            <a:ext cx="1913621" cy="3014438"/>
            <a:chOff x="2989103" y="2571498"/>
            <a:chExt cx="1913621" cy="3014438"/>
          </a:xfrm>
        </p:grpSpPr>
        <p:sp>
          <p:nvSpPr>
            <p:cNvPr id="70" name="!!Rectangle 69">
              <a:extLst>
                <a:ext uri="{FF2B5EF4-FFF2-40B4-BE49-F238E27FC236}">
                  <a16:creationId xmlns:a16="http://schemas.microsoft.com/office/drawing/2014/main" id="{00F59463-6AA4-4AEF-8661-9DF8853E63BB}"/>
                </a:ext>
              </a:extLst>
            </p:cNvPr>
            <p:cNvSpPr/>
            <p:nvPr/>
          </p:nvSpPr>
          <p:spPr>
            <a:xfrm>
              <a:off x="2989103" y="2571498"/>
              <a:ext cx="1913621" cy="30144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39750" marR="0" lvl="0" indent="-7938" defTabSz="609585"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dirty="0">
                <a:ln>
                  <a:noFill/>
                </a:ln>
                <a:solidFill>
                  <a:srgbClr val="F55C60">
                    <a:lumMod val="50000"/>
                  </a:srgbClr>
                </a:solidFill>
                <a:effectLst/>
                <a:uLnTx/>
                <a:uFillTx/>
                <a:latin typeface="Arial" panose="020B0604020202020204"/>
                <a:ea typeface="+mn-ea"/>
                <a:cs typeface="+mn-cs"/>
              </a:endParaRPr>
            </a:p>
          </p:txBody>
        </p:sp>
        <p:grpSp>
          <p:nvGrpSpPr>
            <p:cNvPr id="10" name="!!Group 9">
              <a:extLst>
                <a:ext uri="{FF2B5EF4-FFF2-40B4-BE49-F238E27FC236}">
                  <a16:creationId xmlns:a16="http://schemas.microsoft.com/office/drawing/2014/main" id="{369DE234-D338-4138-9364-DADA0D4A765D}"/>
                </a:ext>
              </a:extLst>
            </p:cNvPr>
            <p:cNvGrpSpPr/>
            <p:nvPr/>
          </p:nvGrpSpPr>
          <p:grpSpPr>
            <a:xfrm>
              <a:off x="2989103" y="2571498"/>
              <a:ext cx="1913621" cy="2890367"/>
              <a:chOff x="3352474" y="2257023"/>
              <a:chExt cx="2273407" cy="3433796"/>
            </a:xfrm>
          </p:grpSpPr>
          <p:sp>
            <p:nvSpPr>
              <p:cNvPr id="34" name="TextBox 29">
                <a:extLst>
                  <a:ext uri="{FF2B5EF4-FFF2-40B4-BE49-F238E27FC236}">
                    <a16:creationId xmlns:a16="http://schemas.microsoft.com/office/drawing/2014/main" id="{0035196F-7515-49DD-9058-8835A0166E44}"/>
                  </a:ext>
                </a:extLst>
              </p:cNvPr>
              <p:cNvSpPr txBox="1"/>
              <p:nvPr/>
            </p:nvSpPr>
            <p:spPr>
              <a:xfrm>
                <a:off x="3448768" y="3635546"/>
                <a:ext cx="2177113" cy="900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fr-FR" sz="1600" b="1" i="0" u="none" strike="noStrike" kern="1200" cap="none" normalizeH="0" baseline="0" dirty="0">
                    <a:ln>
                      <a:noFill/>
                    </a:ln>
                    <a:solidFill>
                      <a:srgbClr val="F55C60">
                        <a:lumMod val="50000"/>
                      </a:srgbClr>
                    </a:solidFill>
                    <a:effectLst/>
                    <a:uLnTx/>
                    <a:uFillTx/>
                    <a:latin typeface="Arial" panose="020B0604020202020204"/>
                  </a:rPr>
                  <a:t>IC à FE réduite de classe NYHA II–IV</a:t>
                </a:r>
              </a:p>
            </p:txBody>
          </p:sp>
          <p:grpSp>
            <p:nvGrpSpPr>
              <p:cNvPr id="40" name="Group 39">
                <a:extLst>
                  <a:ext uri="{FF2B5EF4-FFF2-40B4-BE49-F238E27FC236}">
                    <a16:creationId xmlns:a16="http://schemas.microsoft.com/office/drawing/2014/main" id="{49D326CD-73E4-46A2-BA9A-8008E817BE84}"/>
                  </a:ext>
                </a:extLst>
              </p:cNvPr>
              <p:cNvGrpSpPr/>
              <p:nvPr/>
            </p:nvGrpSpPr>
            <p:grpSpPr>
              <a:xfrm>
                <a:off x="3425242" y="2275201"/>
                <a:ext cx="496087" cy="494952"/>
                <a:chOff x="2935395" y="2494749"/>
                <a:chExt cx="494950" cy="494952"/>
              </a:xfrm>
              <a:solidFill>
                <a:schemeClr val="accent4"/>
              </a:solidFill>
            </p:grpSpPr>
            <p:sp>
              <p:nvSpPr>
                <p:cNvPr id="41" name="Oval 40">
                  <a:extLst>
                    <a:ext uri="{FF2B5EF4-FFF2-40B4-BE49-F238E27FC236}">
                      <a16:creationId xmlns:a16="http://schemas.microsoft.com/office/drawing/2014/main" id="{56B786EA-16F2-449A-95F5-337A95329818}"/>
                    </a:ext>
                  </a:extLst>
                </p:cNvPr>
                <p:cNvSpPr/>
                <p:nvPr/>
              </p:nvSpPr>
              <p:spPr>
                <a:xfrm>
                  <a:off x="2958866" y="2516977"/>
                  <a:ext cx="432606" cy="43227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lt1"/>
                      </a:solidFill>
                      <a:latin typeface="+mn-lt"/>
                      <a:ea typeface="+mn-ea"/>
                      <a:cs typeface="+mn-cs"/>
                    </a:defRPr>
                  </a:lvl1pPr>
                  <a:lvl2pPr marL="609585" algn="l" defTabSz="609585" rtl="0" eaLnBrk="0" fontAlgn="base" hangingPunct="0">
                    <a:spcBef>
                      <a:spcPct val="0"/>
                    </a:spcBef>
                    <a:spcAft>
                      <a:spcPct val="0"/>
                    </a:spcAft>
                    <a:defRPr kern="1200">
                      <a:solidFill>
                        <a:schemeClr val="lt1"/>
                      </a:solidFill>
                      <a:latin typeface="+mn-lt"/>
                      <a:ea typeface="+mn-ea"/>
                      <a:cs typeface="+mn-cs"/>
                    </a:defRPr>
                  </a:lvl2pPr>
                  <a:lvl3pPr marL="1219170" algn="l" defTabSz="609585" rtl="0" eaLnBrk="0" fontAlgn="base" hangingPunct="0">
                    <a:spcBef>
                      <a:spcPct val="0"/>
                    </a:spcBef>
                    <a:spcAft>
                      <a:spcPct val="0"/>
                    </a:spcAft>
                    <a:defRPr kern="1200">
                      <a:solidFill>
                        <a:schemeClr val="lt1"/>
                      </a:solidFill>
                      <a:latin typeface="+mn-lt"/>
                      <a:ea typeface="+mn-ea"/>
                      <a:cs typeface="+mn-cs"/>
                    </a:defRPr>
                  </a:lvl3pPr>
                  <a:lvl4pPr marL="1828754" algn="l" defTabSz="609585" rtl="0" eaLnBrk="0" fontAlgn="base" hangingPunct="0">
                    <a:spcBef>
                      <a:spcPct val="0"/>
                    </a:spcBef>
                    <a:spcAft>
                      <a:spcPct val="0"/>
                    </a:spcAft>
                    <a:defRPr kern="1200">
                      <a:solidFill>
                        <a:schemeClr val="lt1"/>
                      </a:solidFill>
                      <a:latin typeface="+mn-lt"/>
                      <a:ea typeface="+mn-ea"/>
                      <a:cs typeface="+mn-cs"/>
                    </a:defRPr>
                  </a:lvl4pPr>
                  <a:lvl5pPr marL="2438339" algn="l" defTabSz="609585" rtl="0" eaLnBrk="0" fontAlgn="base" hangingPunct="0">
                    <a:spcBef>
                      <a:spcPct val="0"/>
                    </a:spcBef>
                    <a:spcAft>
                      <a:spcPct val="0"/>
                    </a:spcAft>
                    <a:defRPr kern="1200">
                      <a:solidFill>
                        <a:schemeClr val="lt1"/>
                      </a:solidFill>
                      <a:latin typeface="+mn-lt"/>
                      <a:ea typeface="+mn-ea"/>
                      <a:cs typeface="+mn-cs"/>
                    </a:defRPr>
                  </a:lvl5pPr>
                  <a:lvl6pPr marL="3047924" algn="l" defTabSz="609585" rtl="0" eaLnBrk="1" latinLnBrk="0" hangingPunct="1">
                    <a:defRPr kern="1200">
                      <a:solidFill>
                        <a:schemeClr val="lt1"/>
                      </a:solidFill>
                      <a:latin typeface="+mn-lt"/>
                      <a:ea typeface="+mn-ea"/>
                      <a:cs typeface="+mn-cs"/>
                    </a:defRPr>
                  </a:lvl6pPr>
                  <a:lvl7pPr marL="3657509" algn="l" defTabSz="609585" rtl="0" eaLnBrk="1" latinLnBrk="0" hangingPunct="1">
                    <a:defRPr kern="1200">
                      <a:solidFill>
                        <a:schemeClr val="lt1"/>
                      </a:solidFill>
                      <a:latin typeface="+mn-lt"/>
                      <a:ea typeface="+mn-ea"/>
                      <a:cs typeface="+mn-cs"/>
                    </a:defRPr>
                  </a:lvl7pPr>
                  <a:lvl8pPr marL="4267093" algn="l" defTabSz="609585" rtl="0" eaLnBrk="1" latinLnBrk="0" hangingPunct="1">
                    <a:defRPr kern="1200">
                      <a:solidFill>
                        <a:schemeClr val="lt1"/>
                      </a:solidFill>
                      <a:latin typeface="+mn-lt"/>
                      <a:ea typeface="+mn-ea"/>
                      <a:cs typeface="+mn-cs"/>
                    </a:defRPr>
                  </a:lvl8pPr>
                  <a:lvl9pPr marL="4876678" algn="l" defTabSz="609585" rtl="0" eaLnBrk="1" latinLnBrk="0" hangingPunct="1">
                    <a:defRPr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b="0" i="0" u="none" strike="noStrike" kern="1200" cap="none" spc="0" normalizeH="0" baseline="0" dirty="0">
                    <a:ln>
                      <a:noFill/>
                    </a:ln>
                    <a:solidFill>
                      <a:srgbClr val="FFFFFF"/>
                    </a:solidFill>
                    <a:effectLst/>
                    <a:uLnTx/>
                    <a:uFillTx/>
                    <a:latin typeface="Arial" panose="020B0604020202020204"/>
                    <a:ea typeface="+mn-ea"/>
                    <a:cs typeface="+mn-cs"/>
                  </a:endParaRPr>
                </a:p>
              </p:txBody>
            </p:sp>
            <p:pic>
              <p:nvPicPr>
                <p:cNvPr id="42" name="Graphic 81">
                  <a:extLst>
                    <a:ext uri="{FF2B5EF4-FFF2-40B4-BE49-F238E27FC236}">
                      <a16:creationId xmlns:a16="http://schemas.microsoft.com/office/drawing/2014/main" id="{549F35DF-846D-482C-9524-18BEB99BA77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35395" y="2494749"/>
                  <a:ext cx="494950" cy="494952"/>
                </a:xfrm>
                <a:prstGeom prst="rect">
                  <a:avLst/>
                </a:prstGeom>
              </p:spPr>
            </p:pic>
          </p:grpSp>
          <p:sp>
            <p:nvSpPr>
              <p:cNvPr id="60" name="TextBox 32">
                <a:extLst>
                  <a:ext uri="{FF2B5EF4-FFF2-40B4-BE49-F238E27FC236}">
                    <a16:creationId xmlns:a16="http://schemas.microsoft.com/office/drawing/2014/main" id="{D666B411-7779-41DC-9E50-717349E0FBE5}"/>
                  </a:ext>
                </a:extLst>
              </p:cNvPr>
              <p:cNvSpPr txBox="1"/>
              <p:nvPr/>
            </p:nvSpPr>
            <p:spPr>
              <a:xfrm>
                <a:off x="3448768" y="4790819"/>
                <a:ext cx="2085258" cy="900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lvl="0" rtl="0">
                  <a:spcBef>
                    <a:spcPts val="600"/>
                  </a:spcBef>
                  <a:defRPr/>
                </a:pPr>
                <a:r>
                  <a:rPr lang="fr-FR" dirty="0">
                    <a:solidFill>
                      <a:srgbClr val="F55C60">
                        <a:lumMod val="50000"/>
                      </a:srgbClr>
                    </a:solidFill>
                    <a:latin typeface="Arial" panose="020B0604020202020204"/>
                  </a:rPr>
                  <a:t>Hypertension </a:t>
                </a:r>
                <a:r>
                  <a:rPr kumimoji="0" lang="fr-FR" b="0" i="0" u="none" strike="noStrike" kern="1200" cap="none" normalizeH="0" baseline="0" dirty="0">
                    <a:ln>
                      <a:noFill/>
                    </a:ln>
                    <a:solidFill>
                      <a:srgbClr val="F55C60">
                        <a:lumMod val="50000"/>
                      </a:srgbClr>
                    </a:solidFill>
                    <a:effectLst/>
                    <a:uLnTx/>
                    <a:uFillTx/>
                    <a:latin typeface="Arial" panose="020B0604020202020204"/>
                  </a:rPr>
                  <a:t>artérielle non contrôlée</a:t>
                </a:r>
                <a:r>
                  <a:rPr lang="fr-FR" baseline="30000" dirty="0">
                    <a:solidFill>
                      <a:srgbClr val="F55C60">
                        <a:lumMod val="50000"/>
                      </a:srgbClr>
                    </a:solidFill>
                    <a:latin typeface="Arial" panose="020B0604020202020204"/>
                  </a:rPr>
                  <a:t>‡</a:t>
                </a:r>
              </a:p>
            </p:txBody>
          </p:sp>
          <p:sp>
            <p:nvSpPr>
              <p:cNvPr id="127" name="Rectangle 126">
                <a:extLst>
                  <a:ext uri="{FF2B5EF4-FFF2-40B4-BE49-F238E27FC236}">
                    <a16:creationId xmlns:a16="http://schemas.microsoft.com/office/drawing/2014/main" id="{7BCC88AD-8EF9-40A2-ABE1-DD76E968DA4C}"/>
                  </a:ext>
                </a:extLst>
              </p:cNvPr>
              <p:cNvSpPr/>
              <p:nvPr/>
            </p:nvSpPr>
            <p:spPr>
              <a:xfrm>
                <a:off x="3352474" y="2257023"/>
                <a:ext cx="2273407" cy="3007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7675" marR="0" lvl="0" defTabSz="609585" rtl="0" eaLnBrk="0" fontAlgn="base" latinLnBrk="0" hangingPunct="0">
                  <a:lnSpc>
                    <a:spcPct val="100000"/>
                  </a:lnSpc>
                  <a:spcBef>
                    <a:spcPct val="0"/>
                  </a:spcBef>
                  <a:spcAft>
                    <a:spcPct val="0"/>
                  </a:spcAft>
                  <a:buClrTx/>
                  <a:buSzTx/>
                  <a:buFontTx/>
                  <a:buNone/>
                  <a:tabLst/>
                  <a:defRPr/>
                </a:pPr>
                <a:r>
                  <a:rPr kumimoji="0" lang="fr-FR" b="1" i="0" u="none" strike="noStrike" kern="1200" cap="none" normalizeH="0" baseline="0" dirty="0" err="1">
                    <a:ln>
                      <a:noFill/>
                    </a:ln>
                    <a:solidFill>
                      <a:srgbClr val="F55C60">
                        <a:lumMod val="50000"/>
                      </a:srgbClr>
                    </a:solidFill>
                    <a:effectLst/>
                    <a:uLnTx/>
                    <a:uFillTx/>
                    <a:latin typeface="Arial" panose="020B0604020202020204"/>
                    <a:ea typeface="+mn-ea"/>
                    <a:cs typeface="+mn-cs"/>
                  </a:rPr>
                  <a:t>PrincipauxCritères</a:t>
                </a:r>
                <a:r>
                  <a:rPr kumimoji="0" lang="fr-FR" b="1" i="0" u="none" strike="noStrike" kern="1200" cap="none" normalizeH="0" baseline="0" dirty="0">
                    <a:ln>
                      <a:noFill/>
                    </a:ln>
                    <a:solidFill>
                      <a:srgbClr val="F55C60">
                        <a:lumMod val="50000"/>
                      </a:srgbClr>
                    </a:solidFill>
                    <a:effectLst/>
                    <a:uLnTx/>
                    <a:uFillTx/>
                    <a:latin typeface="Arial" panose="020B0604020202020204"/>
                    <a:ea typeface="+mn-ea"/>
                    <a:cs typeface="+mn-cs"/>
                  </a:rPr>
                  <a:t> d’exclusion</a:t>
                </a:r>
              </a:p>
            </p:txBody>
          </p:sp>
        </p:grpSp>
      </p:grpSp>
      <p:grpSp>
        <p:nvGrpSpPr>
          <p:cNvPr id="16" name="!!Group 12">
            <a:extLst>
              <a:ext uri="{FF2B5EF4-FFF2-40B4-BE49-F238E27FC236}">
                <a16:creationId xmlns:a16="http://schemas.microsoft.com/office/drawing/2014/main" id="{F08DA9CD-4400-49D6-9265-68B3AE18A9A0}"/>
              </a:ext>
            </a:extLst>
          </p:cNvPr>
          <p:cNvGrpSpPr/>
          <p:nvPr/>
        </p:nvGrpSpPr>
        <p:grpSpPr>
          <a:xfrm>
            <a:off x="5038788" y="2581276"/>
            <a:ext cx="7153212" cy="3016874"/>
            <a:chOff x="4953008" y="-2157816"/>
            <a:chExt cx="7153212" cy="3016874"/>
          </a:xfrm>
        </p:grpSpPr>
        <p:sp>
          <p:nvSpPr>
            <p:cNvPr id="80" name="Rectangle 79">
              <a:extLst>
                <a:ext uri="{FF2B5EF4-FFF2-40B4-BE49-F238E27FC236}">
                  <a16:creationId xmlns:a16="http://schemas.microsoft.com/office/drawing/2014/main" id="{24B48C7A-9BAB-420B-AADC-4E74D7827061}"/>
                </a:ext>
              </a:extLst>
            </p:cNvPr>
            <p:cNvSpPr/>
            <p:nvPr/>
          </p:nvSpPr>
          <p:spPr>
            <a:xfrm>
              <a:off x="4953008" y="-2157816"/>
              <a:ext cx="7153212" cy="30168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t"/>
            <a:lstStyle/>
            <a:p>
              <a:pPr marL="0" marR="0" lvl="0" indent="0" defTabSz="609585" rtl="0" eaLnBrk="0" fontAlgn="base" latinLnBrk="0" hangingPunct="0">
                <a:lnSpc>
                  <a:spcPct val="100000"/>
                </a:lnSpc>
                <a:spcBef>
                  <a:spcPct val="0"/>
                </a:spcBef>
                <a:spcAft>
                  <a:spcPct val="0"/>
                </a:spcAft>
                <a:buClrTx/>
                <a:buSzTx/>
                <a:buFontTx/>
                <a:buNone/>
                <a:tabLst/>
                <a:defRPr/>
              </a:pPr>
              <a:r>
                <a:rPr kumimoji="0" lang="fr-FR" sz="1600" b="1" i="0" u="none" strike="noStrike" kern="1200" cap="none" normalizeH="0" baseline="0" dirty="0">
                  <a:ln>
                    <a:noFill/>
                  </a:ln>
                  <a:solidFill>
                    <a:schemeClr val="tx2"/>
                  </a:solidFill>
                  <a:effectLst/>
                  <a:uLnTx/>
                  <a:uFillTx/>
                  <a:latin typeface="Arial" panose="020B0604020202020204"/>
                  <a:ea typeface="+mn-ea"/>
                  <a:cs typeface="+mn-cs"/>
                </a:rPr>
                <a:t>Résultats essentiels en terme de « temps écoulé jusqu’à l’évènement »</a:t>
              </a:r>
            </a:p>
          </p:txBody>
        </p:sp>
        <p:sp>
          <p:nvSpPr>
            <p:cNvPr id="106" name="Rectangle 105">
              <a:extLst>
                <a:ext uri="{FF2B5EF4-FFF2-40B4-BE49-F238E27FC236}">
                  <a16:creationId xmlns:a16="http://schemas.microsoft.com/office/drawing/2014/main" id="{97E58115-43E8-418A-BFBA-B13BEAE90EAB}"/>
                </a:ext>
              </a:extLst>
            </p:cNvPr>
            <p:cNvSpPr/>
            <p:nvPr/>
          </p:nvSpPr>
          <p:spPr>
            <a:xfrm>
              <a:off x="4953516" y="-1282826"/>
              <a:ext cx="5340547" cy="584775"/>
            </a:xfrm>
            <a:prstGeom prst="rect">
              <a:avLst/>
            </a:prstGeom>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87129" rtl="0" eaLnBrk="0" fontAlgn="base" latinLnBrk="0" hangingPunct="0">
                <a:spcBef>
                  <a:spcPts val="1200"/>
                </a:spcBef>
                <a:spcAft>
                  <a:spcPct val="0"/>
                </a:spcAft>
                <a:buClrTx/>
                <a:buSzTx/>
                <a:buFontTx/>
                <a:buNone/>
                <a:tabLst/>
                <a:defRPr/>
              </a:pPr>
              <a:r>
                <a:rPr kumimoji="0" lang="fr-FR" sz="1600" b="1" i="0" u="none" strike="noStrike" kern="1200" cap="none" normalizeH="0" baseline="0" dirty="0">
                  <a:ln>
                    <a:noFill/>
                  </a:ln>
                  <a:solidFill>
                    <a:schemeClr val="tx2"/>
                  </a:solidFill>
                  <a:effectLst/>
                  <a:uLnTx/>
                  <a:uFillTx/>
                  <a:latin typeface="Arial" panose="020B0604020202020204"/>
                  <a:ea typeface="MS PGothic" charset="0"/>
                  <a:cs typeface="+mn-cs"/>
                </a:rPr>
                <a:t>Décès CV, IM non fatal, AVC non fatal, ou hospitalisation pour IC</a:t>
              </a:r>
            </a:p>
          </p:txBody>
        </p:sp>
        <p:sp>
          <p:nvSpPr>
            <p:cNvPr id="115" name="Freeform: Shape 114">
              <a:extLst>
                <a:ext uri="{FF2B5EF4-FFF2-40B4-BE49-F238E27FC236}">
                  <a16:creationId xmlns:a16="http://schemas.microsoft.com/office/drawing/2014/main" id="{6CC14E2A-EC0A-4194-97E0-52531B8F567D}"/>
                </a:ext>
              </a:extLst>
            </p:cNvPr>
            <p:cNvSpPr/>
            <p:nvPr/>
          </p:nvSpPr>
          <p:spPr>
            <a:xfrm>
              <a:off x="4998342" y="-1718880"/>
              <a:ext cx="5648269" cy="346259"/>
            </a:xfrm>
            <a:custGeom>
              <a:avLst/>
              <a:gdLst>
                <a:gd name="connsiteX0" fmla="*/ 180000 w 4308669"/>
                <a:gd name="connsiteY0" fmla="*/ 0 h 360000"/>
                <a:gd name="connsiteX1" fmla="*/ 3996463 w 4308669"/>
                <a:gd name="connsiteY1" fmla="*/ 0 h 360000"/>
                <a:gd name="connsiteX2" fmla="*/ 4026754 w 4308669"/>
                <a:gd name="connsiteY2" fmla="*/ 0 h 360000"/>
                <a:gd name="connsiteX3" fmla="*/ 4152566 w 4308669"/>
                <a:gd name="connsiteY3" fmla="*/ 0 h 360000"/>
                <a:gd name="connsiteX4" fmla="*/ 4308669 w 4308669"/>
                <a:gd name="connsiteY4" fmla="*/ 180000 h 360000"/>
                <a:gd name="connsiteX5" fmla="*/ 4152566 w 4308669"/>
                <a:gd name="connsiteY5" fmla="*/ 360000 h 360000"/>
                <a:gd name="connsiteX6" fmla="*/ 4026754 w 4308669"/>
                <a:gd name="connsiteY6" fmla="*/ 360000 h 360000"/>
                <a:gd name="connsiteX7" fmla="*/ 3996463 w 4308669"/>
                <a:gd name="connsiteY7" fmla="*/ 360000 h 360000"/>
                <a:gd name="connsiteX8" fmla="*/ 180000 w 4308669"/>
                <a:gd name="connsiteY8" fmla="*/ 360000 h 360000"/>
                <a:gd name="connsiteX9" fmla="*/ 0 w 4308669"/>
                <a:gd name="connsiteY9" fmla="*/ 180000 h 360000"/>
                <a:gd name="connsiteX10" fmla="*/ 180000 w 4308669"/>
                <a:gd name="connsiteY10"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8669" h="360000">
                  <a:moveTo>
                    <a:pt x="180000" y="0"/>
                  </a:moveTo>
                  <a:lnTo>
                    <a:pt x="3996463" y="0"/>
                  </a:lnTo>
                  <a:lnTo>
                    <a:pt x="4026754" y="0"/>
                  </a:lnTo>
                  <a:lnTo>
                    <a:pt x="4152566" y="0"/>
                  </a:lnTo>
                  <a:lnTo>
                    <a:pt x="4308669" y="180000"/>
                  </a:lnTo>
                  <a:lnTo>
                    <a:pt x="4152566" y="360000"/>
                  </a:lnTo>
                  <a:lnTo>
                    <a:pt x="4026754" y="360000"/>
                  </a:lnTo>
                  <a:lnTo>
                    <a:pt x="3996463" y="360000"/>
                  </a:lnTo>
                  <a:lnTo>
                    <a:pt x="180000" y="360000"/>
                  </a:lnTo>
                  <a:cubicBezTo>
                    <a:pt x="80589" y="360000"/>
                    <a:pt x="0" y="279411"/>
                    <a:pt x="0" y="180000"/>
                  </a:cubicBezTo>
                  <a:cubicBezTo>
                    <a:pt x="0" y="80589"/>
                    <a:pt x="80589" y="0"/>
                    <a:pt x="180000" y="0"/>
                  </a:cubicBezTo>
                  <a:close/>
                </a:path>
              </a:pathLst>
            </a:custGeom>
            <a:solidFill>
              <a:schemeClr val="accent3">
                <a:lumMod val="75000"/>
                <a:lumOff val="25000"/>
              </a:schemeClr>
            </a:solid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87129" rtl="0" eaLnBrk="0" fontAlgn="base" latinLnBrk="0" hangingPunct="0">
                <a:lnSpc>
                  <a:spcPct val="100000"/>
                </a:lnSpc>
                <a:spcBef>
                  <a:spcPts val="1200"/>
                </a:spcBef>
                <a:spcAft>
                  <a:spcPct val="0"/>
                </a:spcAft>
                <a:buClrTx/>
                <a:buSzTx/>
                <a:buFontTx/>
                <a:buNone/>
                <a:tabLst/>
                <a:defRPr/>
              </a:pPr>
              <a:r>
                <a:rPr kumimoji="0" lang="fr-FR" sz="1600" b="1" i="0" u="none" strike="noStrike" kern="1200" cap="none" normalizeH="0" baseline="0" dirty="0">
                  <a:ln>
                    <a:noFill/>
                  </a:ln>
                  <a:solidFill>
                    <a:srgbClr val="FFFFFF"/>
                  </a:solidFill>
                  <a:effectLst/>
                  <a:uLnTx/>
                  <a:uFillTx/>
                  <a:latin typeface="Arial" panose="020B0604020202020204"/>
                  <a:ea typeface="MS PGothic" charset="0"/>
                  <a:cs typeface="+mn-cs"/>
                </a:rPr>
                <a:t>Principal critère d’évaluation composite CV </a:t>
              </a:r>
            </a:p>
          </p:txBody>
        </p:sp>
        <p:pic>
          <p:nvPicPr>
            <p:cNvPr id="82" name="Picture 81">
              <a:extLst>
                <a:ext uri="{FF2B5EF4-FFF2-40B4-BE49-F238E27FC236}">
                  <a16:creationId xmlns:a16="http://schemas.microsoft.com/office/drawing/2014/main" id="{A21F591C-EA26-4A52-A1D7-6F06A978B177}"/>
                </a:ext>
              </a:extLst>
            </p:cNvPr>
            <p:cNvPicPr>
              <a:picLocks noChangeAspect="1"/>
            </p:cNvPicPr>
            <p:nvPr/>
          </p:nvPicPr>
          <p:blipFill rotWithShape="1">
            <a:blip r:embed="rId7"/>
            <a:srcRect l="20281" t="8512" r="21696" b="12863"/>
            <a:stretch/>
          </p:blipFill>
          <p:spPr>
            <a:xfrm>
              <a:off x="10893081" y="-1718880"/>
              <a:ext cx="810480" cy="1098254"/>
            </a:xfrm>
            <a:prstGeom prst="rect">
              <a:avLst/>
            </a:prstGeom>
            <a:effectLst/>
          </p:spPr>
        </p:pic>
        <p:pic>
          <p:nvPicPr>
            <p:cNvPr id="83" name="Picture 82">
              <a:extLst>
                <a:ext uri="{FF2B5EF4-FFF2-40B4-BE49-F238E27FC236}">
                  <a16:creationId xmlns:a16="http://schemas.microsoft.com/office/drawing/2014/main" id="{6EFED794-FF2F-4A3B-8D9A-B150E20A0E3F}"/>
                </a:ext>
              </a:extLst>
            </p:cNvPr>
            <p:cNvPicPr>
              <a:picLocks noChangeAspect="1"/>
            </p:cNvPicPr>
            <p:nvPr/>
          </p:nvPicPr>
          <p:blipFill rotWithShape="1">
            <a:blip r:embed="rId8"/>
            <a:srcRect l="25439" r="19373" b="1834"/>
            <a:stretch/>
          </p:blipFill>
          <p:spPr>
            <a:xfrm>
              <a:off x="11110272" y="-123407"/>
              <a:ext cx="506686" cy="901272"/>
            </a:xfrm>
            <a:prstGeom prst="rect">
              <a:avLst/>
            </a:prstGeom>
            <a:effectLst/>
          </p:spPr>
        </p:pic>
        <p:sp>
          <p:nvSpPr>
            <p:cNvPr id="84" name="Rectangle 83">
              <a:extLst>
                <a:ext uri="{FF2B5EF4-FFF2-40B4-BE49-F238E27FC236}">
                  <a16:creationId xmlns:a16="http://schemas.microsoft.com/office/drawing/2014/main" id="{6867B33B-E1C6-4D8A-B7F5-1FCAA9DAF78D}"/>
                </a:ext>
              </a:extLst>
            </p:cNvPr>
            <p:cNvSpPr/>
            <p:nvPr/>
          </p:nvSpPr>
          <p:spPr>
            <a:xfrm>
              <a:off x="4989441" y="170903"/>
              <a:ext cx="5657170" cy="584775"/>
            </a:xfrm>
            <a:prstGeom prst="rect">
              <a:avLst/>
            </a:prstGeom>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87129" rtl="0" eaLnBrk="0" hangingPunct="0">
                <a:spcBef>
                  <a:spcPts val="1200"/>
                </a:spcBef>
                <a:defRPr/>
              </a:pPr>
              <a:r>
                <a:rPr kumimoji="0" lang="fr-FR" sz="1600" b="0" i="0" u="none" strike="noStrike" kern="1200" cap="none" normalizeH="0" baseline="0" dirty="0">
                  <a:ln>
                    <a:noFill/>
                  </a:ln>
                  <a:solidFill>
                    <a:schemeClr val="tx2"/>
                  </a:solidFill>
                  <a:effectLst/>
                  <a:uLnTx/>
                  <a:uFillTx/>
                  <a:ea typeface="MS PGothic" charset="0"/>
                </a:rPr>
                <a:t>Insuffisance </a:t>
              </a:r>
              <a:r>
                <a:rPr kumimoji="0" lang="fr-FR" sz="1600" b="0" i="0" u="none" strike="noStrike" kern="1200" cap="none" normalizeH="0" baseline="0" dirty="0" err="1">
                  <a:ln>
                    <a:noFill/>
                  </a:ln>
                  <a:solidFill>
                    <a:schemeClr val="tx2"/>
                  </a:solidFill>
                  <a:effectLst/>
                  <a:uLnTx/>
                  <a:uFillTx/>
                  <a:ea typeface="MS PGothic" charset="0"/>
                </a:rPr>
                <a:t>rénale,</a:t>
              </a:r>
              <a:r>
                <a:rPr lang="fr-FR" sz="1600" baseline="30000" dirty="0" err="1">
                  <a:solidFill>
                    <a:srgbClr val="000000"/>
                  </a:solidFill>
                </a:rPr>
                <a:t>§</a:t>
              </a:r>
              <a:r>
                <a:rPr lang="fr-FR" sz="1600" dirty="0" err="1">
                  <a:solidFill>
                    <a:schemeClr val="tx2"/>
                  </a:solidFill>
                  <a:ea typeface="MS PGothic" charset="0"/>
                </a:rPr>
                <a:t>diminution</a:t>
              </a:r>
              <a:r>
                <a:rPr lang="fr-FR" sz="1600" dirty="0">
                  <a:solidFill>
                    <a:schemeClr val="tx2"/>
                  </a:solidFill>
                  <a:ea typeface="MS PGothic" charset="0"/>
                </a:rPr>
                <a:t> </a:t>
              </a:r>
              <a:r>
                <a:rPr kumimoji="0" lang="fr-FR" sz="1600" b="0" i="0" u="none" strike="noStrike" kern="1200" cap="none" normalizeH="0" baseline="0" dirty="0">
                  <a:ln>
                    <a:noFill/>
                  </a:ln>
                  <a:solidFill>
                    <a:schemeClr val="tx2"/>
                  </a:solidFill>
                  <a:effectLst/>
                  <a:uLnTx/>
                  <a:uFillTx/>
                  <a:ea typeface="MS PGothic" charset="0"/>
                </a:rPr>
                <a:t>durable ≥ </a:t>
              </a:r>
              <a:r>
                <a:rPr kumimoji="0" lang="fr-FR" sz="1600" b="1" i="0" strike="noStrike" kern="1200" cap="none" normalizeH="0" baseline="0" dirty="0">
                  <a:ln>
                    <a:noFill/>
                  </a:ln>
                  <a:solidFill>
                    <a:schemeClr val="tx2"/>
                  </a:solidFill>
                  <a:effectLst/>
                  <a:uLnTx/>
                  <a:uFillTx/>
                  <a:ea typeface="MS PGothic" charset="0"/>
                </a:rPr>
                <a:t>40 % </a:t>
              </a:r>
              <a:r>
                <a:rPr lang="fr-FR" sz="1600" b="1" dirty="0">
                  <a:solidFill>
                    <a:schemeClr val="tx2"/>
                  </a:solidFill>
                  <a:ea typeface="MS PGothic" charset="0"/>
                </a:rPr>
                <a:t>ou ≥ 57 </a:t>
              </a:r>
              <a:r>
                <a:rPr kumimoji="0" lang="fr-FR" sz="1600" b="0" i="0" u="none" strike="noStrike" kern="1200" cap="none" normalizeH="0" baseline="0" dirty="0">
                  <a:ln>
                    <a:noFill/>
                  </a:ln>
                  <a:solidFill>
                    <a:schemeClr val="tx2"/>
                  </a:solidFill>
                  <a:effectLst/>
                  <a:uLnTx/>
                  <a:uFillTx/>
                  <a:ea typeface="MS PGothic" charset="0"/>
                </a:rPr>
                <a:t>% du </a:t>
              </a:r>
              <a:r>
                <a:rPr kumimoji="0" lang="fr-FR" sz="1600" b="0" i="0" u="none" strike="noStrike" kern="1200" cap="none" normalizeH="0" baseline="0" dirty="0" err="1">
                  <a:ln>
                    <a:noFill/>
                  </a:ln>
                  <a:solidFill>
                    <a:schemeClr val="tx2"/>
                  </a:solidFill>
                  <a:effectLst/>
                  <a:uLnTx/>
                  <a:uFillTx/>
                  <a:ea typeface="MS PGothic" charset="0"/>
                </a:rPr>
                <a:t>DFGe</a:t>
              </a:r>
              <a:r>
                <a:rPr kumimoji="0" lang="fr-FR" sz="1600" b="0" i="0" u="none" strike="noStrike" kern="1200" cap="none" normalizeH="0" baseline="0" dirty="0">
                  <a:ln>
                    <a:noFill/>
                  </a:ln>
                  <a:solidFill>
                    <a:schemeClr val="tx2"/>
                  </a:solidFill>
                  <a:effectLst/>
                  <a:uLnTx/>
                  <a:uFillTx/>
                  <a:ea typeface="MS PGothic" charset="0"/>
                </a:rPr>
                <a:t> depuis l’inclusion, ou décès d’origine rénale</a:t>
              </a:r>
            </a:p>
          </p:txBody>
        </p:sp>
        <p:sp>
          <p:nvSpPr>
            <p:cNvPr id="116" name="Freeform: Shape 115">
              <a:extLst>
                <a:ext uri="{FF2B5EF4-FFF2-40B4-BE49-F238E27FC236}">
                  <a16:creationId xmlns:a16="http://schemas.microsoft.com/office/drawing/2014/main" id="{3A9FC369-72EF-4972-A2ED-F2968ABB21D8}"/>
                </a:ext>
              </a:extLst>
            </p:cNvPr>
            <p:cNvSpPr/>
            <p:nvPr/>
          </p:nvSpPr>
          <p:spPr>
            <a:xfrm>
              <a:off x="5011962" y="-633624"/>
              <a:ext cx="5630414" cy="346262"/>
            </a:xfrm>
            <a:custGeom>
              <a:avLst/>
              <a:gdLst>
                <a:gd name="connsiteX0" fmla="*/ 3767999 w 4295049"/>
                <a:gd name="connsiteY0" fmla="*/ 0 h 360003"/>
                <a:gd name="connsiteX1" fmla="*/ 4115051 w 4295049"/>
                <a:gd name="connsiteY1" fmla="*/ 0 h 360003"/>
                <a:gd name="connsiteX2" fmla="*/ 4295049 w 4295049"/>
                <a:gd name="connsiteY2" fmla="*/ 179998 h 360003"/>
                <a:gd name="connsiteX3" fmla="*/ 4115051 w 4295049"/>
                <a:gd name="connsiteY3" fmla="*/ 359996 h 360003"/>
                <a:gd name="connsiteX4" fmla="*/ 3844454 w 4295049"/>
                <a:gd name="connsiteY4" fmla="*/ 359996 h 360003"/>
                <a:gd name="connsiteX5" fmla="*/ 3844384 w 4295049"/>
                <a:gd name="connsiteY5" fmla="*/ 360003 h 360003"/>
                <a:gd name="connsiteX6" fmla="*/ 180000 w 4295049"/>
                <a:gd name="connsiteY6" fmla="*/ 360003 h 360003"/>
                <a:gd name="connsiteX7" fmla="*/ 0 w 4295049"/>
                <a:gd name="connsiteY7" fmla="*/ 180003 h 360003"/>
                <a:gd name="connsiteX8" fmla="*/ 180000 w 4295049"/>
                <a:gd name="connsiteY8" fmla="*/ 3 h 360003"/>
                <a:gd name="connsiteX9" fmla="*/ 3767999 w 4295049"/>
                <a:gd name="connsiteY9" fmla="*/ 3 h 3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5049" h="360003">
                  <a:moveTo>
                    <a:pt x="3767999" y="0"/>
                  </a:moveTo>
                  <a:lnTo>
                    <a:pt x="4115051" y="0"/>
                  </a:lnTo>
                  <a:lnTo>
                    <a:pt x="4295049" y="179998"/>
                  </a:lnTo>
                  <a:lnTo>
                    <a:pt x="4115051" y="359996"/>
                  </a:lnTo>
                  <a:lnTo>
                    <a:pt x="3844454" y="359996"/>
                  </a:lnTo>
                  <a:lnTo>
                    <a:pt x="3844384" y="360003"/>
                  </a:lnTo>
                  <a:lnTo>
                    <a:pt x="180000" y="360003"/>
                  </a:lnTo>
                  <a:cubicBezTo>
                    <a:pt x="80589" y="360003"/>
                    <a:pt x="0" y="279414"/>
                    <a:pt x="0" y="180003"/>
                  </a:cubicBezTo>
                  <a:cubicBezTo>
                    <a:pt x="0" y="80592"/>
                    <a:pt x="80589" y="3"/>
                    <a:pt x="180000" y="3"/>
                  </a:cubicBezTo>
                  <a:lnTo>
                    <a:pt x="3767999" y="3"/>
                  </a:lnTo>
                  <a:close/>
                </a:path>
              </a:pathLst>
            </a:custGeom>
            <a:solidFill>
              <a:schemeClr val="accent3">
                <a:lumMod val="75000"/>
                <a:lumOff val="25000"/>
              </a:schemeClr>
            </a:solid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16000" tIns="0"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87129" rtl="0" eaLnBrk="0" hangingPunct="0">
                <a:spcBef>
                  <a:spcPts val="1200"/>
                </a:spcBef>
                <a:defRPr/>
              </a:pPr>
              <a:r>
                <a:rPr lang="fr-FR" sz="1600" b="1" dirty="0">
                  <a:solidFill>
                    <a:srgbClr val="FFFFFF"/>
                  </a:solidFill>
                </a:rPr>
                <a:t>Diminution ≥ 40 % du </a:t>
              </a:r>
              <a:r>
                <a:rPr lang="fr-FR" sz="1600" b="1" dirty="0" err="1">
                  <a:solidFill>
                    <a:srgbClr val="FFFFFF"/>
                  </a:solidFill>
                </a:rPr>
                <a:t>DFGe</a:t>
              </a:r>
              <a:r>
                <a:rPr lang="fr-FR" sz="1600" b="1" dirty="0">
                  <a:solidFill>
                    <a:srgbClr val="FFFFFF"/>
                  </a:solidFill>
                </a:rPr>
                <a:t>, résultat composite rénal</a:t>
              </a:r>
            </a:p>
          </p:txBody>
        </p:sp>
        <p:sp>
          <p:nvSpPr>
            <p:cNvPr id="117" name="Freeform: Shape 116">
              <a:extLst>
                <a:ext uri="{FF2B5EF4-FFF2-40B4-BE49-F238E27FC236}">
                  <a16:creationId xmlns:a16="http://schemas.microsoft.com/office/drawing/2014/main" id="{F7EE1283-5058-4B19-9ED9-7F79768A6471}"/>
                </a:ext>
              </a:extLst>
            </p:cNvPr>
            <p:cNvSpPr/>
            <p:nvPr/>
          </p:nvSpPr>
          <p:spPr>
            <a:xfrm>
              <a:off x="4996898" y="-193682"/>
              <a:ext cx="5630414" cy="346262"/>
            </a:xfrm>
            <a:custGeom>
              <a:avLst/>
              <a:gdLst>
                <a:gd name="connsiteX0" fmla="*/ 3767999 w 4295049"/>
                <a:gd name="connsiteY0" fmla="*/ 0 h 360003"/>
                <a:gd name="connsiteX1" fmla="*/ 4115051 w 4295049"/>
                <a:gd name="connsiteY1" fmla="*/ 0 h 360003"/>
                <a:gd name="connsiteX2" fmla="*/ 4295049 w 4295049"/>
                <a:gd name="connsiteY2" fmla="*/ 179998 h 360003"/>
                <a:gd name="connsiteX3" fmla="*/ 4115051 w 4295049"/>
                <a:gd name="connsiteY3" fmla="*/ 359996 h 360003"/>
                <a:gd name="connsiteX4" fmla="*/ 3844454 w 4295049"/>
                <a:gd name="connsiteY4" fmla="*/ 359996 h 360003"/>
                <a:gd name="connsiteX5" fmla="*/ 3844384 w 4295049"/>
                <a:gd name="connsiteY5" fmla="*/ 360003 h 360003"/>
                <a:gd name="connsiteX6" fmla="*/ 180000 w 4295049"/>
                <a:gd name="connsiteY6" fmla="*/ 360003 h 360003"/>
                <a:gd name="connsiteX7" fmla="*/ 0 w 4295049"/>
                <a:gd name="connsiteY7" fmla="*/ 180003 h 360003"/>
                <a:gd name="connsiteX8" fmla="*/ 180000 w 4295049"/>
                <a:gd name="connsiteY8" fmla="*/ 3 h 360003"/>
                <a:gd name="connsiteX9" fmla="*/ 3767999 w 4295049"/>
                <a:gd name="connsiteY9" fmla="*/ 3 h 3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5049" h="360003">
                  <a:moveTo>
                    <a:pt x="3767999" y="0"/>
                  </a:moveTo>
                  <a:lnTo>
                    <a:pt x="4115051" y="0"/>
                  </a:lnTo>
                  <a:lnTo>
                    <a:pt x="4295049" y="179998"/>
                  </a:lnTo>
                  <a:lnTo>
                    <a:pt x="4115051" y="359996"/>
                  </a:lnTo>
                  <a:lnTo>
                    <a:pt x="3844454" y="359996"/>
                  </a:lnTo>
                  <a:lnTo>
                    <a:pt x="3844384" y="360003"/>
                  </a:lnTo>
                  <a:lnTo>
                    <a:pt x="180000" y="360003"/>
                  </a:lnTo>
                  <a:cubicBezTo>
                    <a:pt x="80589" y="360003"/>
                    <a:pt x="0" y="279414"/>
                    <a:pt x="0" y="180003"/>
                  </a:cubicBezTo>
                  <a:cubicBezTo>
                    <a:pt x="0" y="80592"/>
                    <a:pt x="80589" y="3"/>
                    <a:pt x="180000" y="3"/>
                  </a:cubicBezTo>
                  <a:lnTo>
                    <a:pt x="3767999" y="3"/>
                  </a:lnTo>
                  <a:close/>
                </a:path>
              </a:pathLst>
            </a:custGeom>
            <a:solidFill>
              <a:schemeClr val="accent3">
                <a:lumMod val="75000"/>
                <a:lumOff val="25000"/>
              </a:schemeClr>
            </a:solid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16000" tIns="0"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87129" rtl="0" eaLnBrk="0" hangingPunct="0">
                <a:spcBef>
                  <a:spcPts val="1200"/>
                </a:spcBef>
                <a:defRPr/>
              </a:pPr>
              <a:r>
                <a:rPr lang="fr-FR" sz="1600" b="1" dirty="0">
                  <a:solidFill>
                    <a:srgbClr val="FFFFFF"/>
                  </a:solidFill>
                </a:rPr>
                <a:t>Diminution ≥ 57 % du </a:t>
              </a:r>
              <a:r>
                <a:rPr lang="fr-FR" sz="1600" b="1" dirty="0" err="1">
                  <a:solidFill>
                    <a:srgbClr val="FFFFFF"/>
                  </a:solidFill>
                </a:rPr>
                <a:t>DFGe</a:t>
              </a:r>
              <a:r>
                <a:rPr lang="fr-FR" sz="1600" b="1" dirty="0">
                  <a:solidFill>
                    <a:srgbClr val="FFFFFF"/>
                  </a:solidFill>
                </a:rPr>
                <a:t>, résultat composite rénal</a:t>
              </a:r>
            </a:p>
          </p:txBody>
        </p:sp>
      </p:grpSp>
      <p:sp>
        <p:nvSpPr>
          <p:cNvPr id="66" name="Rectangle 65">
            <a:extLst>
              <a:ext uri="{FF2B5EF4-FFF2-40B4-BE49-F238E27FC236}">
                <a16:creationId xmlns:a16="http://schemas.microsoft.com/office/drawing/2014/main" id="{A7CCDFE3-DBBE-49B1-A5F3-42A57E056E63}"/>
              </a:ext>
            </a:extLst>
          </p:cNvPr>
          <p:cNvSpPr/>
          <p:nvPr/>
        </p:nvSpPr>
        <p:spPr>
          <a:xfrm>
            <a:off x="10149227" y="6313814"/>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spTree>
    <p:extLst>
      <p:ext uri="{BB962C8B-B14F-4D97-AF65-F5344CB8AC3E}">
        <p14:creationId xmlns:p14="http://schemas.microsoft.com/office/powerpoint/2010/main" val="330898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1000" fill="hold"/>
                                        <p:tgtEl>
                                          <p:spTgt spid="15"/>
                                        </p:tgtEl>
                                      </p:cBhvr>
                                      <p:by x="80000" y="80000"/>
                                    </p:animScale>
                                  </p:childTnLst>
                                </p:cTn>
                              </p:par>
                              <p:par>
                                <p:cTn id="15" presetID="6" presetClass="emph" presetSubtype="0" fill="hold" nodeType="withEffect">
                                  <p:stCondLst>
                                    <p:cond delay="0"/>
                                  </p:stCondLst>
                                  <p:childTnLst>
                                    <p:animScale>
                                      <p:cBhvr>
                                        <p:cTn id="16" dur="1000" fill="hold"/>
                                        <p:tgtEl>
                                          <p:spTgt spid="14"/>
                                        </p:tgtEl>
                                      </p:cBhvr>
                                      <p:by x="80000" y="80000"/>
                                    </p:animScale>
                                  </p:childTnLst>
                                </p:cTn>
                              </p:par>
                              <p:par>
                                <p:cTn id="17" presetID="35" presetClass="path" presetSubtype="0" accel="50000" decel="50000" fill="hold" nodeType="withEffect">
                                  <p:stCondLst>
                                    <p:cond delay="0"/>
                                  </p:stCondLst>
                                  <p:childTnLst>
                                    <p:animMotion origin="layout" path="M -1.875E-6 4.07407E-6 L -0.04687 4.07407E-6 " pathEditMode="relative" rAng="0" ptsTypes="AA">
                                      <p:cBhvr>
                                        <p:cTn id="18" dur="1250" fill="hold"/>
                                        <p:tgtEl>
                                          <p:spTgt spid="14"/>
                                        </p:tgtEl>
                                        <p:attrNameLst>
                                          <p:attrName>ppt_x</p:attrName>
                                          <p:attrName>ppt_y</p:attrName>
                                        </p:attrNameLst>
                                      </p:cBhvr>
                                      <p:rCtr x="-2344" y="0"/>
                                    </p:animMotion>
                                  </p:childTnLst>
                                </p:cTn>
                              </p:par>
                              <p:par>
                                <p:cTn id="19" presetID="10" presetClass="entr" presetSubtype="0" fill="hold" nodeType="withEffect">
                                  <p:stCondLst>
                                    <p:cond delay="75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E288D7-E8AE-4257-B988-AF8DCC8E4BC2}"/>
              </a:ext>
            </a:extLst>
          </p:cNvPr>
          <p:cNvSpPr>
            <a:spLocks noGrp="1"/>
          </p:cNvSpPr>
          <p:nvPr>
            <p:ph type="title"/>
          </p:nvPr>
        </p:nvSpPr>
        <p:spPr/>
        <p:txBody>
          <a:bodyPr>
            <a:noAutofit/>
          </a:bodyPr>
          <a:lstStyle/>
          <a:p>
            <a:pPr rtl="0"/>
            <a:r>
              <a:rPr lang="fr-FR" sz="2400" dirty="0"/>
              <a:t>Les patients avaient une pression artérielle et une HbA1c bien contrôlées à l’inclusion et étaient sous des traitements CV optimisés</a:t>
            </a:r>
          </a:p>
        </p:txBody>
      </p:sp>
      <p:graphicFrame>
        <p:nvGraphicFramePr>
          <p:cNvPr id="10" name="Table 10">
            <a:extLst>
              <a:ext uri="{FF2B5EF4-FFF2-40B4-BE49-F238E27FC236}">
                <a16:creationId xmlns:a16="http://schemas.microsoft.com/office/drawing/2014/main" id="{6D100146-2687-44DF-9371-5EC91E65B5E6}"/>
              </a:ext>
            </a:extLst>
          </p:cNvPr>
          <p:cNvGraphicFramePr>
            <a:graphicFrameLocks noGrp="1"/>
          </p:cNvGraphicFramePr>
          <p:nvPr>
            <p:ph sz="quarter" idx="20"/>
            <p:extLst>
              <p:ext uri="{D42A27DB-BD31-4B8C-83A1-F6EECF244321}">
                <p14:modId xmlns:p14="http://schemas.microsoft.com/office/powerpoint/2010/main" val="1854403708"/>
              </p:ext>
            </p:extLst>
          </p:nvPr>
        </p:nvGraphicFramePr>
        <p:xfrm>
          <a:off x="623887" y="1439863"/>
          <a:ext cx="5285299" cy="4356576"/>
        </p:xfrm>
        <a:graphic>
          <a:graphicData uri="http://schemas.openxmlformats.org/drawingml/2006/table">
            <a:tbl>
              <a:tblPr firstRow="1" bandRow="1">
                <a:tableStyleId>{F5AB1C69-6EDB-4FF4-983F-18BD219EF322}</a:tableStyleId>
              </a:tblPr>
              <a:tblGrid>
                <a:gridCol w="3351145">
                  <a:extLst>
                    <a:ext uri="{9D8B030D-6E8A-4147-A177-3AD203B41FA5}">
                      <a16:colId xmlns:a16="http://schemas.microsoft.com/office/drawing/2014/main" val="2912979578"/>
                    </a:ext>
                  </a:extLst>
                </a:gridCol>
                <a:gridCol w="1934154">
                  <a:extLst>
                    <a:ext uri="{9D8B030D-6E8A-4147-A177-3AD203B41FA5}">
                      <a16:colId xmlns:a16="http://schemas.microsoft.com/office/drawing/2014/main" val="872267846"/>
                    </a:ext>
                  </a:extLst>
                </a:gridCol>
              </a:tblGrid>
              <a:tr h="398303">
                <a:tc>
                  <a:txBody>
                    <a:bodyPr/>
                    <a:lstStyle/>
                    <a:p>
                      <a:pPr rtl="0"/>
                      <a:r>
                        <a:rPr lang="fr-FR" sz="1800">
                          <a:latin typeface="+mj-lt"/>
                        </a:rPr>
                        <a:t>Caractéristiques*</a:t>
                      </a:r>
                    </a:p>
                  </a:txBody>
                  <a:tcPr/>
                </a:tc>
                <a:tc>
                  <a:txBody>
                    <a:bodyPr/>
                    <a:lstStyle/>
                    <a:p>
                      <a:pPr algn="ctr" rtl="0"/>
                      <a:r>
                        <a:rPr lang="fr-FR" sz="1800">
                          <a:latin typeface="+mj-lt"/>
                        </a:rPr>
                        <a:t>Total </a:t>
                      </a:r>
                    </a:p>
                    <a:p>
                      <a:pPr algn="ctr" rtl="0"/>
                      <a:r>
                        <a:rPr lang="fr-FR" sz="1800">
                          <a:latin typeface="+mj-lt"/>
                        </a:rPr>
                        <a:t>(n=7352)</a:t>
                      </a:r>
                    </a:p>
                  </a:txBody>
                  <a:tcPr marL="36000" marR="36000">
                    <a:solidFill>
                      <a:srgbClr val="16374D"/>
                    </a:solidFill>
                  </a:tcPr>
                </a:tc>
                <a:extLst>
                  <a:ext uri="{0D108BD9-81ED-4DB2-BD59-A6C34878D82A}">
                    <a16:rowId xmlns:a16="http://schemas.microsoft.com/office/drawing/2014/main" val="950903915"/>
                  </a:ext>
                </a:extLst>
              </a:tr>
              <a:tr h="530928">
                <a:tc>
                  <a:txBody>
                    <a:bodyPr/>
                    <a:lstStyle>
                      <a:lvl1pPr marL="0" algn="l" defTabSz="1218987" rtl="0" eaLnBrk="1" latinLnBrk="0" hangingPunct="1">
                        <a:defRPr sz="2400" kern="1200">
                          <a:solidFill>
                            <a:schemeClr val="dk1"/>
                          </a:solidFill>
                          <a:latin typeface="Arial" panose="020B0604020202020204"/>
                        </a:defRPr>
                      </a:lvl1pPr>
                      <a:lvl2pPr marL="609493" algn="l" defTabSz="1218987" rtl="0" eaLnBrk="1" latinLnBrk="0" hangingPunct="1">
                        <a:defRPr sz="2400" kern="1200">
                          <a:solidFill>
                            <a:schemeClr val="dk1"/>
                          </a:solidFill>
                          <a:latin typeface="Arial" panose="020B0604020202020204"/>
                        </a:defRPr>
                      </a:lvl2pPr>
                      <a:lvl3pPr marL="1218987" algn="l" defTabSz="1218987" rtl="0" eaLnBrk="1" latinLnBrk="0" hangingPunct="1">
                        <a:defRPr sz="2400" kern="1200">
                          <a:solidFill>
                            <a:schemeClr val="dk1"/>
                          </a:solidFill>
                          <a:latin typeface="Arial" panose="020B0604020202020204"/>
                        </a:defRPr>
                      </a:lvl3pPr>
                      <a:lvl4pPr marL="1828480" algn="l" defTabSz="1218987" rtl="0" eaLnBrk="1" latinLnBrk="0" hangingPunct="1">
                        <a:defRPr sz="2400" kern="1200">
                          <a:solidFill>
                            <a:schemeClr val="dk1"/>
                          </a:solidFill>
                          <a:latin typeface="Arial" panose="020B0604020202020204"/>
                        </a:defRPr>
                      </a:lvl4pPr>
                      <a:lvl5pPr marL="2437973" algn="l" defTabSz="1218987" rtl="0" eaLnBrk="1" latinLnBrk="0" hangingPunct="1">
                        <a:defRPr sz="2400" kern="1200">
                          <a:solidFill>
                            <a:schemeClr val="dk1"/>
                          </a:solidFill>
                          <a:latin typeface="Arial" panose="020B0604020202020204"/>
                        </a:defRPr>
                      </a:lvl5pPr>
                      <a:lvl6pPr marL="3047467" algn="l" defTabSz="1218987" rtl="0" eaLnBrk="1" latinLnBrk="0" hangingPunct="1">
                        <a:defRPr sz="2400" kern="1200">
                          <a:solidFill>
                            <a:schemeClr val="dk1"/>
                          </a:solidFill>
                          <a:latin typeface="Arial" panose="020B0604020202020204"/>
                        </a:defRPr>
                      </a:lvl6pPr>
                      <a:lvl7pPr marL="3656960" algn="l" defTabSz="1218987" rtl="0" eaLnBrk="1" latinLnBrk="0" hangingPunct="1">
                        <a:defRPr sz="2400" kern="1200">
                          <a:solidFill>
                            <a:schemeClr val="dk1"/>
                          </a:solidFill>
                          <a:latin typeface="Arial" panose="020B0604020202020204"/>
                        </a:defRPr>
                      </a:lvl7pPr>
                      <a:lvl8pPr marL="4266453" algn="l" defTabSz="1218987" rtl="0" eaLnBrk="1" latinLnBrk="0" hangingPunct="1">
                        <a:defRPr sz="2400" kern="1200">
                          <a:solidFill>
                            <a:schemeClr val="dk1"/>
                          </a:solidFill>
                          <a:latin typeface="Arial" panose="020B0604020202020204"/>
                        </a:defRPr>
                      </a:lvl8pPr>
                      <a:lvl9pPr marL="4875947" algn="l" defTabSz="1218987" rtl="0" eaLnBrk="1" latinLnBrk="0" hangingPunct="1">
                        <a:defRPr sz="2400" kern="1200">
                          <a:solidFill>
                            <a:schemeClr val="dk1"/>
                          </a:solidFill>
                          <a:latin typeface="Arial" panose="020B0604020202020204"/>
                        </a:defRPr>
                      </a:lvl9pPr>
                    </a:lstStyle>
                    <a:p>
                      <a:pPr marL="0" algn="l" defTabSz="914240" rtl="0" eaLnBrk="1" latinLnBrk="0" hangingPunct="1"/>
                      <a:r>
                        <a:rPr lang="fr-FR" sz="1800" kern="1200">
                          <a:solidFill>
                            <a:schemeClr val="tx2"/>
                          </a:solidFill>
                          <a:latin typeface="+mj-lt"/>
                        </a:rPr>
                        <a:t>Âge, années</a:t>
                      </a:r>
                    </a:p>
                  </a:txBody>
                  <a:tcPr anchor="ctr"/>
                </a:tc>
                <a:tc>
                  <a:txBody>
                    <a:bodyPr/>
                    <a:lstStyle/>
                    <a:p>
                      <a:pPr algn="ctr" rtl="0">
                        <a:lnSpc>
                          <a:spcPct val="100000"/>
                        </a:lnSpc>
                      </a:pPr>
                      <a:r>
                        <a:rPr lang="fr-FR" sz="1800" kern="1200">
                          <a:solidFill>
                            <a:schemeClr val="tx2"/>
                          </a:solidFill>
                          <a:latin typeface="+mj-lt"/>
                        </a:rPr>
                        <a:t>64</a:t>
                      </a:r>
                    </a:p>
                  </a:txBody>
                  <a:tcPr marL="36000" marR="36000" marT="0" marB="0" anchor="ctr">
                    <a:solidFill>
                      <a:srgbClr val="CCCED0"/>
                    </a:solidFill>
                  </a:tcPr>
                </a:tc>
                <a:extLst>
                  <a:ext uri="{0D108BD9-81ED-4DB2-BD59-A6C34878D82A}">
                    <a16:rowId xmlns:a16="http://schemas.microsoft.com/office/drawing/2014/main" val="2240409552"/>
                  </a:ext>
                </a:extLst>
              </a:tr>
              <a:tr h="530928">
                <a:tc>
                  <a:txBody>
                    <a:bodyPr/>
                    <a:lstStyle>
                      <a:lvl1pPr marL="0" algn="l" defTabSz="1218987" rtl="0" eaLnBrk="1" latinLnBrk="0" hangingPunct="1">
                        <a:defRPr sz="2400" kern="1200">
                          <a:solidFill>
                            <a:schemeClr val="dk1"/>
                          </a:solidFill>
                          <a:latin typeface="Arial" panose="020B0604020202020204"/>
                        </a:defRPr>
                      </a:lvl1pPr>
                      <a:lvl2pPr marL="609493" algn="l" defTabSz="1218987" rtl="0" eaLnBrk="1" latinLnBrk="0" hangingPunct="1">
                        <a:defRPr sz="2400" kern="1200">
                          <a:solidFill>
                            <a:schemeClr val="dk1"/>
                          </a:solidFill>
                          <a:latin typeface="Arial" panose="020B0604020202020204"/>
                        </a:defRPr>
                      </a:lvl2pPr>
                      <a:lvl3pPr marL="1218987" algn="l" defTabSz="1218987" rtl="0" eaLnBrk="1" latinLnBrk="0" hangingPunct="1">
                        <a:defRPr sz="2400" kern="1200">
                          <a:solidFill>
                            <a:schemeClr val="dk1"/>
                          </a:solidFill>
                          <a:latin typeface="Arial" panose="020B0604020202020204"/>
                        </a:defRPr>
                      </a:lvl3pPr>
                      <a:lvl4pPr marL="1828480" algn="l" defTabSz="1218987" rtl="0" eaLnBrk="1" latinLnBrk="0" hangingPunct="1">
                        <a:defRPr sz="2400" kern="1200">
                          <a:solidFill>
                            <a:schemeClr val="dk1"/>
                          </a:solidFill>
                          <a:latin typeface="Arial" panose="020B0604020202020204"/>
                        </a:defRPr>
                      </a:lvl4pPr>
                      <a:lvl5pPr marL="2437973" algn="l" defTabSz="1218987" rtl="0" eaLnBrk="1" latinLnBrk="0" hangingPunct="1">
                        <a:defRPr sz="2400" kern="1200">
                          <a:solidFill>
                            <a:schemeClr val="dk1"/>
                          </a:solidFill>
                          <a:latin typeface="Arial" panose="020B0604020202020204"/>
                        </a:defRPr>
                      </a:lvl5pPr>
                      <a:lvl6pPr marL="3047467" algn="l" defTabSz="1218987" rtl="0" eaLnBrk="1" latinLnBrk="0" hangingPunct="1">
                        <a:defRPr sz="2400" kern="1200">
                          <a:solidFill>
                            <a:schemeClr val="dk1"/>
                          </a:solidFill>
                          <a:latin typeface="Arial" panose="020B0604020202020204"/>
                        </a:defRPr>
                      </a:lvl6pPr>
                      <a:lvl7pPr marL="3656960" algn="l" defTabSz="1218987" rtl="0" eaLnBrk="1" latinLnBrk="0" hangingPunct="1">
                        <a:defRPr sz="2400" kern="1200">
                          <a:solidFill>
                            <a:schemeClr val="dk1"/>
                          </a:solidFill>
                          <a:latin typeface="Arial" panose="020B0604020202020204"/>
                        </a:defRPr>
                      </a:lvl7pPr>
                      <a:lvl8pPr marL="4266453" algn="l" defTabSz="1218987" rtl="0" eaLnBrk="1" latinLnBrk="0" hangingPunct="1">
                        <a:defRPr sz="2400" kern="1200">
                          <a:solidFill>
                            <a:schemeClr val="dk1"/>
                          </a:solidFill>
                          <a:latin typeface="Arial" panose="020B0604020202020204"/>
                        </a:defRPr>
                      </a:lvl8pPr>
                      <a:lvl9pPr marL="4875947" algn="l" defTabSz="1218987" rtl="0" eaLnBrk="1" latinLnBrk="0" hangingPunct="1">
                        <a:defRPr sz="2400" kern="1200">
                          <a:solidFill>
                            <a:schemeClr val="dk1"/>
                          </a:solidFill>
                          <a:latin typeface="Arial" panose="020B0604020202020204"/>
                        </a:defRPr>
                      </a:lvl9pPr>
                    </a:lstStyle>
                    <a:p>
                      <a:pPr marL="0" algn="l" defTabSz="914240" rtl="0" eaLnBrk="1" latinLnBrk="0" hangingPunct="1"/>
                      <a:r>
                        <a:rPr lang="fr-FR" sz="1800" kern="1200">
                          <a:solidFill>
                            <a:schemeClr val="tx2"/>
                          </a:solidFill>
                          <a:latin typeface="+mj-lt"/>
                        </a:rPr>
                        <a:t>Hommes, %</a:t>
                      </a:r>
                    </a:p>
                  </a:txBody>
                  <a:tcPr anchor="ctr"/>
                </a:tc>
                <a:tc>
                  <a:txBody>
                    <a:bodyPr/>
                    <a:lstStyle/>
                    <a:p>
                      <a:pPr algn="ctr" rtl="0">
                        <a:lnSpc>
                          <a:spcPct val="100000"/>
                        </a:lnSpc>
                      </a:pPr>
                      <a:r>
                        <a:rPr lang="fr-FR" sz="1800" kern="1200">
                          <a:solidFill>
                            <a:schemeClr val="tx2"/>
                          </a:solidFill>
                          <a:latin typeface="+mj-lt"/>
                        </a:rPr>
                        <a:t>69</a:t>
                      </a:r>
                    </a:p>
                  </a:txBody>
                  <a:tcPr marL="36000" marR="36000" marT="0" marB="0" anchor="ctr">
                    <a:solidFill>
                      <a:srgbClr val="E7E8E9"/>
                    </a:solidFill>
                  </a:tcPr>
                </a:tc>
                <a:extLst>
                  <a:ext uri="{0D108BD9-81ED-4DB2-BD59-A6C34878D82A}">
                    <a16:rowId xmlns:a16="http://schemas.microsoft.com/office/drawing/2014/main" val="1522055256"/>
                  </a:ext>
                </a:extLst>
              </a:tr>
              <a:tr h="530928">
                <a:tc>
                  <a:txBody>
                    <a:bodyPr/>
                    <a:lstStyle/>
                    <a:p>
                      <a:pPr marL="0" algn="l" defTabSz="914240" rtl="0" eaLnBrk="1" latinLnBrk="0" hangingPunct="1"/>
                      <a:r>
                        <a:rPr lang="fr-FR" sz="1800" kern="1200">
                          <a:solidFill>
                            <a:schemeClr val="tx2"/>
                          </a:solidFill>
                          <a:latin typeface="+mj-lt"/>
                        </a:rPr>
                        <a:t>Durée du DT2, années</a:t>
                      </a:r>
                    </a:p>
                  </a:txBody>
                  <a:tcPr anchor="ctr"/>
                </a:tc>
                <a:tc>
                  <a:txBody>
                    <a:bodyPr/>
                    <a:lstStyle/>
                    <a:p>
                      <a:pPr algn="ctr" rtl="0">
                        <a:lnSpc>
                          <a:spcPct val="100000"/>
                        </a:lnSpc>
                      </a:pPr>
                      <a:r>
                        <a:rPr lang="fr-FR" sz="1800" kern="1200">
                          <a:solidFill>
                            <a:schemeClr val="tx2"/>
                          </a:solidFill>
                          <a:latin typeface="+mj-lt"/>
                        </a:rPr>
                        <a:t>14,5</a:t>
                      </a:r>
                    </a:p>
                  </a:txBody>
                  <a:tcPr marL="36000" marR="36000" marT="0" marB="0" anchor="ctr">
                    <a:solidFill>
                      <a:srgbClr val="CCCED0"/>
                    </a:solidFill>
                  </a:tcPr>
                </a:tc>
                <a:extLst>
                  <a:ext uri="{0D108BD9-81ED-4DB2-BD59-A6C34878D82A}">
                    <a16:rowId xmlns:a16="http://schemas.microsoft.com/office/drawing/2014/main" val="3371486381"/>
                  </a:ext>
                </a:extLst>
              </a:tr>
              <a:tr h="530928">
                <a:tc>
                  <a:txBody>
                    <a:bodyPr/>
                    <a:lstStyle/>
                    <a:p>
                      <a:pPr marL="0" algn="l" defTabSz="914240" rtl="0" eaLnBrk="1" latinLnBrk="0" hangingPunct="1"/>
                      <a:r>
                        <a:rPr lang="fr-FR" sz="1800" b="0" kern="1200">
                          <a:solidFill>
                            <a:schemeClr val="tx2"/>
                          </a:solidFill>
                          <a:latin typeface="+mj-lt"/>
                        </a:rPr>
                        <a:t>HbA1c, %</a:t>
                      </a:r>
                    </a:p>
                  </a:txBody>
                  <a:tcPr anchor="ctr"/>
                </a:tc>
                <a:tc>
                  <a:txBody>
                    <a:bodyPr/>
                    <a:lstStyle/>
                    <a:p>
                      <a:pPr algn="ctr" rtl="0">
                        <a:lnSpc>
                          <a:spcPct val="100000"/>
                        </a:lnSpc>
                      </a:pPr>
                      <a:r>
                        <a:rPr lang="fr-FR" sz="1800" b="0" kern="1200">
                          <a:solidFill>
                            <a:schemeClr val="tx2"/>
                          </a:solidFill>
                          <a:latin typeface="+mj-lt"/>
                        </a:rPr>
                        <a:t>7,7</a:t>
                      </a:r>
                    </a:p>
                  </a:txBody>
                  <a:tcPr marL="36000" marR="36000" marT="0" marB="0" anchor="ctr">
                    <a:solidFill>
                      <a:srgbClr val="E7E8E9"/>
                    </a:solidFill>
                  </a:tcPr>
                </a:tc>
                <a:extLst>
                  <a:ext uri="{0D108BD9-81ED-4DB2-BD59-A6C34878D82A}">
                    <a16:rowId xmlns:a16="http://schemas.microsoft.com/office/drawing/2014/main" val="4233493042"/>
                  </a:ext>
                </a:extLst>
              </a:tr>
              <a:tr h="530928">
                <a:tc>
                  <a:txBody>
                    <a:bodyPr/>
                    <a:lstStyle/>
                    <a:p>
                      <a:pPr marL="0" algn="l" defTabSz="914240" rtl="0" eaLnBrk="1" latinLnBrk="0" hangingPunct="1"/>
                      <a:r>
                        <a:rPr lang="fr-FR" sz="1800" b="1" kern="1200" dirty="0">
                          <a:solidFill>
                            <a:schemeClr val="tx2"/>
                          </a:solidFill>
                          <a:latin typeface="+mj-lt"/>
                          <a:ea typeface="+mn-ea"/>
                          <a:cs typeface="+mn-cs"/>
                        </a:rPr>
                        <a:t>PAS/PAD</a:t>
                      </a:r>
                      <a:r>
                        <a:rPr lang="fr-FR" sz="1800" b="1" kern="1200" dirty="0">
                          <a:solidFill>
                            <a:schemeClr val="tx2"/>
                          </a:solidFill>
                          <a:latin typeface="+mj-lt"/>
                        </a:rPr>
                        <a:t>, mm Hg</a:t>
                      </a:r>
                    </a:p>
                  </a:txBody>
                  <a:tcPr anchor="ctr"/>
                </a:tc>
                <a:tc>
                  <a:txBody>
                    <a:bodyPr/>
                    <a:lstStyle/>
                    <a:p>
                      <a:pPr algn="ctr" rtl="0">
                        <a:lnSpc>
                          <a:spcPct val="100000"/>
                        </a:lnSpc>
                      </a:pPr>
                      <a:r>
                        <a:rPr lang="fr-FR" sz="1800" b="1" kern="1200">
                          <a:solidFill>
                            <a:schemeClr val="tx2"/>
                          </a:solidFill>
                          <a:latin typeface="+mj-lt"/>
                        </a:rPr>
                        <a:t>136/77</a:t>
                      </a:r>
                    </a:p>
                  </a:txBody>
                  <a:tcPr marL="36000" marR="36000" marT="0" marB="0" anchor="ctr">
                    <a:solidFill>
                      <a:srgbClr val="CCCED0"/>
                    </a:solidFill>
                  </a:tcPr>
                </a:tc>
                <a:extLst>
                  <a:ext uri="{0D108BD9-81ED-4DB2-BD59-A6C34878D82A}">
                    <a16:rowId xmlns:a16="http://schemas.microsoft.com/office/drawing/2014/main" val="1926631384"/>
                  </a:ext>
                </a:extLst>
              </a:tr>
              <a:tr h="530928">
                <a:tc>
                  <a:txBody>
                    <a:bodyPr/>
                    <a:lstStyle/>
                    <a:p>
                      <a:pPr marL="0" algn="l" defTabSz="914240" rtl="0" eaLnBrk="1" latinLnBrk="0" hangingPunct="1"/>
                      <a:r>
                        <a:rPr lang="fr-FR" sz="1800" b="1" kern="1200">
                          <a:solidFill>
                            <a:schemeClr val="tx2"/>
                          </a:solidFill>
                          <a:latin typeface="+mj-lt"/>
                          <a:ea typeface="+mn-ea"/>
                          <a:cs typeface="Arial" panose="020B0604020202020204" pitchFamily="34" charset="0"/>
                        </a:rPr>
                        <a:t>Histoire de la maladie CV,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a:solidFill>
                            <a:schemeClr val="tx2"/>
                          </a:solidFill>
                          <a:latin typeface="+mj-lt"/>
                          <a:ea typeface="+mn-ea"/>
                          <a:cs typeface="+mn-cs"/>
                        </a:rPr>
                        <a:t>45</a:t>
                      </a:r>
                    </a:p>
                  </a:txBody>
                  <a:tcPr marL="36000" marR="36000" marT="0" marB="0" anchor="ctr">
                    <a:solidFill>
                      <a:srgbClr val="E7E8E9"/>
                    </a:solidFill>
                  </a:tcPr>
                </a:tc>
                <a:extLst>
                  <a:ext uri="{0D108BD9-81ED-4DB2-BD59-A6C34878D82A}">
                    <a16:rowId xmlns:a16="http://schemas.microsoft.com/office/drawing/2014/main" val="3551603772"/>
                  </a:ext>
                </a:extLst>
              </a:tr>
              <a:tr h="530928">
                <a:tc>
                  <a:txBody>
                    <a:bodyPr/>
                    <a:lstStyle/>
                    <a:p>
                      <a:pPr marL="0" algn="l" defTabSz="914240" rtl="0" eaLnBrk="1" latinLnBrk="0" hangingPunct="1"/>
                      <a:r>
                        <a:rPr lang="fr-FR" sz="1800" b="1" kern="1200">
                          <a:solidFill>
                            <a:schemeClr val="tx2"/>
                          </a:solidFill>
                          <a:latin typeface="+mj-lt"/>
                          <a:ea typeface="+mn-ea"/>
                          <a:cs typeface="Arial" panose="020B0604020202020204" pitchFamily="34" charset="0"/>
                        </a:rPr>
                        <a:t>Histoire d’IC,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2"/>
                          </a:solidFill>
                          <a:latin typeface="+mn-lt"/>
                          <a:ea typeface="+mn-ea"/>
                          <a:cs typeface="+mn-cs"/>
                        </a:rPr>
                        <a:t>7,8</a:t>
                      </a:r>
                    </a:p>
                  </a:txBody>
                  <a:tcPr marL="36000" marR="36000" marT="0" marB="0" anchor="ctr">
                    <a:solidFill>
                      <a:srgbClr val="CCCED0"/>
                    </a:solidFill>
                  </a:tcPr>
                </a:tc>
                <a:extLst>
                  <a:ext uri="{0D108BD9-81ED-4DB2-BD59-A6C34878D82A}">
                    <a16:rowId xmlns:a16="http://schemas.microsoft.com/office/drawing/2014/main" val="24051500"/>
                  </a:ext>
                </a:extLst>
              </a:tr>
            </a:tbl>
          </a:graphicData>
        </a:graphic>
      </p:graphicFrame>
      <p:sp>
        <p:nvSpPr>
          <p:cNvPr id="3" name="Slide Number Placeholder 2">
            <a:extLst>
              <a:ext uri="{FF2B5EF4-FFF2-40B4-BE49-F238E27FC236}">
                <a16:creationId xmlns:a16="http://schemas.microsoft.com/office/drawing/2014/main" id="{C27E1819-D29F-4F94-9C43-5112128D05C4}"/>
              </a:ext>
            </a:extLst>
          </p:cNvPr>
          <p:cNvSpPr>
            <a:spLocks noGrp="1"/>
          </p:cNvSpPr>
          <p:nvPr>
            <p:ph type="sldNum" sz="quarter" idx="22"/>
          </p:nvPr>
        </p:nvSpPr>
        <p:spPr/>
        <p:txBody>
          <a:bodyPr/>
          <a:lstStyle/>
          <a:p>
            <a:pPr rtl="0"/>
            <a:fld id="{7AF8E309-D608-654D-B811-6A2C46C88181}" type="slidenum">
              <a:rPr/>
              <a:pPr rtl="0"/>
              <a:t>6</a:t>
            </a:fld>
            <a:endParaRPr/>
          </a:p>
        </p:txBody>
      </p:sp>
      <p:sp>
        <p:nvSpPr>
          <p:cNvPr id="4" name="Footer Placeholder 3">
            <a:extLst>
              <a:ext uri="{FF2B5EF4-FFF2-40B4-BE49-F238E27FC236}">
                <a16:creationId xmlns:a16="http://schemas.microsoft.com/office/drawing/2014/main" id="{5E6F758C-85D7-43A3-BF3C-7A2559DA6958}"/>
              </a:ext>
            </a:extLst>
          </p:cNvPr>
          <p:cNvSpPr>
            <a:spLocks noGrp="1"/>
          </p:cNvSpPr>
          <p:nvPr>
            <p:ph type="ftr" sz="quarter" idx="23"/>
          </p:nvPr>
        </p:nvSpPr>
        <p:spPr/>
        <p:txBody>
          <a:bodyPr/>
          <a:lstStyle/>
          <a:p>
            <a:pPr rtl="0"/>
            <a:r>
              <a:rPr lang="fr-FR"/>
              <a:t>*Résultats exprimés sous forme de moyennes à moins d’autres indications</a:t>
            </a:r>
          </a:p>
        </p:txBody>
      </p:sp>
      <p:graphicFrame>
        <p:nvGraphicFramePr>
          <p:cNvPr id="11" name="Table 11">
            <a:extLst>
              <a:ext uri="{FF2B5EF4-FFF2-40B4-BE49-F238E27FC236}">
                <a16:creationId xmlns:a16="http://schemas.microsoft.com/office/drawing/2014/main" id="{BA63518F-D737-4EDD-B596-43D2030BD14F}"/>
              </a:ext>
            </a:extLst>
          </p:cNvPr>
          <p:cNvGraphicFramePr>
            <a:graphicFrameLocks noGrp="1"/>
          </p:cNvGraphicFramePr>
          <p:nvPr>
            <p:ph sz="quarter" idx="21"/>
            <p:extLst>
              <p:ext uri="{D42A27DB-BD31-4B8C-83A1-F6EECF244321}">
                <p14:modId xmlns:p14="http://schemas.microsoft.com/office/powerpoint/2010/main" val="1422575129"/>
              </p:ext>
            </p:extLst>
          </p:nvPr>
        </p:nvGraphicFramePr>
        <p:xfrm>
          <a:off x="6135200" y="1439863"/>
          <a:ext cx="5616001" cy="4356576"/>
        </p:xfrm>
        <a:graphic>
          <a:graphicData uri="http://schemas.openxmlformats.org/drawingml/2006/table">
            <a:tbl>
              <a:tblPr firstRow="1" bandRow="1">
                <a:tableStyleId>{F5AB1C69-6EDB-4FF4-983F-18BD219EF322}</a:tableStyleId>
              </a:tblPr>
              <a:tblGrid>
                <a:gridCol w="3682937">
                  <a:extLst>
                    <a:ext uri="{9D8B030D-6E8A-4147-A177-3AD203B41FA5}">
                      <a16:colId xmlns:a16="http://schemas.microsoft.com/office/drawing/2014/main" val="1978742922"/>
                    </a:ext>
                  </a:extLst>
                </a:gridCol>
                <a:gridCol w="1933064">
                  <a:extLst>
                    <a:ext uri="{9D8B030D-6E8A-4147-A177-3AD203B41FA5}">
                      <a16:colId xmlns:a16="http://schemas.microsoft.com/office/drawing/2014/main" val="3453389507"/>
                    </a:ext>
                  </a:extLst>
                </a:gridCol>
              </a:tblGrid>
              <a:tr h="649817">
                <a:tc>
                  <a:txBody>
                    <a:bodyPr/>
                    <a:lstStyle/>
                    <a:p>
                      <a:pPr rtl="0"/>
                      <a:r>
                        <a:rPr lang="fr-FR" sz="1800"/>
                        <a:t>Traitements médicamenteux, %</a:t>
                      </a:r>
                    </a:p>
                  </a:txBody>
                  <a:tcPr/>
                </a:tc>
                <a:tc>
                  <a:txBody>
                    <a:bodyPr/>
                    <a:lstStyle/>
                    <a:p>
                      <a:pPr algn="ctr" rtl="0"/>
                      <a:r>
                        <a:rPr lang="fr-FR" sz="1800"/>
                        <a:t>Total</a:t>
                      </a:r>
                    </a:p>
                    <a:p>
                      <a:pPr algn="ctr" rtl="0"/>
                      <a:r>
                        <a:rPr lang="fr-FR" sz="1800"/>
                        <a:t> (n=</a:t>
                      </a:r>
                      <a:r>
                        <a:rPr lang="fr-FR" sz="1800" b="1" kern="1200">
                          <a:solidFill>
                            <a:schemeClr val="lt1"/>
                          </a:solidFill>
                          <a:latin typeface="+mn-lt"/>
                          <a:ea typeface="+mn-ea"/>
                          <a:cs typeface="+mn-cs"/>
                        </a:rPr>
                        <a:t>7352</a:t>
                      </a:r>
                      <a:r>
                        <a:rPr lang="fr-FR" sz="1800"/>
                        <a:t>)</a:t>
                      </a:r>
                    </a:p>
                  </a:txBody>
                  <a:tcPr marL="36000" marR="36000">
                    <a:solidFill>
                      <a:schemeClr val="accent3"/>
                    </a:solidFill>
                  </a:tcPr>
                </a:tc>
                <a:extLst>
                  <a:ext uri="{0D108BD9-81ED-4DB2-BD59-A6C34878D82A}">
                    <a16:rowId xmlns:a16="http://schemas.microsoft.com/office/drawing/2014/main" val="765820273"/>
                  </a:ext>
                </a:extLst>
              </a:tr>
              <a:tr h="2007178">
                <a:tc>
                  <a:txBody>
                    <a:bodyPr/>
                    <a:lstStyle/>
                    <a:p>
                      <a:pPr marL="182563" indent="-182563" algn="l" defTabSz="914240" rtl="0" eaLnBrk="1" latinLnBrk="0" hangingPunct="1">
                        <a:lnSpc>
                          <a:spcPct val="110000"/>
                        </a:lnSpc>
                      </a:pPr>
                      <a:r>
                        <a:rPr lang="fr-FR" sz="1800" kern="1200" dirty="0">
                          <a:solidFill>
                            <a:schemeClr val="tx2"/>
                          </a:solidFill>
                        </a:rPr>
                        <a:t>Traitements médicamenteux CV</a:t>
                      </a:r>
                    </a:p>
                    <a:p>
                      <a:pPr marL="183600" marR="0" lvl="1" indent="0" algn="l" defTabSz="914240" rtl="0" eaLnBrk="1" fontAlgn="auto" latinLnBrk="0" hangingPunct="1">
                        <a:lnSpc>
                          <a:spcPct val="110000"/>
                        </a:lnSpc>
                        <a:spcBef>
                          <a:spcPts val="0"/>
                        </a:spcBef>
                        <a:spcAft>
                          <a:spcPts val="0"/>
                        </a:spcAft>
                        <a:buClrTx/>
                        <a:buSzTx/>
                        <a:buFontTx/>
                        <a:buNone/>
                        <a:tabLst/>
                        <a:defRPr/>
                      </a:pPr>
                      <a:r>
                        <a:rPr lang="fr-FR" sz="1800" b="1" kern="1200" dirty="0" err="1">
                          <a:solidFill>
                            <a:schemeClr val="tx2"/>
                          </a:solidFill>
                        </a:rPr>
                        <a:t>iSRA</a:t>
                      </a:r>
                      <a:endParaRPr lang="fr-FR" sz="1800" b="1" kern="1200" dirty="0">
                        <a:solidFill>
                          <a:schemeClr val="tx2"/>
                        </a:solidFill>
                      </a:endParaRPr>
                    </a:p>
                    <a:p>
                      <a:pPr marL="183600" marR="0" lvl="1" indent="0" algn="l" defTabSz="914240" rtl="0" eaLnBrk="1" fontAlgn="auto" latinLnBrk="0" hangingPunct="1">
                        <a:lnSpc>
                          <a:spcPct val="110000"/>
                        </a:lnSpc>
                        <a:spcBef>
                          <a:spcPts val="0"/>
                        </a:spcBef>
                        <a:spcAft>
                          <a:spcPts val="0"/>
                        </a:spcAft>
                        <a:buClrTx/>
                        <a:buSzTx/>
                        <a:buFontTx/>
                        <a:buNone/>
                        <a:tabLst/>
                        <a:defRPr/>
                      </a:pPr>
                      <a:r>
                        <a:rPr lang="fr-FR" sz="1800" b="1" kern="1200" dirty="0">
                          <a:solidFill>
                            <a:schemeClr val="tx2"/>
                          </a:solidFill>
                        </a:rPr>
                        <a:t>Statines</a:t>
                      </a:r>
                    </a:p>
                    <a:p>
                      <a:pPr marL="182563" indent="0" algn="l" defTabSz="914240" rtl="0" eaLnBrk="1" latinLnBrk="0" hangingPunct="1">
                        <a:lnSpc>
                          <a:spcPct val="110000"/>
                        </a:lnSpc>
                      </a:pPr>
                      <a:r>
                        <a:rPr lang="fr-FR" sz="1800" kern="1200" dirty="0" err="1">
                          <a:solidFill>
                            <a:schemeClr val="tx2"/>
                          </a:solidFill>
                        </a:rPr>
                        <a:t>Béta-bloquants</a:t>
                      </a:r>
                      <a:endParaRPr lang="fr-FR" sz="1800" kern="1200" dirty="0">
                        <a:solidFill>
                          <a:schemeClr val="tx2"/>
                        </a:solidFill>
                      </a:endParaRPr>
                    </a:p>
                    <a:p>
                      <a:pPr marL="182563" indent="0" algn="l" defTabSz="914240" rtl="0" eaLnBrk="1" latinLnBrk="0" hangingPunct="1">
                        <a:lnSpc>
                          <a:spcPct val="110000"/>
                        </a:lnSpc>
                      </a:pPr>
                      <a:r>
                        <a:rPr lang="fr-FR" sz="1800" kern="1200" dirty="0">
                          <a:solidFill>
                            <a:schemeClr val="tx2"/>
                          </a:solidFill>
                        </a:rPr>
                        <a:t>Inhibiteurs calciques</a:t>
                      </a:r>
                    </a:p>
                    <a:p>
                      <a:pPr marL="182563" indent="0" algn="l" defTabSz="914240" rtl="0" eaLnBrk="1" latinLnBrk="0" hangingPunct="1">
                        <a:lnSpc>
                          <a:spcPct val="110000"/>
                        </a:lnSpc>
                      </a:pPr>
                      <a:r>
                        <a:rPr lang="fr-FR" sz="1800" kern="1200" dirty="0">
                          <a:solidFill>
                            <a:schemeClr val="tx2"/>
                          </a:solidFill>
                        </a:rPr>
                        <a:t>Diurétiques</a:t>
                      </a:r>
                    </a:p>
                  </a:txBody>
                  <a:tcPr anchor="ctr"/>
                </a:tc>
                <a:tc>
                  <a:txBody>
                    <a:bodyPr/>
                    <a:lstStyle/>
                    <a:p>
                      <a:pPr algn="ctr">
                        <a:lnSpc>
                          <a:spcPct val="110000"/>
                        </a:lnSpc>
                      </a:pPr>
                      <a:endParaRPr lang="en-US" sz="1800" kern="1200" dirty="0">
                        <a:solidFill>
                          <a:schemeClr val="tx2"/>
                        </a:solidFill>
                      </a:endParaRPr>
                    </a:p>
                    <a:p>
                      <a:pPr marL="0" marR="0" lvl="0" indent="0" algn="ctr" defTabSz="914400" rtl="0" eaLnBrk="1" fontAlgn="auto" latinLnBrk="0" hangingPunct="1">
                        <a:lnSpc>
                          <a:spcPct val="110000"/>
                        </a:lnSpc>
                        <a:spcBef>
                          <a:spcPts val="0"/>
                        </a:spcBef>
                        <a:spcAft>
                          <a:spcPts val="0"/>
                        </a:spcAft>
                        <a:buClrTx/>
                        <a:buSzTx/>
                        <a:buFontTx/>
                        <a:buNone/>
                        <a:tabLst/>
                        <a:defRPr/>
                      </a:pPr>
                      <a:r>
                        <a:rPr lang="fr-FR" sz="1800" b="1" kern="1200">
                          <a:solidFill>
                            <a:schemeClr val="tx2"/>
                          </a:solidFill>
                          <a:latin typeface="+mn-lt"/>
                          <a:ea typeface="+mn-ea"/>
                          <a:cs typeface="+mn-cs"/>
                        </a:rPr>
                        <a:t>7343 (100)</a:t>
                      </a:r>
                    </a:p>
                    <a:p>
                      <a:pPr marL="0" marR="0" lvl="0" indent="0" algn="ctr" defTabSz="914400" rtl="0" eaLnBrk="1" fontAlgn="auto" latinLnBrk="0" hangingPunct="1">
                        <a:lnSpc>
                          <a:spcPct val="110000"/>
                        </a:lnSpc>
                        <a:spcBef>
                          <a:spcPts val="0"/>
                        </a:spcBef>
                        <a:spcAft>
                          <a:spcPts val="0"/>
                        </a:spcAft>
                        <a:buClrTx/>
                        <a:buSzTx/>
                        <a:buFontTx/>
                        <a:buNone/>
                        <a:tabLst/>
                        <a:defRPr/>
                      </a:pPr>
                      <a:r>
                        <a:rPr lang="fr-FR" sz="1800" b="1" kern="1200">
                          <a:solidFill>
                            <a:schemeClr val="tx2"/>
                          </a:solidFill>
                          <a:latin typeface="+mn-lt"/>
                          <a:ea typeface="+mn-ea"/>
                          <a:cs typeface="+mn-cs"/>
                        </a:rPr>
                        <a:t>5184 (71)</a:t>
                      </a:r>
                    </a:p>
                    <a:p>
                      <a:pPr marL="0" marR="0" lvl="0" indent="0" algn="ctr" defTabSz="914400" rtl="0" eaLnBrk="1" fontAlgn="auto" latinLnBrk="0" hangingPunct="1">
                        <a:lnSpc>
                          <a:spcPct val="110000"/>
                        </a:lnSpc>
                        <a:spcBef>
                          <a:spcPts val="0"/>
                        </a:spcBef>
                        <a:spcAft>
                          <a:spcPts val="0"/>
                        </a:spcAft>
                        <a:buClrTx/>
                        <a:buSzTx/>
                        <a:buFontTx/>
                        <a:buNone/>
                        <a:tabLst/>
                        <a:defRPr/>
                      </a:pPr>
                      <a:r>
                        <a:rPr lang="fr-FR" sz="1800" kern="1200">
                          <a:solidFill>
                            <a:schemeClr val="tx2"/>
                          </a:solidFill>
                          <a:latin typeface="+mn-lt"/>
                          <a:ea typeface="+mn-ea"/>
                          <a:cs typeface="+mn-cs"/>
                        </a:rPr>
                        <a:t>3536 (48)</a:t>
                      </a:r>
                    </a:p>
                    <a:p>
                      <a:pPr marL="0" marR="0" lvl="0" indent="0" algn="ctr" defTabSz="914400" rtl="0" eaLnBrk="1" fontAlgn="auto" latinLnBrk="0" hangingPunct="1">
                        <a:lnSpc>
                          <a:spcPct val="110000"/>
                        </a:lnSpc>
                        <a:spcBef>
                          <a:spcPts val="0"/>
                        </a:spcBef>
                        <a:spcAft>
                          <a:spcPts val="0"/>
                        </a:spcAft>
                        <a:buClrTx/>
                        <a:buSzTx/>
                        <a:buFontTx/>
                        <a:buNone/>
                        <a:tabLst/>
                        <a:defRPr/>
                      </a:pPr>
                      <a:r>
                        <a:rPr lang="fr-FR" sz="1800" kern="1200">
                          <a:solidFill>
                            <a:schemeClr val="tx2"/>
                          </a:solidFill>
                          <a:latin typeface="+mn-lt"/>
                          <a:ea typeface="+mn-ea"/>
                          <a:cs typeface="+mn-cs"/>
                        </a:rPr>
                        <a:t>3773 (51)</a:t>
                      </a:r>
                    </a:p>
                    <a:p>
                      <a:pPr marL="0" marR="0" lvl="0" indent="0" algn="ctr" defTabSz="914400" rtl="0" eaLnBrk="1" fontAlgn="auto" latinLnBrk="0" hangingPunct="1">
                        <a:lnSpc>
                          <a:spcPct val="110000"/>
                        </a:lnSpc>
                        <a:spcBef>
                          <a:spcPts val="0"/>
                        </a:spcBef>
                        <a:spcAft>
                          <a:spcPts val="0"/>
                        </a:spcAft>
                        <a:buClrTx/>
                        <a:buSzTx/>
                        <a:buFontTx/>
                        <a:buNone/>
                        <a:tabLst/>
                        <a:defRPr/>
                      </a:pPr>
                      <a:r>
                        <a:rPr lang="fr-FR" sz="1800" kern="1200">
                          <a:solidFill>
                            <a:schemeClr val="tx2"/>
                          </a:solidFill>
                          <a:latin typeface="+mn-lt"/>
                          <a:ea typeface="+mn-ea"/>
                          <a:cs typeface="+mn-cs"/>
                        </a:rPr>
                        <a:t>3496 (48)</a:t>
                      </a:r>
                    </a:p>
                  </a:txBody>
                  <a:tcPr marL="36000" marR="36000" marT="0" marB="0" anchor="ctr">
                    <a:solidFill>
                      <a:srgbClr val="CCCED0"/>
                    </a:solidFill>
                  </a:tcPr>
                </a:tc>
                <a:extLst>
                  <a:ext uri="{0D108BD9-81ED-4DB2-BD59-A6C34878D82A}">
                    <a16:rowId xmlns:a16="http://schemas.microsoft.com/office/drawing/2014/main" val="3217934695"/>
                  </a:ext>
                </a:extLst>
              </a:tr>
              <a:tr h="1699581">
                <a:tc>
                  <a:txBody>
                    <a:bodyPr/>
                    <a:lstStyle/>
                    <a:p>
                      <a:pPr marL="0" algn="l" defTabSz="914240" rtl="0" eaLnBrk="1" latinLnBrk="0" hangingPunct="1">
                        <a:lnSpc>
                          <a:spcPct val="110000"/>
                        </a:lnSpc>
                      </a:pPr>
                      <a:r>
                        <a:rPr lang="fr-FR" sz="1800" kern="1200" dirty="0">
                          <a:solidFill>
                            <a:schemeClr val="tx2"/>
                          </a:solidFill>
                        </a:rPr>
                        <a:t>Traitements hypoglycémiants</a:t>
                      </a:r>
                    </a:p>
                    <a:p>
                      <a:pPr marL="182563" marR="0" lvl="0" indent="0" algn="l" defTabSz="914240" rtl="0" eaLnBrk="1" fontAlgn="auto" latinLnBrk="0" hangingPunct="1">
                        <a:lnSpc>
                          <a:spcPct val="110000"/>
                        </a:lnSpc>
                        <a:spcBef>
                          <a:spcPts val="0"/>
                        </a:spcBef>
                        <a:spcAft>
                          <a:spcPts val="0"/>
                        </a:spcAft>
                        <a:buClrTx/>
                        <a:buSzTx/>
                        <a:buFontTx/>
                        <a:buNone/>
                        <a:tabLst/>
                        <a:defRPr/>
                      </a:pPr>
                      <a:r>
                        <a:rPr lang="fr-FR" sz="1800" kern="1200" dirty="0">
                          <a:solidFill>
                            <a:schemeClr val="tx2"/>
                          </a:solidFill>
                        </a:rPr>
                        <a:t>Metformine</a:t>
                      </a:r>
                    </a:p>
                    <a:p>
                      <a:pPr marL="182563" indent="0" algn="l" defTabSz="914240" rtl="0" eaLnBrk="1" latinLnBrk="0" hangingPunct="1">
                        <a:lnSpc>
                          <a:spcPct val="110000"/>
                        </a:lnSpc>
                      </a:pPr>
                      <a:r>
                        <a:rPr lang="fr-FR" sz="1800" kern="1200" dirty="0">
                          <a:solidFill>
                            <a:schemeClr val="tx2"/>
                          </a:solidFill>
                        </a:rPr>
                        <a:t>Insuline</a:t>
                      </a:r>
                    </a:p>
                    <a:p>
                      <a:pPr marL="182563" indent="0" algn="l" defTabSz="914240" rtl="0" eaLnBrk="1" latinLnBrk="0" hangingPunct="1">
                        <a:lnSpc>
                          <a:spcPct val="110000"/>
                        </a:lnSpc>
                      </a:pPr>
                      <a:r>
                        <a:rPr lang="fr-FR" sz="1800" b="1" kern="1200" dirty="0">
                          <a:solidFill>
                            <a:schemeClr val="tx2"/>
                          </a:solidFill>
                        </a:rPr>
                        <a:t>Agonistes de GLP-1R</a:t>
                      </a:r>
                    </a:p>
                    <a:p>
                      <a:pPr marL="182563" indent="0" algn="l" defTabSz="914240" rtl="0" eaLnBrk="1" latinLnBrk="0" hangingPunct="1">
                        <a:lnSpc>
                          <a:spcPct val="110000"/>
                        </a:lnSpc>
                      </a:pPr>
                      <a:r>
                        <a:rPr lang="fr-FR" sz="1800" b="1" kern="1200" dirty="0">
                          <a:solidFill>
                            <a:schemeClr val="tx2"/>
                          </a:solidFill>
                        </a:rPr>
                        <a:t>Inhibiteur de SGLT-2</a:t>
                      </a:r>
                    </a:p>
                  </a:txBody>
                  <a:tcPr anchor="ct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fr-FR" sz="1800" kern="1200" dirty="0">
                          <a:solidFill>
                            <a:schemeClr val="tx2"/>
                          </a:solidFill>
                          <a:latin typeface="+mn-lt"/>
                          <a:ea typeface="+mn-ea"/>
                          <a:cs typeface="+mn-cs"/>
                        </a:rPr>
                        <a:t>7196 (98)</a:t>
                      </a:r>
                    </a:p>
                    <a:p>
                      <a:pPr algn="ctr" rtl="0">
                        <a:lnSpc>
                          <a:spcPct val="110000"/>
                        </a:lnSpc>
                      </a:pPr>
                      <a:r>
                        <a:rPr lang="fr-FR" sz="1800" kern="1200" dirty="0">
                          <a:solidFill>
                            <a:schemeClr val="tx2"/>
                          </a:solidFill>
                          <a:latin typeface="+mn-lt"/>
                          <a:ea typeface="+mn-ea"/>
                          <a:cs typeface="+mn-cs"/>
                        </a:rPr>
                        <a:t>5067 (69)</a:t>
                      </a:r>
                    </a:p>
                    <a:p>
                      <a:pPr algn="ctr" rtl="0">
                        <a:lnSpc>
                          <a:spcPct val="110000"/>
                        </a:lnSpc>
                      </a:pPr>
                      <a:r>
                        <a:rPr lang="fr-FR" sz="1800" kern="1200" dirty="0">
                          <a:solidFill>
                            <a:schemeClr val="tx2"/>
                          </a:solidFill>
                          <a:latin typeface="+mn-lt"/>
                          <a:ea typeface="+mn-ea"/>
                          <a:cs typeface="+mn-cs"/>
                        </a:rPr>
                        <a:t>3993 (54)</a:t>
                      </a:r>
                    </a:p>
                    <a:p>
                      <a:pPr algn="ctr" rtl="0">
                        <a:lnSpc>
                          <a:spcPct val="110000"/>
                        </a:lnSpc>
                      </a:pPr>
                      <a:r>
                        <a:rPr lang="fr-FR" sz="1800" b="1" kern="1200" dirty="0">
                          <a:solidFill>
                            <a:schemeClr val="tx2"/>
                          </a:solidFill>
                          <a:latin typeface="+mn-lt"/>
                          <a:ea typeface="+mn-ea"/>
                          <a:cs typeface="+mn-cs"/>
                        </a:rPr>
                        <a:t>550 (7,5)</a:t>
                      </a:r>
                    </a:p>
                    <a:p>
                      <a:pPr algn="ctr" rtl="0">
                        <a:lnSpc>
                          <a:spcPct val="110000"/>
                        </a:lnSpc>
                      </a:pPr>
                      <a:r>
                        <a:rPr lang="fr-FR" sz="1800" b="1" kern="1200" dirty="0">
                          <a:solidFill>
                            <a:schemeClr val="tx2"/>
                          </a:solidFill>
                          <a:latin typeface="+mn-lt"/>
                          <a:ea typeface="+mn-ea"/>
                          <a:cs typeface="+mn-cs"/>
                        </a:rPr>
                        <a:t>618 (8,4)</a:t>
                      </a:r>
                    </a:p>
                  </a:txBody>
                  <a:tcPr marL="36000" marR="36000" marT="0" marB="0" anchor="ctr">
                    <a:solidFill>
                      <a:srgbClr val="E7E8E9"/>
                    </a:solidFill>
                  </a:tcPr>
                </a:tc>
                <a:extLst>
                  <a:ext uri="{0D108BD9-81ED-4DB2-BD59-A6C34878D82A}">
                    <a16:rowId xmlns:a16="http://schemas.microsoft.com/office/drawing/2014/main" val="3170669385"/>
                  </a:ext>
                </a:extLst>
              </a:tr>
            </a:tbl>
          </a:graphicData>
        </a:graphic>
      </p:graphicFrame>
      <p:sp>
        <p:nvSpPr>
          <p:cNvPr id="7" name="Rectangle 6">
            <a:extLst>
              <a:ext uri="{FF2B5EF4-FFF2-40B4-BE49-F238E27FC236}">
                <a16:creationId xmlns:a16="http://schemas.microsoft.com/office/drawing/2014/main" id="{2D87A5D9-BAF1-4D2E-9850-CD30A87E3312}"/>
              </a:ext>
            </a:extLst>
          </p:cNvPr>
          <p:cNvSpPr/>
          <p:nvPr/>
        </p:nvSpPr>
        <p:spPr>
          <a:xfrm>
            <a:off x="10133185" y="6265688"/>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spTree>
    <p:extLst>
      <p:ext uri="{BB962C8B-B14F-4D97-AF65-F5344CB8AC3E}">
        <p14:creationId xmlns:p14="http://schemas.microsoft.com/office/powerpoint/2010/main" val="200987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4A9F75-B124-4FC5-800F-1468158EBBD0}"/>
              </a:ext>
            </a:extLst>
          </p:cNvPr>
          <p:cNvSpPr/>
          <p:nvPr/>
        </p:nvSpPr>
        <p:spPr>
          <a:xfrm>
            <a:off x="6177735" y="1998000"/>
            <a:ext cx="5390377" cy="12958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2">
            <a:extLst>
              <a:ext uri="{FF2B5EF4-FFF2-40B4-BE49-F238E27FC236}">
                <a16:creationId xmlns:a16="http://schemas.microsoft.com/office/drawing/2014/main" id="{E02D9105-95BF-4C0D-BC06-CE469DCB28C1}"/>
              </a:ext>
            </a:extLst>
          </p:cNvPr>
          <p:cNvSpPr>
            <a:spLocks noGrp="1"/>
          </p:cNvSpPr>
          <p:nvPr>
            <p:ph type="body" sz="quarter" idx="13"/>
          </p:nvPr>
        </p:nvSpPr>
        <p:spPr/>
        <p:txBody>
          <a:bodyPr/>
          <a:lstStyle/>
          <a:p>
            <a:pPr rtl="0"/>
            <a:r>
              <a:rPr lang="fr-FR" sz="2400"/>
              <a:t>DFGe à l’inclusion, (ml/min/1,73 m</a:t>
            </a:r>
            <a:r>
              <a:rPr lang="fr-FR" sz="2400" baseline="30000"/>
              <a:t>2</a:t>
            </a:r>
            <a:r>
              <a:rPr lang="fr-FR" sz="2400"/>
              <a:t>)*</a:t>
            </a:r>
          </a:p>
        </p:txBody>
      </p:sp>
      <p:sp>
        <p:nvSpPr>
          <p:cNvPr id="2" name="Title 1">
            <a:extLst>
              <a:ext uri="{FF2B5EF4-FFF2-40B4-BE49-F238E27FC236}">
                <a16:creationId xmlns:a16="http://schemas.microsoft.com/office/drawing/2014/main" id="{7851CE96-47AC-4C21-AAE9-A961FDE62311}"/>
              </a:ext>
            </a:extLst>
          </p:cNvPr>
          <p:cNvSpPr>
            <a:spLocks noGrp="1"/>
          </p:cNvSpPr>
          <p:nvPr>
            <p:ph type="title"/>
          </p:nvPr>
        </p:nvSpPr>
        <p:spPr/>
        <p:txBody>
          <a:bodyPr/>
          <a:lstStyle/>
          <a:p>
            <a:pPr rtl="0"/>
            <a:r>
              <a:rPr lang="fr-FR" dirty="0"/>
              <a:t>62 % des patients présentaient une MRC albuminurique avec une fonction rénale préservée (</a:t>
            </a:r>
            <a:r>
              <a:rPr lang="fr-FR" dirty="0" err="1"/>
              <a:t>DFGe</a:t>
            </a:r>
            <a:r>
              <a:rPr lang="fr-FR" dirty="0"/>
              <a:t> ≥ 60 ml/min/1,73 m</a:t>
            </a:r>
            <a:r>
              <a:rPr lang="fr-FR" baseline="30000" dirty="0"/>
              <a:t>2</a:t>
            </a:r>
            <a:r>
              <a:rPr lang="fr-FR" dirty="0"/>
              <a:t>)</a:t>
            </a:r>
          </a:p>
        </p:txBody>
      </p:sp>
      <p:graphicFrame>
        <p:nvGraphicFramePr>
          <p:cNvPr id="14" name="Content Placeholder 13">
            <a:extLst>
              <a:ext uri="{FF2B5EF4-FFF2-40B4-BE49-F238E27FC236}">
                <a16:creationId xmlns:a16="http://schemas.microsoft.com/office/drawing/2014/main" id="{E51EAD07-031B-44A7-8F01-B9A65B127E1B}"/>
              </a:ext>
            </a:extLst>
          </p:cNvPr>
          <p:cNvGraphicFramePr>
            <a:graphicFrameLocks noGrp="1"/>
          </p:cNvGraphicFramePr>
          <p:nvPr>
            <p:ph sz="quarter" idx="20"/>
            <p:extLst>
              <p:ext uri="{D42A27DB-BD31-4B8C-83A1-F6EECF244321}">
                <p14:modId xmlns:p14="http://schemas.microsoft.com/office/powerpoint/2010/main" val="666063037"/>
              </p:ext>
            </p:extLst>
          </p:nvPr>
        </p:nvGraphicFramePr>
        <p:xfrm>
          <a:off x="623888" y="1998663"/>
          <a:ext cx="5327650" cy="3952875"/>
        </p:xfrm>
        <a:graphic>
          <a:graphicData uri="http://schemas.openxmlformats.org/drawingml/2006/chart">
            <c:chart xmlns:c="http://schemas.openxmlformats.org/drawingml/2006/chart" xmlns:r="http://schemas.openxmlformats.org/officeDocument/2006/relationships" r:id="rId3"/>
          </a:graphicData>
        </a:graphic>
      </p:graphicFrame>
      <p:sp>
        <p:nvSpPr>
          <p:cNvPr id="16" name="Content Placeholder 15">
            <a:extLst>
              <a:ext uri="{FF2B5EF4-FFF2-40B4-BE49-F238E27FC236}">
                <a16:creationId xmlns:a16="http://schemas.microsoft.com/office/drawing/2014/main" id="{D7420A4B-DAF6-48D3-A74A-992E7D347E45}"/>
              </a:ext>
            </a:extLst>
          </p:cNvPr>
          <p:cNvSpPr>
            <a:spLocks noGrp="1"/>
          </p:cNvSpPr>
          <p:nvPr>
            <p:ph sz="quarter" idx="21"/>
          </p:nvPr>
        </p:nvSpPr>
        <p:spPr/>
        <p:txBody>
          <a:bodyPr/>
          <a:lstStyle/>
          <a:p>
            <a:pPr marL="0" indent="0" algn="ctr" rtl="0">
              <a:buNone/>
            </a:pPr>
            <a:r>
              <a:rPr lang="fr-FR" sz="2400" b="1" dirty="0"/>
              <a:t>RAC est un indicateur important de l’altération rénale</a:t>
            </a:r>
            <a:r>
              <a:rPr lang="fr-FR" sz="2400" b="1" baseline="30000" dirty="0"/>
              <a:t>1</a:t>
            </a:r>
          </a:p>
          <a:p>
            <a:pPr marL="0" indent="0" algn="ctr" rtl="0">
              <a:buNone/>
            </a:pPr>
            <a:r>
              <a:rPr lang="fr-FR" sz="2400" dirty="0"/>
              <a:t>RAC moyen = 308 mg/g </a:t>
            </a:r>
          </a:p>
          <a:p>
            <a:endParaRPr lang="en-GB" dirty="0"/>
          </a:p>
          <a:p>
            <a:pPr marL="0" indent="0" algn="ctr" rtl="0">
              <a:spcBef>
                <a:spcPts val="0"/>
              </a:spcBef>
              <a:buNone/>
            </a:pPr>
            <a:r>
              <a:rPr lang="fr-FR" sz="2400" dirty="0">
                <a:solidFill>
                  <a:schemeClr val="accent2">
                    <a:lumMod val="75000"/>
                  </a:schemeClr>
                </a:solidFill>
              </a:rPr>
              <a:t>Les patients présentant un </a:t>
            </a:r>
            <a:r>
              <a:rPr lang="fr-FR" sz="2400" b="1" dirty="0" err="1">
                <a:solidFill>
                  <a:schemeClr val="accent2">
                    <a:lumMod val="75000"/>
                  </a:schemeClr>
                </a:solidFill>
              </a:rPr>
              <a:t>DFGe</a:t>
            </a:r>
            <a:r>
              <a:rPr lang="fr-FR" sz="2400" b="1" dirty="0">
                <a:solidFill>
                  <a:schemeClr val="accent2">
                    <a:lumMod val="75000"/>
                  </a:schemeClr>
                </a:solidFill>
              </a:rPr>
              <a:t> </a:t>
            </a:r>
            <a:br>
              <a:rPr lang="en-GB" sz="2400" b="1" dirty="0">
                <a:solidFill>
                  <a:schemeClr val="accent2">
                    <a:lumMod val="75000"/>
                  </a:schemeClr>
                </a:solidFill>
              </a:rPr>
            </a:br>
            <a:r>
              <a:rPr lang="fr-FR" sz="2400" b="1" dirty="0">
                <a:solidFill>
                  <a:schemeClr val="accent2">
                    <a:lumMod val="75000"/>
                  </a:schemeClr>
                </a:solidFill>
              </a:rPr>
              <a:t>≥ 60 ml/min/1,73 m</a:t>
            </a:r>
            <a:r>
              <a:rPr lang="fr-FR" sz="2400" b="1" baseline="30000" dirty="0">
                <a:solidFill>
                  <a:schemeClr val="accent2">
                    <a:lumMod val="75000"/>
                  </a:schemeClr>
                </a:solidFill>
              </a:rPr>
              <a:t>2</a:t>
            </a:r>
            <a:r>
              <a:rPr lang="fr-FR" sz="2400" b="1" dirty="0">
                <a:solidFill>
                  <a:schemeClr val="accent2">
                    <a:lumMod val="75000"/>
                  </a:schemeClr>
                </a:solidFill>
              </a:rPr>
              <a:t> </a:t>
            </a:r>
            <a:r>
              <a:rPr lang="fr-FR" sz="2400" dirty="0">
                <a:solidFill>
                  <a:schemeClr val="accent2">
                    <a:lumMod val="75000"/>
                  </a:schemeClr>
                </a:solidFill>
              </a:rPr>
              <a:t>avaient </a:t>
            </a:r>
            <a:br>
              <a:rPr lang="en-GB" sz="2400" dirty="0">
                <a:solidFill>
                  <a:schemeClr val="accent2">
                    <a:lumMod val="75000"/>
                  </a:schemeClr>
                </a:solidFill>
              </a:rPr>
            </a:br>
            <a:r>
              <a:rPr lang="fr-FR" sz="2400" b="1" dirty="0">
                <a:solidFill>
                  <a:schemeClr val="accent2">
                    <a:lumMod val="75000"/>
                  </a:schemeClr>
                </a:solidFill>
              </a:rPr>
              <a:t>une MRC albuminurique </a:t>
            </a:r>
            <a:br>
              <a:rPr lang="en-GB" sz="2400" dirty="0">
                <a:solidFill>
                  <a:schemeClr val="accent2">
                    <a:lumMod val="75000"/>
                  </a:schemeClr>
                </a:solidFill>
              </a:rPr>
            </a:br>
            <a:r>
              <a:rPr lang="fr-FR" sz="2400" dirty="0">
                <a:solidFill>
                  <a:schemeClr val="accent2">
                    <a:lumMod val="75000"/>
                  </a:schemeClr>
                </a:solidFill>
              </a:rPr>
              <a:t>avec un RAC ≥ </a:t>
            </a:r>
            <a:r>
              <a:rPr lang="fr-FR" sz="2400" b="1" dirty="0">
                <a:solidFill>
                  <a:schemeClr val="accent2">
                    <a:lumMod val="75000"/>
                  </a:schemeClr>
                </a:solidFill>
              </a:rPr>
              <a:t>30 mg/g</a:t>
            </a:r>
          </a:p>
        </p:txBody>
      </p:sp>
      <p:sp>
        <p:nvSpPr>
          <p:cNvPr id="3" name="Slide Number Placeholder 2">
            <a:extLst>
              <a:ext uri="{FF2B5EF4-FFF2-40B4-BE49-F238E27FC236}">
                <a16:creationId xmlns:a16="http://schemas.microsoft.com/office/drawing/2014/main" id="{5A2C3AB0-9D23-499B-9D60-635ED22C2657}"/>
              </a:ext>
            </a:extLst>
          </p:cNvPr>
          <p:cNvSpPr>
            <a:spLocks noGrp="1"/>
          </p:cNvSpPr>
          <p:nvPr>
            <p:ph type="sldNum" sz="quarter" idx="22"/>
          </p:nvPr>
        </p:nvSpPr>
        <p:spPr/>
        <p:txBody>
          <a:bodyPr/>
          <a:lstStyle/>
          <a:p>
            <a:pPr rtl="0"/>
            <a:fld id="{7AF8E309-D608-654D-B811-6A2C46C88181}" type="slidenum">
              <a:rPr/>
              <a:pPr rtl="0"/>
              <a:t>7</a:t>
            </a:fld>
            <a:endParaRPr/>
          </a:p>
        </p:txBody>
      </p:sp>
      <p:sp>
        <p:nvSpPr>
          <p:cNvPr id="4" name="Footer Placeholder 3">
            <a:extLst>
              <a:ext uri="{FF2B5EF4-FFF2-40B4-BE49-F238E27FC236}">
                <a16:creationId xmlns:a16="http://schemas.microsoft.com/office/drawing/2014/main" id="{9824447E-1A15-4FA1-9D69-ED63B8E1A70F}"/>
              </a:ext>
            </a:extLst>
          </p:cNvPr>
          <p:cNvSpPr>
            <a:spLocks noGrp="1"/>
          </p:cNvSpPr>
          <p:nvPr>
            <p:ph type="ftr" sz="quarter" idx="23"/>
          </p:nvPr>
        </p:nvSpPr>
        <p:spPr/>
        <p:txBody>
          <a:bodyPr/>
          <a:lstStyle/>
          <a:p>
            <a:pPr rtl="0"/>
            <a:br>
              <a:rPr lang="en-US" dirty="0"/>
            </a:br>
            <a:br>
              <a:rPr lang="en-US" dirty="0"/>
            </a:br>
            <a:r>
              <a:rPr lang="fr-FR"/>
              <a:t>*Des données étaient manquantes pour 0,04 % des patients</a:t>
            </a:r>
          </a:p>
          <a:p>
            <a:pPr rtl="0"/>
            <a:r>
              <a:rPr lang="fr-FR">
                <a:solidFill>
                  <a:srgbClr val="53585A"/>
                </a:solidFill>
              </a:rPr>
              <a:t>1. </a:t>
            </a:r>
            <a:r>
              <a:rPr lang="fr-FR"/>
              <a:t>Kidney Disease Improving Global Outcomes. </a:t>
            </a:r>
            <a:r>
              <a:rPr lang="fr-FR" i="1">
                <a:solidFill>
                  <a:srgbClr val="53585A"/>
                </a:solidFill>
              </a:rPr>
              <a:t>Kidney Int </a:t>
            </a:r>
            <a:r>
              <a:rPr lang="fr-FR">
                <a:solidFill>
                  <a:srgbClr val="53585A"/>
                </a:solidFill>
              </a:rPr>
              <a:t>2013;3:1–150</a:t>
            </a:r>
            <a:r>
              <a:rPr lang="fr-FR"/>
              <a:t> </a:t>
            </a:r>
          </a:p>
        </p:txBody>
      </p:sp>
      <p:sp>
        <p:nvSpPr>
          <p:cNvPr id="5" name="TextBox 4">
            <a:extLst>
              <a:ext uri="{FF2B5EF4-FFF2-40B4-BE49-F238E27FC236}">
                <a16:creationId xmlns:a16="http://schemas.microsoft.com/office/drawing/2014/main" id="{B14FC6F4-0CD3-4D1A-B0BF-D6BA3A630BD7}"/>
              </a:ext>
            </a:extLst>
          </p:cNvPr>
          <p:cNvSpPr txBox="1"/>
          <p:nvPr/>
        </p:nvSpPr>
        <p:spPr>
          <a:xfrm>
            <a:off x="2278379" y="5460002"/>
            <a:ext cx="3071813" cy="707886"/>
          </a:xfrm>
          <a:prstGeom prst="rect">
            <a:avLst/>
          </a:prstGeom>
        </p:spPr>
        <p:txBody>
          <a:bodyPr vert="horz" wrap="square" lIns="91440" tIns="45720" rIns="91440" bIns="45720" rtlCol="0">
            <a:spAutoFit/>
          </a:bodyPr>
          <a:lstStyle/>
          <a:p>
            <a:pPr algn="ctr" rtl="0">
              <a:spcBef>
                <a:spcPts val="600"/>
              </a:spcBef>
            </a:pPr>
            <a:r>
              <a:rPr lang="fr-FR" sz="2000" b="1">
                <a:solidFill>
                  <a:schemeClr val="tx2"/>
                </a:solidFill>
                <a:latin typeface="+mn-lt"/>
              </a:rPr>
              <a:t>DFGe moyen : </a:t>
            </a:r>
            <a:br>
              <a:rPr lang="en-GB" sz="2000" b="1" dirty="0">
                <a:solidFill>
                  <a:schemeClr val="tx2"/>
                </a:solidFill>
                <a:latin typeface="+mn-lt"/>
              </a:rPr>
            </a:br>
            <a:r>
              <a:rPr lang="fr-FR" sz="2000" b="1">
                <a:solidFill>
                  <a:schemeClr val="tx2"/>
                </a:solidFill>
                <a:latin typeface="+mn-lt"/>
              </a:rPr>
              <a:t>68 ml/min/1,73 m</a:t>
            </a:r>
            <a:r>
              <a:rPr lang="fr-FR" sz="2000" b="1" baseline="30000">
                <a:solidFill>
                  <a:schemeClr val="tx2"/>
                </a:solidFill>
                <a:latin typeface="+mn-lt"/>
              </a:rPr>
              <a:t>2</a:t>
            </a:r>
            <a:r>
              <a:rPr lang="fr-FR" sz="2000" b="1">
                <a:solidFill>
                  <a:schemeClr val="tx2"/>
                </a:solidFill>
                <a:latin typeface="+mn-lt"/>
              </a:rPr>
              <a:t> </a:t>
            </a:r>
          </a:p>
        </p:txBody>
      </p:sp>
      <p:sp>
        <p:nvSpPr>
          <p:cNvPr id="17" name="Right Brace 16">
            <a:extLst>
              <a:ext uri="{FF2B5EF4-FFF2-40B4-BE49-F238E27FC236}">
                <a16:creationId xmlns:a16="http://schemas.microsoft.com/office/drawing/2014/main" id="{23259B67-3E16-4523-AA17-39DEF4DE5E4D}"/>
              </a:ext>
            </a:extLst>
          </p:cNvPr>
          <p:cNvSpPr/>
          <p:nvPr/>
        </p:nvSpPr>
        <p:spPr>
          <a:xfrm>
            <a:off x="6177735" y="3471863"/>
            <a:ext cx="449943" cy="1929401"/>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BD91AB84-AD69-4626-848E-D669B93DB109}"/>
              </a:ext>
            </a:extLst>
          </p:cNvPr>
          <p:cNvSpPr/>
          <p:nvPr/>
        </p:nvSpPr>
        <p:spPr>
          <a:xfrm>
            <a:off x="10133185" y="6265688"/>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spTree>
    <p:extLst>
      <p:ext uri="{BB962C8B-B14F-4D97-AF65-F5344CB8AC3E}">
        <p14:creationId xmlns:p14="http://schemas.microsoft.com/office/powerpoint/2010/main" val="203473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071B44-9260-446E-8E21-5CB6933798DB}"/>
              </a:ext>
            </a:extLst>
          </p:cNvPr>
          <p:cNvSpPr>
            <a:spLocks noGrp="1"/>
          </p:cNvSpPr>
          <p:nvPr>
            <p:ph type="body" sz="quarter" idx="13"/>
          </p:nvPr>
        </p:nvSpPr>
        <p:spPr>
          <a:xfrm>
            <a:off x="623887" y="1497925"/>
            <a:ext cx="10908000" cy="471699"/>
          </a:xfrm>
        </p:spPr>
        <p:txBody>
          <a:bodyPr/>
          <a:lstStyle/>
          <a:p>
            <a:pPr rtl="0"/>
            <a:r>
              <a:rPr lang="fr-FR" sz="1600" dirty="0"/>
              <a:t>Temps écoulé jusqu’au décès CV, l’IM non fatal, l’AVC non-fatal ou l’hospitalisation pour IC</a:t>
            </a:r>
          </a:p>
        </p:txBody>
      </p:sp>
      <p:sp>
        <p:nvSpPr>
          <p:cNvPr id="5" name="Title 4">
            <a:extLst>
              <a:ext uri="{FF2B5EF4-FFF2-40B4-BE49-F238E27FC236}">
                <a16:creationId xmlns:a16="http://schemas.microsoft.com/office/drawing/2014/main" id="{B963D575-1E0E-45AB-82FF-1CA96B3D1DB1}"/>
              </a:ext>
            </a:extLst>
          </p:cNvPr>
          <p:cNvSpPr>
            <a:spLocks noGrp="1"/>
          </p:cNvSpPr>
          <p:nvPr>
            <p:ph type="title"/>
          </p:nvPr>
        </p:nvSpPr>
        <p:spPr/>
        <p:txBody>
          <a:bodyPr>
            <a:normAutofit fontScale="90000"/>
          </a:bodyPr>
          <a:lstStyle/>
          <a:p>
            <a:pPr rtl="0"/>
            <a:r>
              <a:rPr lang="fr-FR" dirty="0"/>
              <a:t>La </a:t>
            </a:r>
            <a:r>
              <a:rPr lang="fr-FR" dirty="0" err="1"/>
              <a:t>Finérénone</a:t>
            </a:r>
            <a:r>
              <a:rPr lang="fr-FR" dirty="0"/>
              <a:t> réduit significativement de 13 % le critère composite CV principal vs placebo, en plus d’un blocage optimal du SRA</a:t>
            </a:r>
          </a:p>
        </p:txBody>
      </p:sp>
      <p:sp>
        <p:nvSpPr>
          <p:cNvPr id="7" name="Footer Placeholder 6">
            <a:extLst>
              <a:ext uri="{FF2B5EF4-FFF2-40B4-BE49-F238E27FC236}">
                <a16:creationId xmlns:a16="http://schemas.microsoft.com/office/drawing/2014/main" id="{C8BD6829-03C8-43AF-821D-CF7B394D587E}"/>
              </a:ext>
            </a:extLst>
          </p:cNvPr>
          <p:cNvSpPr>
            <a:spLocks noGrp="1"/>
          </p:cNvSpPr>
          <p:nvPr>
            <p:ph type="ftr" sz="quarter" idx="15"/>
          </p:nvPr>
        </p:nvSpPr>
        <p:spPr/>
        <p:txBody>
          <a:bodyPr/>
          <a:lstStyle/>
          <a:p>
            <a:pPr rtl="0"/>
            <a:r>
              <a:rPr lang="fr-FR"/>
              <a:t>*NST calculs fondés sur une réduction du risque absolu après 3,5 années de 2,1 % (IC à 95 % 0,4–3,8) ; </a:t>
            </a:r>
            <a:r>
              <a:rPr lang="fr-FR" baseline="30000"/>
              <a:t>#</a:t>
            </a:r>
            <a:r>
              <a:rPr lang="fr-FR"/>
              <a:t>nombre de patients ayant présenté un évènement sur une durée moyenne de 3,4 années de suivi</a:t>
            </a:r>
          </a:p>
          <a:p>
            <a:pPr rtl="0"/>
            <a:r>
              <a:rPr lang="fr-FR"/>
              <a:t>IC, intervalle de confiance ; HR, hazard ratio ; NST, nombre de sujets à traiter</a:t>
            </a:r>
          </a:p>
        </p:txBody>
      </p:sp>
      <p:sp>
        <p:nvSpPr>
          <p:cNvPr id="28" name="Slide Number Placeholder 4">
            <a:extLst>
              <a:ext uri="{FF2B5EF4-FFF2-40B4-BE49-F238E27FC236}">
                <a16:creationId xmlns:a16="http://schemas.microsoft.com/office/drawing/2014/main" id="{8A7F5771-8E5E-4DB7-AF51-035AD0E76715}"/>
              </a:ext>
            </a:extLst>
          </p:cNvPr>
          <p:cNvSpPr txBox="1">
            <a:spLocks/>
          </p:cNvSpPr>
          <p:nvPr/>
        </p:nvSpPr>
        <p:spPr>
          <a:xfrm>
            <a:off x="146368" y="6610389"/>
            <a:ext cx="373987" cy="230832"/>
          </a:xfrm>
          <a:prstGeom prst="rect">
            <a:avLst/>
          </a:prstGeom>
        </p:spPr>
        <p:txBody>
          <a:bodyPr vert="horz" lIns="0" tIns="45720" rIns="90000" bIns="45720" rtlCol="0" anchor="b">
            <a:spAutoFit/>
          </a:bodyPr>
          <a:lstStyle>
            <a:defPPr>
              <a:defRPr lang="en-US"/>
            </a:defPPr>
            <a:lvl1pPr>
              <a:defRPr sz="900" b="0">
                <a:solidFill>
                  <a:schemeClr val="bg1"/>
                </a:solidFill>
                <a:latin typeface="+mn-lt"/>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rtl="0"/>
            <a:fld id="{7AF8E309-D608-654D-B811-6A2C46C88181}" type="slidenum">
              <a:rPr/>
              <a:pPr rtl="0"/>
              <a:t>8</a:t>
            </a:fld>
            <a:endParaRPr/>
          </a:p>
        </p:txBody>
      </p:sp>
      <p:sp>
        <p:nvSpPr>
          <p:cNvPr id="69" name="Rectangle 68">
            <a:extLst>
              <a:ext uri="{FF2B5EF4-FFF2-40B4-BE49-F238E27FC236}">
                <a16:creationId xmlns:a16="http://schemas.microsoft.com/office/drawing/2014/main" id="{3565699A-675E-421D-8B8F-A2A21CAB6AA2}"/>
              </a:ext>
            </a:extLst>
          </p:cNvPr>
          <p:cNvSpPr/>
          <p:nvPr/>
        </p:nvSpPr>
        <p:spPr>
          <a:xfrm>
            <a:off x="10133185" y="6313814"/>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pic>
        <p:nvPicPr>
          <p:cNvPr id="2" name="Picture 1">
            <a:extLst>
              <a:ext uri="{FF2B5EF4-FFF2-40B4-BE49-F238E27FC236}">
                <a16:creationId xmlns:a16="http://schemas.microsoft.com/office/drawing/2014/main" id="{1FE42387-62C2-444A-824B-C7A065739C97}"/>
              </a:ext>
            </a:extLst>
          </p:cNvPr>
          <p:cNvPicPr>
            <a:picLocks noChangeAspect="1"/>
          </p:cNvPicPr>
          <p:nvPr/>
        </p:nvPicPr>
        <p:blipFill>
          <a:blip r:embed="rId3"/>
          <a:stretch>
            <a:fillRect/>
          </a:stretch>
        </p:blipFill>
        <p:spPr>
          <a:xfrm>
            <a:off x="373827" y="1796745"/>
            <a:ext cx="9986113" cy="4194412"/>
          </a:xfrm>
          <a:prstGeom prst="rect">
            <a:avLst/>
          </a:prstGeom>
        </p:spPr>
      </p:pic>
    </p:spTree>
    <p:extLst>
      <p:ext uri="{BB962C8B-B14F-4D97-AF65-F5344CB8AC3E}">
        <p14:creationId xmlns:p14="http://schemas.microsoft.com/office/powerpoint/2010/main" val="1905785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816A0F-4736-48C0-B537-B6679BFA31B6}"/>
              </a:ext>
            </a:extLst>
          </p:cNvPr>
          <p:cNvSpPr>
            <a:spLocks noGrp="1"/>
          </p:cNvSpPr>
          <p:nvPr>
            <p:ph type="title"/>
          </p:nvPr>
        </p:nvSpPr>
        <p:spPr/>
        <p:txBody>
          <a:bodyPr>
            <a:noAutofit/>
          </a:bodyPr>
          <a:lstStyle/>
          <a:p>
            <a:pPr rtl="0"/>
            <a:r>
              <a:rPr lang="fr-FR" sz="2400" dirty="0"/>
              <a:t>Le bénéfice CV de la </a:t>
            </a:r>
            <a:r>
              <a:rPr lang="fr-FR" sz="2400" dirty="0" err="1"/>
              <a:t>finérénone</a:t>
            </a:r>
            <a:r>
              <a:rPr lang="fr-FR" sz="2400" dirty="0"/>
              <a:t> était principalement guidé par une réduction des HIC, malgré l’exclusion des patients présentant une IC à FE réduite symptomatique</a:t>
            </a:r>
          </a:p>
        </p:txBody>
      </p:sp>
      <p:graphicFrame>
        <p:nvGraphicFramePr>
          <p:cNvPr id="21" name="Table 20">
            <a:extLst>
              <a:ext uri="{FF2B5EF4-FFF2-40B4-BE49-F238E27FC236}">
                <a16:creationId xmlns:a16="http://schemas.microsoft.com/office/drawing/2014/main" id="{5E5B2EBA-B7E9-4D02-9D2F-9BBD74BC87B8}"/>
              </a:ext>
            </a:extLst>
          </p:cNvPr>
          <p:cNvGraphicFramePr>
            <a:graphicFrameLocks noGrp="1"/>
          </p:cNvGraphicFramePr>
          <p:nvPr>
            <p:extLst>
              <p:ext uri="{D42A27DB-BD31-4B8C-83A1-F6EECF244321}">
                <p14:modId xmlns:p14="http://schemas.microsoft.com/office/powerpoint/2010/main" val="1222033184"/>
              </p:ext>
            </p:extLst>
          </p:nvPr>
        </p:nvGraphicFramePr>
        <p:xfrm>
          <a:off x="623888" y="1425606"/>
          <a:ext cx="11124000" cy="3867332"/>
        </p:xfrm>
        <a:graphic>
          <a:graphicData uri="http://schemas.openxmlformats.org/drawingml/2006/table">
            <a:tbl>
              <a:tblPr firstRow="1">
                <a:tableStyleId>{F5AB1C69-6EDB-4FF4-983F-18BD219EF322}</a:tableStyleId>
              </a:tblPr>
              <a:tblGrid>
                <a:gridCol w="2196000">
                  <a:extLst>
                    <a:ext uri="{9D8B030D-6E8A-4147-A177-3AD203B41FA5}">
                      <a16:colId xmlns:a16="http://schemas.microsoft.com/office/drawing/2014/main" val="277607258"/>
                    </a:ext>
                  </a:extLst>
                </a:gridCol>
                <a:gridCol w="1476000">
                  <a:extLst>
                    <a:ext uri="{9D8B030D-6E8A-4147-A177-3AD203B41FA5}">
                      <a16:colId xmlns:a16="http://schemas.microsoft.com/office/drawing/2014/main" val="2606802723"/>
                    </a:ext>
                  </a:extLst>
                </a:gridCol>
                <a:gridCol w="1476000">
                  <a:extLst>
                    <a:ext uri="{9D8B030D-6E8A-4147-A177-3AD203B41FA5}">
                      <a16:colId xmlns:a16="http://schemas.microsoft.com/office/drawing/2014/main" val="2408730613"/>
                    </a:ext>
                  </a:extLst>
                </a:gridCol>
                <a:gridCol w="3132000">
                  <a:extLst>
                    <a:ext uri="{9D8B030D-6E8A-4147-A177-3AD203B41FA5}">
                      <a16:colId xmlns:a16="http://schemas.microsoft.com/office/drawing/2014/main" val="3526231574"/>
                    </a:ext>
                  </a:extLst>
                </a:gridCol>
                <a:gridCol w="1980000">
                  <a:extLst>
                    <a:ext uri="{9D8B030D-6E8A-4147-A177-3AD203B41FA5}">
                      <a16:colId xmlns:a16="http://schemas.microsoft.com/office/drawing/2014/main" val="2985513044"/>
                    </a:ext>
                  </a:extLst>
                </a:gridCol>
                <a:gridCol w="864000">
                  <a:extLst>
                    <a:ext uri="{9D8B030D-6E8A-4147-A177-3AD203B41FA5}">
                      <a16:colId xmlns:a16="http://schemas.microsoft.com/office/drawing/2014/main" val="2675155992"/>
                    </a:ext>
                  </a:extLst>
                </a:gridCol>
              </a:tblGrid>
              <a:tr h="540000">
                <a:tc rowSpan="2">
                  <a:txBody>
                    <a:bodyPr/>
                    <a:lstStyle/>
                    <a:p>
                      <a:pPr algn="l" rtl="0"/>
                      <a:r>
                        <a:rPr lang="fr-FR" sz="2000"/>
                        <a:t>Résultat</a:t>
                      </a:r>
                    </a:p>
                  </a:txBody>
                  <a:tcPr marT="18000" marB="18000"/>
                </a:tc>
                <a:tc>
                  <a:txBody>
                    <a:bodyPr/>
                    <a:lstStyle/>
                    <a:p>
                      <a:pPr algn="ctr" rtl="0"/>
                      <a:r>
                        <a:rPr lang="fr-FR" sz="2000"/>
                        <a:t>Finérénone (n=3686)</a:t>
                      </a:r>
                    </a:p>
                  </a:txBody>
                  <a:tcPr marL="36000" marR="36000" marT="18000" marB="18000">
                    <a:lnB w="12700" cap="flat" cmpd="sng" algn="ctr">
                      <a:solidFill>
                        <a:schemeClr val="bg1"/>
                      </a:solidFill>
                      <a:prstDash val="solid"/>
                      <a:round/>
                      <a:headEnd type="none" w="med" len="med"/>
                      <a:tailEnd type="none" w="med" len="med"/>
                    </a:lnB>
                    <a:solidFill>
                      <a:schemeClr val="accent1"/>
                    </a:solidFill>
                  </a:tcPr>
                </a:tc>
                <a:tc>
                  <a:txBody>
                    <a:bodyPr/>
                    <a:lstStyle/>
                    <a:p>
                      <a:pPr algn="ctr" rtl="0"/>
                      <a:r>
                        <a:rPr lang="fr-FR" sz="2000"/>
                        <a:t>Placebo </a:t>
                      </a:r>
                      <a:br>
                        <a:rPr lang="en-GB" sz="2000" dirty="0"/>
                      </a:br>
                      <a:r>
                        <a:rPr lang="fr-FR" sz="2000"/>
                        <a:t>(n=3666)</a:t>
                      </a:r>
                    </a:p>
                  </a:txBody>
                  <a:tcPr marL="36000" marR="36000" marT="18000" marB="18000">
                    <a:lnB w="12700" cap="flat" cmpd="sng" algn="ctr">
                      <a:solidFill>
                        <a:schemeClr val="bg1"/>
                      </a:solidFill>
                      <a:prstDash val="solid"/>
                      <a:round/>
                      <a:headEnd type="none" w="med" len="med"/>
                      <a:tailEnd type="none" w="med" len="med"/>
                    </a:lnB>
                    <a:solidFill>
                      <a:schemeClr val="tx1"/>
                    </a:solidFill>
                  </a:tcPr>
                </a:tc>
                <a:tc rowSpan="2" gridSpan="2">
                  <a:txBody>
                    <a:bodyPr/>
                    <a:lstStyle/>
                    <a:p>
                      <a:pPr algn="ctr" rtl="0"/>
                      <a:r>
                        <a:rPr lang="fr-FR" sz="2000"/>
                        <a:t>Hazard ratio (IC à 95 % )</a:t>
                      </a:r>
                    </a:p>
                  </a:txBody>
                  <a:tcPr marT="18000" marB="18000"/>
                </a:tc>
                <a:tc rowSpan="2" hMerge="1">
                  <a:txBody>
                    <a:bodyPr/>
                    <a:lstStyle/>
                    <a:p>
                      <a:pPr algn="ctr"/>
                      <a:endParaRPr lang="en-US" sz="1100" b="1" dirty="0">
                        <a:solidFill>
                          <a:schemeClr val="tx2"/>
                        </a:solidFill>
                      </a:endParaRPr>
                    </a:p>
                  </a:txBody>
                  <a:tcPr anchor="ctr">
                    <a:solidFill>
                      <a:schemeClr val="bg1"/>
                    </a:solidFill>
                  </a:tcPr>
                </a:tc>
                <a:tc rowSpan="2">
                  <a:txBody>
                    <a:bodyPr/>
                    <a:lstStyle/>
                    <a:p>
                      <a:pPr algn="ctr" rtl="0"/>
                      <a:r>
                        <a:rPr lang="fr-FR" sz="2000" i="1"/>
                        <a:t>Valeur de</a:t>
                      </a:r>
                      <a:r>
                        <a:rPr lang="fr-FR" sz="2000"/>
                        <a:t>-p*</a:t>
                      </a:r>
                    </a:p>
                  </a:txBody>
                  <a:tcPr marL="0" marR="0" marT="18000" marB="18000"/>
                </a:tc>
                <a:extLst>
                  <a:ext uri="{0D108BD9-81ED-4DB2-BD59-A6C34878D82A}">
                    <a16:rowId xmlns:a16="http://schemas.microsoft.com/office/drawing/2014/main" val="1781909705"/>
                  </a:ext>
                </a:extLst>
              </a:tr>
              <a:tr h="360692">
                <a:tc vMerge="1">
                  <a:txBody>
                    <a:bodyPr/>
                    <a:lstStyle/>
                    <a:p>
                      <a:endParaRPr lang="en-US" sz="1100" b="1" dirty="0">
                        <a:solidFill>
                          <a:schemeClr val="tx2"/>
                        </a:solidFill>
                      </a:endParaRPr>
                    </a:p>
                  </a:txBody>
                  <a:tcPr marL="7200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rtl="0"/>
                      <a:r>
                        <a:rPr lang="fr-FR" sz="1800" b="1">
                          <a:solidFill>
                            <a:schemeClr val="bg1"/>
                          </a:solidFill>
                        </a:rPr>
                        <a:t>n (%)</a:t>
                      </a:r>
                    </a:p>
                  </a:txBody>
                  <a:tcPr marL="36000" marR="36000" marT="18000" marB="18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rtl="0"/>
                      <a:r>
                        <a:rPr lang="fr-FR" sz="1800" b="1">
                          <a:solidFill>
                            <a:schemeClr val="bg1"/>
                          </a:solidFill>
                        </a:rPr>
                        <a:t>n (%)</a:t>
                      </a:r>
                    </a:p>
                  </a:txBody>
                  <a:tcPr marL="36000" marR="36000" marT="18000" marB="180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gridSpan="2" vMerge="1">
                  <a:txBody>
                    <a:bodyPr/>
                    <a:lstStyle/>
                    <a:p>
                      <a:endParaRPr lang="en-US" sz="1100" b="1" dirty="0">
                        <a:solidFill>
                          <a:schemeClr val="tx2"/>
                        </a:solidFill>
                      </a:endParaRPr>
                    </a:p>
                  </a:txBody>
                  <a:tcPr anchor="ctr">
                    <a:solidFill>
                      <a:schemeClr val="bg1"/>
                    </a:solidFill>
                  </a:tcPr>
                </a:tc>
                <a:tc hMerge="1" vMerge="1">
                  <a:txBody>
                    <a:bodyPr/>
                    <a:lstStyle/>
                    <a:p>
                      <a:pPr algn="ctr"/>
                      <a:endParaRPr lang="en-US" sz="1100" b="1" dirty="0">
                        <a:solidFill>
                          <a:schemeClr val="tx2"/>
                        </a:solidFill>
                      </a:endParaRPr>
                    </a:p>
                  </a:txBody>
                  <a:tcPr anchor="ctr">
                    <a:solidFill>
                      <a:schemeClr val="bg1"/>
                    </a:solidFill>
                  </a:tcPr>
                </a:tc>
                <a:tc vMerge="1">
                  <a:txBody>
                    <a:bodyPr/>
                    <a:lstStyle/>
                    <a:p>
                      <a:pPr algn="ctr"/>
                      <a:endParaRPr lang="en-US" sz="1100" b="1" dirty="0">
                        <a:solidFill>
                          <a:schemeClr val="tx2"/>
                        </a:solidFill>
                      </a:endParaRPr>
                    </a:p>
                  </a:txBody>
                  <a:tcPr>
                    <a:solidFill>
                      <a:schemeClr val="bg1"/>
                    </a:solidFill>
                  </a:tcPr>
                </a:tc>
                <a:extLst>
                  <a:ext uri="{0D108BD9-81ED-4DB2-BD59-A6C34878D82A}">
                    <a16:rowId xmlns:a16="http://schemas.microsoft.com/office/drawing/2014/main" val="3620426605"/>
                  </a:ext>
                </a:extLst>
              </a:tr>
              <a:tr h="540000">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algn="l" rtl="0"/>
                      <a:r>
                        <a:rPr lang="fr-FR" sz="2000" dirty="0">
                          <a:solidFill>
                            <a:schemeClr val="tx2"/>
                          </a:solidFill>
                        </a:rPr>
                        <a:t>Résultat principal</a:t>
                      </a:r>
                      <a:r>
                        <a:rPr lang="fr-FR" sz="2000" baseline="30000" dirty="0">
                          <a:solidFill>
                            <a:schemeClr val="tx2"/>
                          </a:solidFill>
                        </a:rPr>
                        <a:t>#</a:t>
                      </a:r>
                    </a:p>
                  </a:txBody>
                  <a:tcPr marL="72000" marR="36000" anchor="ctr">
                    <a:solidFill>
                      <a:srgbClr val="D1D1D1"/>
                    </a:solidFill>
                  </a:tcPr>
                </a:tc>
                <a:tc>
                  <a:txBody>
                    <a:bodyPr/>
                    <a:lstStyle/>
                    <a:p>
                      <a:pPr algn="ctr" rtl="0">
                        <a:lnSpc>
                          <a:spcPct val="100000"/>
                        </a:lnSpc>
                        <a:spcAft>
                          <a:spcPts val="0"/>
                        </a:spcAft>
                      </a:pPr>
                      <a:r>
                        <a:rPr lang="fr-FR" sz="2000" kern="1200">
                          <a:solidFill>
                            <a:schemeClr val="tx2"/>
                          </a:solidFill>
                        </a:rPr>
                        <a:t>458 (12,4)</a:t>
                      </a:r>
                    </a:p>
                  </a:txBody>
                  <a:tcPr marL="36000" marR="36000" marT="0" marB="0" anchor="ctr">
                    <a:lnT w="381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gn="ctr" rtl="0">
                        <a:lnSpc>
                          <a:spcPct val="100000"/>
                        </a:lnSpc>
                        <a:spcAft>
                          <a:spcPts val="0"/>
                        </a:spcAft>
                      </a:pPr>
                      <a:r>
                        <a:rPr lang="fr-FR" sz="2000" kern="1200">
                          <a:solidFill>
                            <a:schemeClr val="tx2"/>
                          </a:solidFill>
                        </a:rPr>
                        <a:t>519 (14,2)</a:t>
                      </a:r>
                    </a:p>
                  </a:txBody>
                  <a:tcPr marL="36000" marR="36000" marT="0" marB="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nSpc>
                          <a:spcPct val="100000"/>
                        </a:lnSpc>
                      </a:pPr>
                      <a:endParaRPr lang="en-US" sz="2000" b="1" kern="1200" dirty="0">
                        <a:solidFill>
                          <a:schemeClr val="tx2"/>
                        </a:solidFill>
                        <a:latin typeface="Arial"/>
                        <a:cs typeface="Arial"/>
                      </a:endParaRPr>
                    </a:p>
                  </a:txBody>
                  <a:tcPr marT="0" marB="0" anchor="ctr">
                    <a:solidFill>
                      <a:srgbClr val="D1D1D1"/>
                    </a:solidFill>
                  </a:tcPr>
                </a:tc>
                <a:tc>
                  <a:txBody>
                    <a:bodyPr/>
                    <a:lstStyle/>
                    <a:p>
                      <a:pPr algn="ctr" rtl="0">
                        <a:lnSpc>
                          <a:spcPct val="100000"/>
                        </a:lnSpc>
                        <a:spcAft>
                          <a:spcPts val="0"/>
                        </a:spcAft>
                      </a:pPr>
                      <a:r>
                        <a:rPr lang="fr-FR" sz="2000" kern="1200">
                          <a:solidFill>
                            <a:schemeClr val="tx2"/>
                          </a:solidFill>
                        </a:rPr>
                        <a:t>0,87 (0,76–0,98)</a:t>
                      </a:r>
                    </a:p>
                  </a:txBody>
                  <a:tcPr marL="0" marR="0" marT="0" marB="0" anchor="ctr">
                    <a:solidFill>
                      <a:srgbClr val="D1D1D1"/>
                    </a:solidFill>
                  </a:tcPr>
                </a:tc>
                <a:tc>
                  <a:txBody>
                    <a:bodyPr/>
                    <a:lstStyle/>
                    <a:p>
                      <a:pPr algn="ctr" rtl="0">
                        <a:lnSpc>
                          <a:spcPct val="100000"/>
                        </a:lnSpc>
                        <a:spcAft>
                          <a:spcPts val="0"/>
                        </a:spcAft>
                      </a:pPr>
                      <a:r>
                        <a:rPr lang="fr-FR" sz="2000" b="1" kern="1200">
                          <a:solidFill>
                            <a:schemeClr val="tx2"/>
                          </a:solidFill>
                        </a:rPr>
                        <a:t>0,026</a:t>
                      </a:r>
                    </a:p>
                  </a:txBody>
                  <a:tcPr marL="38743" marR="38743" marT="0" marB="0" anchor="ctr">
                    <a:solidFill>
                      <a:srgbClr val="D1D1D1"/>
                    </a:solidFill>
                  </a:tcPr>
                </a:tc>
                <a:extLst>
                  <a:ext uri="{0D108BD9-81ED-4DB2-BD59-A6C34878D82A}">
                    <a16:rowId xmlns:a16="http://schemas.microsoft.com/office/drawing/2014/main" val="700394202"/>
                  </a:ext>
                </a:extLst>
              </a:tr>
              <a:tr h="540000">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marL="176213" marR="0" lvl="0" indent="0" algn="l" defTabSz="914400" rtl="0" eaLnBrk="1" fontAlgn="auto" latinLnBrk="0" hangingPunct="1">
                        <a:lnSpc>
                          <a:spcPct val="100000"/>
                        </a:lnSpc>
                        <a:spcBef>
                          <a:spcPts val="0"/>
                        </a:spcBef>
                        <a:spcAft>
                          <a:spcPts val="0"/>
                        </a:spcAft>
                        <a:buClrTx/>
                        <a:buSzTx/>
                        <a:buFontTx/>
                        <a:buNone/>
                        <a:tabLst/>
                        <a:defRPr/>
                      </a:pPr>
                      <a:r>
                        <a:rPr lang="fr-FR" sz="2000" b="1" u="none" strike="noStrike" kern="1200" baseline="0" dirty="0">
                          <a:solidFill>
                            <a:schemeClr val="tx2"/>
                          </a:solidFill>
                        </a:rPr>
                        <a:t>HIC</a:t>
                      </a:r>
                    </a:p>
                  </a:txBody>
                  <a:tcPr marL="36000" marR="36000" anchor="ctr"/>
                </a:tc>
                <a:tc>
                  <a:txBody>
                    <a:bodyPr/>
                    <a:lstStyle/>
                    <a:p>
                      <a:pPr algn="ctr" rtl="0">
                        <a:lnSpc>
                          <a:spcPct val="100000"/>
                        </a:lnSpc>
                        <a:spcAft>
                          <a:spcPts val="0"/>
                        </a:spcAft>
                      </a:pPr>
                      <a:r>
                        <a:rPr lang="fr-FR" sz="2000" b="1" kern="1200">
                          <a:solidFill>
                            <a:schemeClr val="tx2"/>
                          </a:solidFill>
                        </a:rPr>
                        <a:t>117 (3,2)</a:t>
                      </a:r>
                    </a:p>
                  </a:txBody>
                  <a:tcPr marL="36000" marR="36000" marT="0" marB="0" anchor="ctr">
                    <a:solidFill>
                      <a:schemeClr val="accent1">
                        <a:lumMod val="20000"/>
                        <a:lumOff val="80000"/>
                      </a:schemeClr>
                    </a:solidFill>
                  </a:tcPr>
                </a:tc>
                <a:tc>
                  <a:txBody>
                    <a:bodyPr/>
                    <a:lstStyle/>
                    <a:p>
                      <a:pPr algn="ctr" rtl="0">
                        <a:lnSpc>
                          <a:spcPct val="100000"/>
                        </a:lnSpc>
                        <a:spcAft>
                          <a:spcPts val="0"/>
                        </a:spcAft>
                      </a:pPr>
                      <a:r>
                        <a:rPr lang="fr-FR" sz="2000" b="1" kern="1200">
                          <a:solidFill>
                            <a:schemeClr val="tx2"/>
                          </a:solidFill>
                        </a:rPr>
                        <a:t>163 (4,4)</a:t>
                      </a:r>
                    </a:p>
                  </a:txBody>
                  <a:tcPr marL="36000" marR="36000" marT="0" marB="0" anchor="ctr">
                    <a:solidFill>
                      <a:schemeClr val="bg1">
                        <a:lumMod val="95000"/>
                      </a:schemeClr>
                    </a:solidFill>
                  </a:tcPr>
                </a:tc>
                <a:tc>
                  <a:txBody>
                    <a:bodyPr/>
                    <a:lstStyle/>
                    <a:p>
                      <a:pPr>
                        <a:lnSpc>
                          <a:spcPct val="100000"/>
                        </a:lnSpc>
                      </a:pPr>
                      <a:endParaRPr lang="en-US" sz="2000" kern="1200" dirty="0">
                        <a:solidFill>
                          <a:schemeClr val="tx2"/>
                        </a:solidFill>
                        <a:latin typeface="Arial"/>
                        <a:cs typeface="Arial"/>
                      </a:endParaRPr>
                    </a:p>
                  </a:txBody>
                  <a:tcPr marT="0" marB="0" anchor="ctr"/>
                </a:tc>
                <a:tc>
                  <a:txBody>
                    <a:bodyPr/>
                    <a:lstStyle/>
                    <a:p>
                      <a:pPr algn="ctr" rtl="0">
                        <a:lnSpc>
                          <a:spcPct val="100000"/>
                        </a:lnSpc>
                        <a:spcAft>
                          <a:spcPts val="0"/>
                        </a:spcAft>
                      </a:pPr>
                      <a:r>
                        <a:rPr lang="fr-FR" sz="2000" kern="1200">
                          <a:solidFill>
                            <a:schemeClr val="tx2"/>
                          </a:solidFill>
                        </a:rPr>
                        <a:t>0,71 (0,56–0,90)</a:t>
                      </a:r>
                    </a:p>
                  </a:txBody>
                  <a:tcPr marL="0" marR="0" marT="0" marB="0" anchor="ctr"/>
                </a:tc>
                <a:tc>
                  <a:txBody>
                    <a:bodyPr/>
                    <a:lstStyle/>
                    <a:p>
                      <a:pPr algn="ctr" rtl="0">
                        <a:lnSpc>
                          <a:spcPct val="100000"/>
                        </a:lnSpc>
                        <a:spcAft>
                          <a:spcPts val="0"/>
                        </a:spcAft>
                      </a:pPr>
                      <a:r>
                        <a:rPr lang="fr-FR" sz="2000" b="1" kern="1200">
                          <a:solidFill>
                            <a:schemeClr val="tx2"/>
                          </a:solidFill>
                        </a:rPr>
                        <a:t>0,004</a:t>
                      </a:r>
                    </a:p>
                  </a:txBody>
                  <a:tcPr marL="38743" marR="38743" marT="0" marB="0" anchor="ctr"/>
                </a:tc>
                <a:extLst>
                  <a:ext uri="{0D108BD9-81ED-4DB2-BD59-A6C34878D82A}">
                    <a16:rowId xmlns:a16="http://schemas.microsoft.com/office/drawing/2014/main" val="3008681510"/>
                  </a:ext>
                </a:extLst>
              </a:tr>
              <a:tr h="540000">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marL="176213" indent="0" algn="l" rtl="0"/>
                      <a:r>
                        <a:rPr lang="fr-FR" sz="2000" dirty="0">
                          <a:solidFill>
                            <a:schemeClr val="tx2"/>
                          </a:solidFill>
                        </a:rPr>
                        <a:t>Décès d’origine CV</a:t>
                      </a:r>
                    </a:p>
                  </a:txBody>
                  <a:tcPr marL="36000" marR="36000" anchor="ctr">
                    <a:solidFill>
                      <a:srgbClr val="D1D1D1"/>
                    </a:solidFill>
                  </a:tcPr>
                </a:tc>
                <a:tc>
                  <a:txBody>
                    <a:bodyPr/>
                    <a:lstStyle/>
                    <a:p>
                      <a:pPr algn="ctr" rtl="0">
                        <a:lnSpc>
                          <a:spcPct val="100000"/>
                        </a:lnSpc>
                        <a:spcAft>
                          <a:spcPts val="0"/>
                        </a:spcAft>
                      </a:pPr>
                      <a:r>
                        <a:rPr lang="fr-FR" sz="2000" kern="1200">
                          <a:solidFill>
                            <a:schemeClr val="tx2"/>
                          </a:solidFill>
                        </a:rPr>
                        <a:t>194 (5,3)</a:t>
                      </a:r>
                    </a:p>
                  </a:txBody>
                  <a:tcPr marL="36000" marR="36000" marT="0" marB="0" anchor="ctr">
                    <a:solidFill>
                      <a:schemeClr val="accent1">
                        <a:lumMod val="40000"/>
                        <a:lumOff val="60000"/>
                      </a:schemeClr>
                    </a:solidFill>
                  </a:tcPr>
                </a:tc>
                <a:tc>
                  <a:txBody>
                    <a:bodyPr/>
                    <a:lstStyle/>
                    <a:p>
                      <a:pPr algn="ctr" rtl="0">
                        <a:lnSpc>
                          <a:spcPct val="100000"/>
                        </a:lnSpc>
                        <a:spcAft>
                          <a:spcPts val="0"/>
                        </a:spcAft>
                      </a:pPr>
                      <a:r>
                        <a:rPr lang="fr-FR" sz="2000" kern="1200">
                          <a:solidFill>
                            <a:schemeClr val="tx2"/>
                          </a:solidFill>
                        </a:rPr>
                        <a:t>214 (5,8)</a:t>
                      </a:r>
                    </a:p>
                  </a:txBody>
                  <a:tcPr marL="36000" marR="36000" marT="0" marB="0" anchor="ctr">
                    <a:solidFill>
                      <a:schemeClr val="bg1">
                        <a:lumMod val="85000"/>
                      </a:schemeClr>
                    </a:solidFill>
                  </a:tcPr>
                </a:tc>
                <a:tc>
                  <a:txBody>
                    <a:bodyPr/>
                    <a:lstStyle/>
                    <a:p>
                      <a:pPr>
                        <a:lnSpc>
                          <a:spcPct val="100000"/>
                        </a:lnSpc>
                      </a:pPr>
                      <a:endParaRPr lang="en-US" sz="2000" kern="1200" dirty="0">
                        <a:solidFill>
                          <a:schemeClr val="tx2"/>
                        </a:solidFill>
                        <a:latin typeface="Arial"/>
                        <a:cs typeface="Arial"/>
                      </a:endParaRPr>
                    </a:p>
                  </a:txBody>
                  <a:tcPr marT="0" marB="0" anchor="ctr">
                    <a:solidFill>
                      <a:srgbClr val="D1D1D1"/>
                    </a:solidFill>
                  </a:tcPr>
                </a:tc>
                <a:tc>
                  <a:txBody>
                    <a:bodyPr/>
                    <a:lstStyle/>
                    <a:p>
                      <a:pPr algn="ctr" rtl="0">
                        <a:lnSpc>
                          <a:spcPct val="100000"/>
                        </a:lnSpc>
                        <a:spcAft>
                          <a:spcPts val="0"/>
                        </a:spcAft>
                      </a:pPr>
                      <a:r>
                        <a:rPr lang="fr-FR" sz="2000" kern="1200">
                          <a:solidFill>
                            <a:schemeClr val="tx2"/>
                          </a:solidFill>
                        </a:rPr>
                        <a:t>0,90 (0,74–1,09)</a:t>
                      </a:r>
                    </a:p>
                  </a:txBody>
                  <a:tcPr marL="0" marR="0" marT="0" marB="0" anchor="ctr">
                    <a:solidFill>
                      <a:srgbClr val="D1D1D1"/>
                    </a:solidFill>
                  </a:tcPr>
                </a:tc>
                <a:tc>
                  <a:txBody>
                    <a:bodyPr/>
                    <a:lstStyle/>
                    <a:p>
                      <a:pPr algn="ctr" rtl="0">
                        <a:lnSpc>
                          <a:spcPct val="100000"/>
                        </a:lnSpc>
                        <a:spcAft>
                          <a:spcPts val="0"/>
                        </a:spcAft>
                      </a:pPr>
                      <a:r>
                        <a:rPr lang="fr-FR" sz="2000" kern="1200">
                          <a:solidFill>
                            <a:schemeClr val="tx2"/>
                          </a:solidFill>
                        </a:rPr>
                        <a:t>0,274</a:t>
                      </a:r>
                    </a:p>
                  </a:txBody>
                  <a:tcPr marL="38743" marR="38743" marT="0" marB="0" anchor="ctr">
                    <a:solidFill>
                      <a:srgbClr val="D1D1D1"/>
                    </a:solidFill>
                  </a:tcPr>
                </a:tc>
                <a:extLst>
                  <a:ext uri="{0D108BD9-81ED-4DB2-BD59-A6C34878D82A}">
                    <a16:rowId xmlns:a16="http://schemas.microsoft.com/office/drawing/2014/main" val="3311679446"/>
                  </a:ext>
                </a:extLst>
              </a:tr>
              <a:tr h="540000">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marL="176213" lvl="0" indent="0" algn="l" rtl="0"/>
                      <a:r>
                        <a:rPr lang="fr-FR" sz="2000" dirty="0">
                          <a:solidFill>
                            <a:schemeClr val="tx2"/>
                          </a:solidFill>
                        </a:rPr>
                        <a:t>IM non fatal</a:t>
                      </a:r>
                    </a:p>
                  </a:txBody>
                  <a:tcPr marL="36000" marR="36000" anchor="ctr"/>
                </a:tc>
                <a:tc>
                  <a:txBody>
                    <a:bodyPr/>
                    <a:lstStyle/>
                    <a:p>
                      <a:pPr algn="ctr" rtl="0">
                        <a:lnSpc>
                          <a:spcPct val="100000"/>
                        </a:lnSpc>
                        <a:spcAft>
                          <a:spcPts val="0"/>
                        </a:spcAft>
                      </a:pPr>
                      <a:r>
                        <a:rPr lang="fr-FR" sz="2000" kern="1200">
                          <a:solidFill>
                            <a:schemeClr val="tx2"/>
                          </a:solidFill>
                        </a:rPr>
                        <a:t>103 (2,8)</a:t>
                      </a:r>
                    </a:p>
                  </a:txBody>
                  <a:tcPr marL="36000" marR="36000" marT="0" marB="0" anchor="ctr">
                    <a:solidFill>
                      <a:schemeClr val="accent1">
                        <a:lumMod val="20000"/>
                        <a:lumOff val="80000"/>
                      </a:schemeClr>
                    </a:solidFill>
                  </a:tcPr>
                </a:tc>
                <a:tc>
                  <a:txBody>
                    <a:bodyPr/>
                    <a:lstStyle/>
                    <a:p>
                      <a:pPr algn="ctr" rtl="0">
                        <a:lnSpc>
                          <a:spcPct val="100000"/>
                        </a:lnSpc>
                        <a:spcAft>
                          <a:spcPts val="0"/>
                        </a:spcAft>
                      </a:pPr>
                      <a:r>
                        <a:rPr lang="fr-FR" sz="2000" kern="1200">
                          <a:solidFill>
                            <a:schemeClr val="tx2"/>
                          </a:solidFill>
                        </a:rPr>
                        <a:t>102 (2,8)</a:t>
                      </a:r>
                    </a:p>
                  </a:txBody>
                  <a:tcPr marL="36000" marR="36000" marT="0" marB="0" anchor="ctr">
                    <a:solidFill>
                      <a:schemeClr val="bg1">
                        <a:lumMod val="95000"/>
                      </a:schemeClr>
                    </a:solidFill>
                  </a:tcPr>
                </a:tc>
                <a:tc>
                  <a:txBody>
                    <a:bodyPr/>
                    <a:lstStyle/>
                    <a:p>
                      <a:pPr>
                        <a:lnSpc>
                          <a:spcPct val="100000"/>
                        </a:lnSpc>
                      </a:pPr>
                      <a:endParaRPr lang="en-US" sz="2000" kern="1200" dirty="0">
                        <a:solidFill>
                          <a:schemeClr val="tx2"/>
                        </a:solidFill>
                        <a:latin typeface="Arial"/>
                        <a:cs typeface="Arial"/>
                      </a:endParaRPr>
                    </a:p>
                  </a:txBody>
                  <a:tcPr marT="0" marB="0" anchor="ctr"/>
                </a:tc>
                <a:tc>
                  <a:txBody>
                    <a:bodyPr/>
                    <a:lstStyle/>
                    <a:p>
                      <a:pPr algn="ctr" rtl="0">
                        <a:lnSpc>
                          <a:spcPct val="100000"/>
                        </a:lnSpc>
                        <a:spcAft>
                          <a:spcPts val="0"/>
                        </a:spcAft>
                      </a:pPr>
                      <a:r>
                        <a:rPr lang="fr-FR" sz="2000" kern="1200">
                          <a:solidFill>
                            <a:schemeClr val="tx2"/>
                          </a:solidFill>
                        </a:rPr>
                        <a:t>0,99 (0,76–1,31)</a:t>
                      </a:r>
                    </a:p>
                  </a:txBody>
                  <a:tcPr marL="0" marR="0" marT="0" marB="0" anchor="ctr"/>
                </a:tc>
                <a:tc>
                  <a:txBody>
                    <a:bodyPr/>
                    <a:lstStyle/>
                    <a:p>
                      <a:pPr algn="ctr" rtl="0">
                        <a:lnSpc>
                          <a:spcPct val="100000"/>
                        </a:lnSpc>
                        <a:spcAft>
                          <a:spcPts val="0"/>
                        </a:spcAft>
                      </a:pPr>
                      <a:r>
                        <a:rPr lang="fr-FR" sz="2000" kern="1200">
                          <a:solidFill>
                            <a:schemeClr val="tx2"/>
                          </a:solidFill>
                        </a:rPr>
                        <a:t>0,963</a:t>
                      </a:r>
                    </a:p>
                  </a:txBody>
                  <a:tcPr marL="38743" marR="38743" marT="0" marB="0" anchor="ctr"/>
                </a:tc>
                <a:extLst>
                  <a:ext uri="{0D108BD9-81ED-4DB2-BD59-A6C34878D82A}">
                    <a16:rowId xmlns:a16="http://schemas.microsoft.com/office/drawing/2014/main" val="3832388328"/>
                  </a:ext>
                </a:extLst>
              </a:tr>
              <a:tr h="540000">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marL="176213" indent="0" rtl="0"/>
                      <a:r>
                        <a:rPr lang="fr-FR" sz="2000" u="none" strike="noStrike" kern="1200" baseline="0" dirty="0">
                          <a:solidFill>
                            <a:schemeClr val="tx2"/>
                          </a:solidFill>
                        </a:rPr>
                        <a:t>AVC non fatal</a:t>
                      </a:r>
                    </a:p>
                  </a:txBody>
                  <a:tcPr marL="36000" marR="36000" anchor="ctr">
                    <a:solidFill>
                      <a:srgbClr val="D1D1D1"/>
                    </a:solidFill>
                  </a:tcPr>
                </a:tc>
                <a:tc>
                  <a:txBody>
                    <a:bodyPr/>
                    <a:lstStyle/>
                    <a:p>
                      <a:pPr algn="ctr" rtl="0">
                        <a:lnSpc>
                          <a:spcPct val="100000"/>
                        </a:lnSpc>
                        <a:spcAft>
                          <a:spcPts val="0"/>
                        </a:spcAft>
                      </a:pPr>
                      <a:r>
                        <a:rPr lang="fr-FR" sz="2000" kern="1200">
                          <a:solidFill>
                            <a:schemeClr val="tx2"/>
                          </a:solidFill>
                        </a:rPr>
                        <a:t>108 (2,9)</a:t>
                      </a:r>
                    </a:p>
                  </a:txBody>
                  <a:tcPr marL="36000" marR="36000" marT="0" marB="0" anchor="ctr">
                    <a:solidFill>
                      <a:schemeClr val="accent1">
                        <a:lumMod val="40000"/>
                        <a:lumOff val="60000"/>
                      </a:schemeClr>
                    </a:solidFill>
                  </a:tcPr>
                </a:tc>
                <a:tc>
                  <a:txBody>
                    <a:bodyPr/>
                    <a:lstStyle/>
                    <a:p>
                      <a:pPr algn="ctr" rtl="0">
                        <a:lnSpc>
                          <a:spcPct val="100000"/>
                        </a:lnSpc>
                        <a:spcAft>
                          <a:spcPts val="0"/>
                        </a:spcAft>
                      </a:pPr>
                      <a:r>
                        <a:rPr lang="fr-FR" sz="2000" kern="1200">
                          <a:solidFill>
                            <a:schemeClr val="tx2"/>
                          </a:solidFill>
                        </a:rPr>
                        <a:t>111 (3,0)</a:t>
                      </a:r>
                    </a:p>
                  </a:txBody>
                  <a:tcPr marL="36000" marR="36000" marT="0" marB="0" anchor="ctr">
                    <a:solidFill>
                      <a:schemeClr val="bg1">
                        <a:lumMod val="85000"/>
                      </a:schemeClr>
                    </a:solidFill>
                  </a:tcPr>
                </a:tc>
                <a:tc>
                  <a:txBody>
                    <a:bodyPr/>
                    <a:lstStyle/>
                    <a:p>
                      <a:pPr>
                        <a:lnSpc>
                          <a:spcPct val="100000"/>
                        </a:lnSpc>
                      </a:pPr>
                      <a:endParaRPr lang="en-US" sz="2000" kern="1200" dirty="0">
                        <a:solidFill>
                          <a:schemeClr val="tx2"/>
                        </a:solidFill>
                        <a:latin typeface="Arial"/>
                        <a:cs typeface="Arial"/>
                      </a:endParaRPr>
                    </a:p>
                  </a:txBody>
                  <a:tcPr marT="0" marB="0" anchor="ctr">
                    <a:solidFill>
                      <a:srgbClr val="D1D1D1"/>
                    </a:solidFill>
                  </a:tcPr>
                </a:tc>
                <a:tc>
                  <a:txBody>
                    <a:bodyPr/>
                    <a:lstStyle/>
                    <a:p>
                      <a:pPr algn="ctr" rtl="0">
                        <a:lnSpc>
                          <a:spcPct val="100000"/>
                        </a:lnSpc>
                        <a:spcAft>
                          <a:spcPts val="0"/>
                        </a:spcAft>
                      </a:pPr>
                      <a:r>
                        <a:rPr lang="fr-FR" sz="2000" kern="1200">
                          <a:solidFill>
                            <a:schemeClr val="tx2"/>
                          </a:solidFill>
                        </a:rPr>
                        <a:t>0,97 (0,74–1,26)</a:t>
                      </a:r>
                    </a:p>
                  </a:txBody>
                  <a:tcPr marL="0" marR="0" marT="0" marB="0" anchor="ctr">
                    <a:solidFill>
                      <a:srgbClr val="D1D1D1"/>
                    </a:solidFill>
                  </a:tcPr>
                </a:tc>
                <a:tc>
                  <a:txBody>
                    <a:bodyPr/>
                    <a:lstStyle/>
                    <a:p>
                      <a:pPr algn="ctr" rtl="0">
                        <a:lnSpc>
                          <a:spcPct val="100000"/>
                        </a:lnSpc>
                        <a:spcAft>
                          <a:spcPts val="0"/>
                        </a:spcAft>
                      </a:pPr>
                      <a:r>
                        <a:rPr lang="fr-FR" sz="2000" kern="1200" dirty="0">
                          <a:solidFill>
                            <a:schemeClr val="tx2"/>
                          </a:solidFill>
                        </a:rPr>
                        <a:t>0,793</a:t>
                      </a:r>
                    </a:p>
                  </a:txBody>
                  <a:tcPr marL="38743" marR="38743" marT="0" marB="0" anchor="ctr">
                    <a:solidFill>
                      <a:srgbClr val="D1D1D1"/>
                    </a:solidFill>
                  </a:tcPr>
                </a:tc>
                <a:extLst>
                  <a:ext uri="{0D108BD9-81ED-4DB2-BD59-A6C34878D82A}">
                    <a16:rowId xmlns:a16="http://schemas.microsoft.com/office/drawing/2014/main" val="344183111"/>
                  </a:ext>
                </a:extLst>
              </a:tr>
            </a:tbl>
          </a:graphicData>
        </a:graphic>
      </p:graphicFrame>
      <p:grpSp>
        <p:nvGrpSpPr>
          <p:cNvPr id="16" name="Group 15">
            <a:extLst>
              <a:ext uri="{FF2B5EF4-FFF2-40B4-BE49-F238E27FC236}">
                <a16:creationId xmlns:a16="http://schemas.microsoft.com/office/drawing/2014/main" id="{269EB0F5-C0EB-4BCD-AA0E-259917B04644}"/>
              </a:ext>
            </a:extLst>
          </p:cNvPr>
          <p:cNvGrpSpPr/>
          <p:nvPr/>
        </p:nvGrpSpPr>
        <p:grpSpPr>
          <a:xfrm>
            <a:off x="5496458" y="5696254"/>
            <a:ext cx="3580534" cy="646331"/>
            <a:chOff x="6269917" y="5016212"/>
            <a:chExt cx="3580534" cy="646331"/>
          </a:xfrm>
        </p:grpSpPr>
        <p:sp>
          <p:nvSpPr>
            <p:cNvPr id="17" name="TextBox 16">
              <a:extLst>
                <a:ext uri="{FF2B5EF4-FFF2-40B4-BE49-F238E27FC236}">
                  <a16:creationId xmlns:a16="http://schemas.microsoft.com/office/drawing/2014/main" id="{C3E27DBA-1094-4FC8-9B9F-21E60456B808}"/>
                </a:ext>
              </a:extLst>
            </p:cNvPr>
            <p:cNvSpPr txBox="1"/>
            <p:nvPr/>
          </p:nvSpPr>
          <p:spPr>
            <a:xfrm>
              <a:off x="6269917" y="5016212"/>
              <a:ext cx="1844140" cy="646331"/>
            </a:xfrm>
            <a:prstGeom prst="rect">
              <a:avLst/>
            </a:prstGeom>
            <a:ln>
              <a:noFill/>
            </a:ln>
          </p:spPr>
          <p:txBody>
            <a:bodyPr vert="horz" wrap="square" lIns="91440" tIns="45720" rIns="91440" bIns="45720" rtlCol="0">
              <a:spAutoFit/>
            </a:bodyPr>
            <a:lstStyle/>
            <a:p>
              <a:pPr algn="r" rtl="0">
                <a:spcBef>
                  <a:spcPts val="600"/>
                </a:spcBef>
              </a:pPr>
              <a:r>
                <a:rPr lang="fr-FR" b="1" dirty="0">
                  <a:solidFill>
                    <a:schemeClr val="tx2"/>
                  </a:solidFill>
                  <a:latin typeface="+mn-lt"/>
                </a:rPr>
                <a:t>En faveur de la </a:t>
              </a:r>
              <a:r>
                <a:rPr lang="fr-FR" b="1" dirty="0" err="1">
                  <a:solidFill>
                    <a:schemeClr val="tx2"/>
                  </a:solidFill>
                  <a:latin typeface="+mn-lt"/>
                </a:rPr>
                <a:t>finérénone</a:t>
              </a:r>
              <a:endParaRPr lang="fr-FR" b="1" dirty="0">
                <a:solidFill>
                  <a:schemeClr val="tx2"/>
                </a:solidFill>
                <a:latin typeface="+mn-lt"/>
              </a:endParaRPr>
            </a:p>
          </p:txBody>
        </p:sp>
        <p:sp>
          <p:nvSpPr>
            <p:cNvPr id="18" name="TextBox 17">
              <a:extLst>
                <a:ext uri="{FF2B5EF4-FFF2-40B4-BE49-F238E27FC236}">
                  <a16:creationId xmlns:a16="http://schemas.microsoft.com/office/drawing/2014/main" id="{BD6BAA8F-C625-40F5-A046-EB30A2AE092B}"/>
                </a:ext>
              </a:extLst>
            </p:cNvPr>
            <p:cNvSpPr txBox="1"/>
            <p:nvPr/>
          </p:nvSpPr>
          <p:spPr>
            <a:xfrm>
              <a:off x="8156162" y="5016212"/>
              <a:ext cx="1694289" cy="646331"/>
            </a:xfrm>
            <a:prstGeom prst="rect">
              <a:avLst/>
            </a:prstGeom>
            <a:ln>
              <a:noFill/>
            </a:ln>
          </p:spPr>
          <p:txBody>
            <a:bodyPr vert="horz" wrap="square" lIns="91440" tIns="45720" rIns="91440" bIns="45720" rtlCol="0">
              <a:spAutoFit/>
            </a:bodyPr>
            <a:lstStyle/>
            <a:p>
              <a:pPr rtl="0">
                <a:spcBef>
                  <a:spcPts val="600"/>
                </a:spcBef>
              </a:pPr>
              <a:r>
                <a:rPr lang="fr-FR" b="1" dirty="0">
                  <a:solidFill>
                    <a:schemeClr val="tx2"/>
                  </a:solidFill>
                  <a:latin typeface="+mn-lt"/>
                </a:rPr>
                <a:t>En faveur du placebo</a:t>
              </a:r>
            </a:p>
          </p:txBody>
        </p:sp>
        <p:cxnSp>
          <p:nvCxnSpPr>
            <p:cNvPr id="19" name="Straight Arrow Connector 18">
              <a:extLst>
                <a:ext uri="{FF2B5EF4-FFF2-40B4-BE49-F238E27FC236}">
                  <a16:creationId xmlns:a16="http://schemas.microsoft.com/office/drawing/2014/main" id="{EE37FB41-C326-4568-A85E-07321E9B186F}"/>
                </a:ext>
              </a:extLst>
            </p:cNvPr>
            <p:cNvCxnSpPr>
              <a:cxnSpLocks/>
            </p:cNvCxnSpPr>
            <p:nvPr/>
          </p:nvCxnSpPr>
          <p:spPr>
            <a:xfrm>
              <a:off x="8213779" y="5020211"/>
              <a:ext cx="1468671"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8D8FBD1-A2CF-4981-8DF1-DF9453341272}"/>
                </a:ext>
              </a:extLst>
            </p:cNvPr>
            <p:cNvCxnSpPr>
              <a:cxnSpLocks/>
            </p:cNvCxnSpPr>
            <p:nvPr/>
          </p:nvCxnSpPr>
          <p:spPr>
            <a:xfrm flipH="1">
              <a:off x="6554689" y="5020211"/>
              <a:ext cx="145964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Slide Number Placeholder 4">
            <a:extLst>
              <a:ext uri="{FF2B5EF4-FFF2-40B4-BE49-F238E27FC236}">
                <a16:creationId xmlns:a16="http://schemas.microsoft.com/office/drawing/2014/main" id="{F5ECB34D-37D1-49AF-8978-3A2BCF2E6007}"/>
              </a:ext>
            </a:extLst>
          </p:cNvPr>
          <p:cNvSpPr txBox="1">
            <a:spLocks/>
          </p:cNvSpPr>
          <p:nvPr/>
        </p:nvSpPr>
        <p:spPr>
          <a:xfrm>
            <a:off x="146368" y="6610389"/>
            <a:ext cx="373987" cy="230832"/>
          </a:xfrm>
          <a:prstGeom prst="rect">
            <a:avLst/>
          </a:prstGeom>
        </p:spPr>
        <p:txBody>
          <a:bodyPr vert="horz" lIns="0" tIns="45720" rIns="90000" bIns="45720" rtlCol="0" anchor="b">
            <a:spAutoFit/>
          </a:bodyPr>
          <a:lstStyle>
            <a:defPPr>
              <a:defRPr lang="en-US"/>
            </a:defPPr>
            <a:lvl1pPr>
              <a:defRPr sz="900" b="0">
                <a:solidFill>
                  <a:schemeClr val="bg1"/>
                </a:solidFill>
                <a:latin typeface="+mn-lt"/>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rtl="0"/>
            <a:fld id="{7AF8E309-D608-654D-B811-6A2C46C88181}" type="slidenum">
              <a:rPr/>
              <a:pPr rtl="0"/>
              <a:t>9</a:t>
            </a:fld>
            <a:endParaRPr/>
          </a:p>
        </p:txBody>
      </p:sp>
      <p:sp>
        <p:nvSpPr>
          <p:cNvPr id="2" name="Rectangle 1">
            <a:extLst>
              <a:ext uri="{FF2B5EF4-FFF2-40B4-BE49-F238E27FC236}">
                <a16:creationId xmlns:a16="http://schemas.microsoft.com/office/drawing/2014/main" id="{79554552-0C20-40C9-9745-86DF0C2541BC}"/>
              </a:ext>
            </a:extLst>
          </p:cNvPr>
          <p:cNvSpPr/>
          <p:nvPr/>
        </p:nvSpPr>
        <p:spPr>
          <a:xfrm>
            <a:off x="622800" y="2974206"/>
            <a:ext cx="11124000" cy="540175"/>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a:extLst>
              <a:ext uri="{FF2B5EF4-FFF2-40B4-BE49-F238E27FC236}">
                <a16:creationId xmlns:a16="http://schemas.microsoft.com/office/drawing/2014/main" id="{0961E99F-60F8-419B-A976-8B8FAFC90CE5}"/>
              </a:ext>
            </a:extLst>
          </p:cNvPr>
          <p:cNvSpPr>
            <a:spLocks noGrp="1"/>
          </p:cNvSpPr>
          <p:nvPr>
            <p:ph type="ftr" sz="quarter" idx="11"/>
          </p:nvPr>
        </p:nvSpPr>
        <p:spPr/>
        <p:txBody>
          <a:bodyPr/>
          <a:lstStyle/>
          <a:p>
            <a:pPr rtl="0"/>
            <a:r>
              <a:rPr lang="fr-FR" dirty="0"/>
              <a:t>*Les valeurs de </a:t>
            </a:r>
            <a:r>
              <a:rPr lang="fr-FR" i="1" dirty="0"/>
              <a:t>p </a:t>
            </a:r>
            <a:r>
              <a:rPr lang="fr-FR" dirty="0"/>
              <a:t>relatives aux composantes sont exploratoires ; </a:t>
            </a:r>
            <a:r>
              <a:rPr lang="fr-FR" baseline="30000" dirty="0"/>
              <a:t>#</a:t>
            </a:r>
            <a:r>
              <a:rPr lang="fr-FR" dirty="0"/>
              <a:t>composite du décès CV, IM non fatal, AVC non fatal, ou de HIC</a:t>
            </a:r>
          </a:p>
        </p:txBody>
      </p:sp>
      <p:sp>
        <p:nvSpPr>
          <p:cNvPr id="7" name="Slide Number Placeholder 6">
            <a:extLst>
              <a:ext uri="{FF2B5EF4-FFF2-40B4-BE49-F238E27FC236}">
                <a16:creationId xmlns:a16="http://schemas.microsoft.com/office/drawing/2014/main" id="{E9C5916B-C0F4-4B2C-9B18-8B788D8795BA}"/>
              </a:ext>
            </a:extLst>
          </p:cNvPr>
          <p:cNvSpPr>
            <a:spLocks noGrp="1"/>
          </p:cNvSpPr>
          <p:nvPr>
            <p:ph type="sldNum" sz="quarter" idx="10"/>
          </p:nvPr>
        </p:nvSpPr>
        <p:spPr/>
        <p:txBody>
          <a:bodyPr/>
          <a:lstStyle/>
          <a:p>
            <a:pPr rtl="0"/>
            <a:fld id="{7AF8E309-D608-654D-B811-6A2C46C88181}" type="slidenum">
              <a:rPr/>
              <a:pPr rtl="0"/>
              <a:t>9</a:t>
            </a:fld>
            <a:endParaRPr/>
          </a:p>
        </p:txBody>
      </p:sp>
      <p:sp>
        <p:nvSpPr>
          <p:cNvPr id="23" name="Rectangle 22">
            <a:extLst>
              <a:ext uri="{FF2B5EF4-FFF2-40B4-BE49-F238E27FC236}">
                <a16:creationId xmlns:a16="http://schemas.microsoft.com/office/drawing/2014/main" id="{78E7AAC8-DBDF-431D-981B-F6CF4100A2DD}"/>
              </a:ext>
            </a:extLst>
          </p:cNvPr>
          <p:cNvSpPr/>
          <p:nvPr/>
        </p:nvSpPr>
        <p:spPr>
          <a:xfrm>
            <a:off x="10133185" y="6265688"/>
            <a:ext cx="1963999" cy="307777"/>
          </a:xfrm>
          <a:prstGeom prst="rect">
            <a:avLst/>
          </a:prstGeom>
        </p:spPr>
        <p:txBody>
          <a:bodyPr wrap="none">
            <a:spAutoFit/>
          </a:bodyPr>
          <a:lstStyle/>
          <a:p>
            <a:r>
              <a:rPr lang="fr-FR" sz="1400" dirty="0">
                <a:solidFill>
                  <a:srgbClr val="303030"/>
                </a:solidFill>
                <a:latin typeface="Arial" panose="020B0604020202020204" pitchFamily="34" charset="0"/>
              </a:rPr>
              <a:t>MA-M_FIN-FR-0043-2</a:t>
            </a:r>
            <a:endParaRPr lang="fr-FR" sz="1400" dirty="0"/>
          </a:p>
        </p:txBody>
      </p:sp>
      <p:pic>
        <p:nvPicPr>
          <p:cNvPr id="3" name="Picture 2">
            <a:extLst>
              <a:ext uri="{FF2B5EF4-FFF2-40B4-BE49-F238E27FC236}">
                <a16:creationId xmlns:a16="http://schemas.microsoft.com/office/drawing/2014/main" id="{A02BC60E-A90C-44D3-8A3D-EBBF808B4BEF}"/>
              </a:ext>
            </a:extLst>
          </p:cNvPr>
          <p:cNvPicPr>
            <a:picLocks noChangeAspect="1"/>
          </p:cNvPicPr>
          <p:nvPr/>
        </p:nvPicPr>
        <p:blipFill>
          <a:blip r:embed="rId3"/>
          <a:stretch>
            <a:fillRect/>
          </a:stretch>
        </p:blipFill>
        <p:spPr>
          <a:xfrm>
            <a:off x="5247845" y="2192772"/>
            <a:ext cx="3938357" cy="3706689"/>
          </a:xfrm>
          <a:prstGeom prst="rect">
            <a:avLst/>
          </a:prstGeom>
        </p:spPr>
      </p:pic>
    </p:spTree>
    <p:extLst>
      <p:ext uri="{BB962C8B-B14F-4D97-AF65-F5344CB8AC3E}">
        <p14:creationId xmlns:p14="http://schemas.microsoft.com/office/powerpoint/2010/main" val="16636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FIGARO-DKD Medical Template">
  <a:themeElements>
    <a:clrScheme name="Finerenone trials templates">
      <a:dk1>
        <a:srgbClr val="53585A"/>
      </a:dk1>
      <a:lt1>
        <a:srgbClr val="FFFFFF"/>
      </a:lt1>
      <a:dk2>
        <a:srgbClr val="000000"/>
      </a:dk2>
      <a:lt2>
        <a:srgbClr val="0091DF"/>
      </a:lt2>
      <a:accent1>
        <a:srgbClr val="669BD2"/>
      </a:accent1>
      <a:accent2>
        <a:srgbClr val="97C21E"/>
      </a:accent2>
      <a:accent3>
        <a:srgbClr val="16374D"/>
      </a:accent3>
      <a:accent4>
        <a:srgbClr val="8F3685"/>
      </a:accent4>
      <a:accent5>
        <a:srgbClr val="988983"/>
      </a:accent5>
      <a:accent6>
        <a:srgbClr val="F55C60"/>
      </a:accent6>
      <a:hlink>
        <a:srgbClr val="0091DF"/>
      </a:hlink>
      <a:folHlink>
        <a:srgbClr val="6BB23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spAutoFit/>
      </a:bodyPr>
      <a:lstStyle>
        <a:defPPr algn="ctr">
          <a:spcBef>
            <a:spcPts val="600"/>
          </a:spcBef>
          <a:defRPr sz="1400" dirty="0" smtClean="0">
            <a:latin typeface="+mn-lt"/>
          </a:defRPr>
        </a:defPPr>
      </a:lstStyle>
    </a:txDef>
  </a:objectDefaults>
  <a:extraClrSchemeLst/>
  <a:extLst>
    <a:ext uri="{05A4C25C-085E-4340-85A3-A5531E510DB2}">
      <thm15:themeFamily xmlns:thm15="http://schemas.microsoft.com/office/thememl/2012/main" name="Presentation4" id="{400E685F-A357-4474-82BB-AB331C25F53A}" vid="{BA114384-4828-4A50-A4D0-A01D044D73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F69FD469BC5E4691C871253AA5ECB9" ma:contentTypeVersion="10" ma:contentTypeDescription="Create a new document." ma:contentTypeScope="" ma:versionID="4d7181d55acb9f8099017506cef81ef9">
  <xsd:schema xmlns:xsd="http://www.w3.org/2001/XMLSchema" xmlns:xs="http://www.w3.org/2001/XMLSchema" xmlns:p="http://schemas.microsoft.com/office/2006/metadata/properties" xmlns:ns2="05ab1bd4-6c65-430c-9552-b80c88e83c2c" xmlns:ns3="c8aedbca-0485-4223-af88-45c94aa14bd8" targetNamespace="http://schemas.microsoft.com/office/2006/metadata/properties" ma:root="true" ma:fieldsID="2e366ce817a4ff54da7be4c43b7f437d" ns2:_="" ns3:_="">
    <xsd:import namespace="05ab1bd4-6c65-430c-9552-b80c88e83c2c"/>
    <xsd:import namespace="c8aedbca-0485-4223-af88-45c94aa14b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ab1bd4-6c65-430c-9552-b80c88e83c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aedbca-0485-4223-af88-45c94aa14bd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93C358-142C-4055-8DBE-1F459DCED6E2}">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a98f7e84-92bb-4ecd-bb8d-97bd06262c6e"/>
    <ds:schemaRef ds:uri="http://purl.org/dc/terms/"/>
    <ds:schemaRef ds:uri="http://purl.org/dc/dcmitype/"/>
    <ds:schemaRef ds:uri="http://schemas.openxmlformats.org/package/2006/metadata/core-properties"/>
    <ds:schemaRef ds:uri="25a1b5cc-c282-4715-9b05-e2dafdbed15d"/>
  </ds:schemaRefs>
</ds:datastoreItem>
</file>

<file path=customXml/itemProps2.xml><?xml version="1.0" encoding="utf-8"?>
<ds:datastoreItem xmlns:ds="http://schemas.openxmlformats.org/officeDocument/2006/customXml" ds:itemID="{E75D4434-7986-46B6-8BE9-3E5850E9EB3C}"/>
</file>

<file path=customXml/itemProps3.xml><?xml version="1.0" encoding="utf-8"?>
<ds:datastoreItem xmlns:ds="http://schemas.openxmlformats.org/officeDocument/2006/customXml" ds:itemID="{11119F4F-3498-45CA-8ED1-F38FE7852E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225</TotalTime>
  <Words>1633</Words>
  <Application>Microsoft Office PowerPoint</Application>
  <PresentationFormat>Widescreen</PresentationFormat>
  <Paragraphs>297</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Segoe UI</vt:lpstr>
      <vt:lpstr>FIGARO-DKD Medical Template</vt:lpstr>
      <vt:lpstr>Effet de la finérénone sur les résultats cardiovasculaires chez les patients présentant une maladie rénale chronique et un diabète de type 2 : résultats de l’étude clinique FIGARO-DKD</vt:lpstr>
      <vt:lpstr>Les patients qui présentent une MRC et un DT2 ont un risque élevé d’hospitalisation pour IC et de décès d’origine CV</vt:lpstr>
      <vt:lpstr>La Finérénone est un ARM sélectif non-stéroïdien qui interagit avec le RM d’une manière différente de celle des ARM stéroïdiens</vt:lpstr>
      <vt:lpstr>L’étude FIGARO-DKD est le second essai clinique de phase III du programme clinique concernant la finérénone</vt:lpstr>
      <vt:lpstr>Plan de l’étude FIGARO-DKD</vt:lpstr>
      <vt:lpstr>Les patients avaient une pression artérielle et une HbA1c bien contrôlées à l’inclusion et étaient sous des traitements CV optimisés</vt:lpstr>
      <vt:lpstr>62 % des patients présentaient une MRC albuminurique avec une fonction rénale préservée (DFGe ≥ 60 ml/min/1,73 m2)</vt:lpstr>
      <vt:lpstr>La Finérénone réduit significativement de 13 % le critère composite CV principal vs placebo, en plus d’un blocage optimal du SRA</vt:lpstr>
      <vt:lpstr>Le bénéfice CV de la finérénone était principalement guidé par une réduction des HIC, malgré l’exclusion des patients présentant une IC à FE réduite symptomatique</vt:lpstr>
      <vt:lpstr>Finérénone ne réduisait pas significativement le composite rénal incluant la diminution ≥ 40 % du DFGe, mais tendait à améliorer le composite rénal incluant la diminution ≥ 57 % du DFGe accepté sur le plan clinique</vt:lpstr>
      <vt:lpstr>L’incidence globale des évènements indésirables en cours de traitement était similaire entre les groupes finérénone et placebo</vt:lpstr>
      <vt:lpstr>Effet de la finérénone sur l’hyperkaliémie et l’hypokaliémie  versus placebo</vt:lpstr>
      <vt:lpstr>Les autres effets de la finérénone étaient en accord avec  son mécanisme d’action</vt:lpstr>
      <vt:lpstr>Résumé de l’étude FIGARO-DKD</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Effet de la finérénone sur les résultats cardiovasculaires chez les patients présentant une maladie rénale chronique et un diabète de type 2 : résultats de l’étude clinique FIGARO-DKD</dc:title>
  <cp:lastModifiedBy>James Godding (HCG)</cp:lastModifiedBy>
  <cp:revision>11</cp:revision>
  <dcterms:modified xsi:type="dcterms:W3CDTF">2021-09-01T09:43:39Z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0x0101000EF69FD469BC5E4691C871253AA5ECB9</vt:lpwstr>
  </property>
  <property fmtid="{D5CDD505-2E9C-101B-9397-08002B2CF9AE}" pid="3" name="MSIP_Label_7f850223-87a8-40c3-9eb2-432606efca2a_Enabled">
    <vt:lpwstr>True</vt:lpwstr>
  </property>
  <property fmtid="{D5CDD505-2E9C-101B-9397-08002B2CF9AE}" pid="4" name="MSIP_Label_7f850223-87a8-40c3-9eb2-432606efca2a_SiteId">
    <vt:lpwstr>fcb2b37b-5da0-466b-9b83-0014b67a7c78</vt:lpwstr>
  </property>
  <property fmtid="{D5CDD505-2E9C-101B-9397-08002B2CF9AE}" pid="5" name="MSIP_Label_7f850223-87a8-40c3-9eb2-432606efca2a_Owner">
    <vt:lpwstr>ingrid.billaut@bayer.com</vt:lpwstr>
  </property>
  <property fmtid="{D5CDD505-2E9C-101B-9397-08002B2CF9AE}" pid="6" name="MSIP_Label_7f850223-87a8-40c3-9eb2-432606efca2a_SetDate">
    <vt:lpwstr>2021-08-25T13:52:55.9100731Z</vt:lpwstr>
  </property>
  <property fmtid="{D5CDD505-2E9C-101B-9397-08002B2CF9AE}" pid="7" name="MSIP_Label_7f850223-87a8-40c3-9eb2-432606efca2a_Name">
    <vt:lpwstr>NO CLASSIFICATION</vt:lpwstr>
  </property>
  <property fmtid="{D5CDD505-2E9C-101B-9397-08002B2CF9AE}" pid="8" name="MSIP_Label_7f850223-87a8-40c3-9eb2-432606efca2a_Application">
    <vt:lpwstr>Microsoft Azure Information Protection</vt:lpwstr>
  </property>
  <property fmtid="{D5CDD505-2E9C-101B-9397-08002B2CF9AE}" pid="9" name="MSIP_Label_7f850223-87a8-40c3-9eb2-432606efca2a_Extended_MSFT_Method">
    <vt:lpwstr>Automatic</vt:lpwstr>
  </property>
  <property fmtid="{D5CDD505-2E9C-101B-9397-08002B2CF9AE}" pid="10" name="Sensitivity">
    <vt:lpwstr>NO CLASSIFICATION</vt:lpwstr>
  </property>
</Properties>
</file>