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286" r:id="rId4"/>
  </p:sldMasterIdLst>
  <p:notesMasterIdLst>
    <p:notesMasterId r:id="rId22"/>
  </p:notesMasterIdLst>
  <p:handoutMasterIdLst>
    <p:handoutMasterId r:id="rId23"/>
  </p:handoutMasterIdLst>
  <p:sldIdLst>
    <p:sldId id="334" r:id="rId5"/>
    <p:sldId id="2134805967" r:id="rId6"/>
    <p:sldId id="2134805972" r:id="rId7"/>
    <p:sldId id="2134805930" r:id="rId8"/>
    <p:sldId id="2134805982" r:id="rId9"/>
    <p:sldId id="2134805924" r:id="rId10"/>
    <p:sldId id="2134805970" r:id="rId11"/>
    <p:sldId id="2134805914" r:id="rId12"/>
    <p:sldId id="2134805949" r:id="rId13"/>
    <p:sldId id="2134805968" r:id="rId14"/>
    <p:sldId id="13416" r:id="rId15"/>
    <p:sldId id="2134805927" r:id="rId16"/>
    <p:sldId id="2134805969" r:id="rId17"/>
    <p:sldId id="2134805976" r:id="rId18"/>
    <p:sldId id="2134805973" r:id="rId19"/>
    <p:sldId id="2134805943" r:id="rId20"/>
    <p:sldId id="2134805978" r:id="rId21"/>
  </p:sldIdLst>
  <p:sldSz cx="12192000" cy="6858000"/>
  <p:notesSz cx="7023100" cy="9309100"/>
  <p:defaultTextStyle>
    <a:defPPr>
      <a:defRPr lang="en-US"/>
    </a:defPPr>
    <a:lvl1pPr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609585"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1219170"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828754"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2438339"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3047924" algn="l" defTabSz="609585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3657509" algn="l" defTabSz="609585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4267093" algn="l" defTabSz="609585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4876678" algn="l" defTabSz="609585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8BBFFD2-9BEF-421A-B704-0B5A9D828D01}">
          <p14:sldIdLst>
            <p14:sldId id="334"/>
            <p14:sldId id="2134805967"/>
            <p14:sldId id="2134805972"/>
            <p14:sldId id="2134805930"/>
            <p14:sldId id="2134805982"/>
            <p14:sldId id="2134805924"/>
            <p14:sldId id="2134805970"/>
            <p14:sldId id="2134805914"/>
            <p14:sldId id="2134805949"/>
            <p14:sldId id="2134805968"/>
            <p14:sldId id="13416"/>
            <p14:sldId id="2134805927"/>
            <p14:sldId id="2134805969"/>
            <p14:sldId id="2134805976"/>
            <p14:sldId id="2134805973"/>
            <p14:sldId id="2134805943"/>
            <p14:sldId id="2134805978"/>
          </p14:sldIdLst>
        </p14:section>
      </p14:sectionLst>
    </p:ext>
    <p:ext uri="{EFAFB233-063F-42B5-8137-9DF3F51BA10A}">
      <p15:sldGuideLst xmlns:p15="http://schemas.microsoft.com/office/powerpoint/2012/main">
        <p15:guide id="10" pos="393" userDrawn="1">
          <p15:clr>
            <a:srgbClr val="A4A3A4"/>
          </p15:clr>
        </p15:guide>
        <p15:guide id="14" pos="2434" userDrawn="1">
          <p15:clr>
            <a:srgbClr val="A4A3A4"/>
          </p15:clr>
        </p15:guide>
        <p15:guide id="16" pos="7378" userDrawn="1">
          <p15:clr>
            <a:srgbClr val="A4A3A4"/>
          </p15:clr>
        </p15:guide>
        <p15:guide id="17" orient="horz" pos="935" userDrawn="1">
          <p15:clr>
            <a:srgbClr val="A4A3A4"/>
          </p15:clr>
        </p15:guide>
        <p15:guide id="18" pos="801" userDrawn="1">
          <p15:clr>
            <a:srgbClr val="A4A3A4"/>
          </p15:clr>
        </p15:guide>
        <p15:guide id="19" pos="4407" userDrawn="1">
          <p15:clr>
            <a:srgbClr val="A4A3A4"/>
          </p15:clr>
        </p15:guide>
        <p15:guide id="20" pos="6357" userDrawn="1">
          <p15:clr>
            <a:srgbClr val="A4A3A4"/>
          </p15:clr>
        </p15:guide>
        <p15:guide id="21" pos="7469" userDrawn="1">
          <p15:clr>
            <a:srgbClr val="A4A3A4"/>
          </p15:clr>
        </p15:guide>
        <p15:guide id="22" pos="1300" userDrawn="1">
          <p15:clr>
            <a:srgbClr val="A4A3A4"/>
          </p15:clr>
        </p15:guide>
        <p15:guide id="23" orient="horz" pos="2886" userDrawn="1">
          <p15:clr>
            <a:srgbClr val="A4A3A4"/>
          </p15:clr>
        </p15:guide>
        <p15:guide id="26" pos="7061" userDrawn="1">
          <p15:clr>
            <a:srgbClr val="A4A3A4"/>
          </p15:clr>
        </p15:guide>
        <p15:guide id="27" pos="1141" userDrawn="1">
          <p15:clr>
            <a:srgbClr val="A4A3A4"/>
          </p15:clr>
        </p15:guide>
        <p15:guide id="28" orient="horz" pos="32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en Ho" initials="TH" lastIdx="28" clrIdx="0">
    <p:extLst>
      <p:ext uri="{19B8F6BF-5375-455C-9EA6-DF929625EA0E}">
        <p15:presenceInfo xmlns:p15="http://schemas.microsoft.com/office/powerpoint/2012/main" userId="S::tho@hcg-int.com::8cd72ada-6b4e-442d-b446-c41896435104" providerId="AD"/>
      </p:ext>
    </p:extLst>
  </p:cmAuthor>
  <p:cmAuthor id="2" name="Daniel Cragg (HCG)" initials="DC(" lastIdx="9" clrIdx="1">
    <p:extLst>
      <p:ext uri="{19B8F6BF-5375-455C-9EA6-DF929625EA0E}">
        <p15:presenceInfo xmlns:p15="http://schemas.microsoft.com/office/powerpoint/2012/main" userId="S::dcragg@hcg-int.com::e7df7796-dcdf-4fb4-8bae-47e6bb915c0c" providerId="AD"/>
      </p:ext>
    </p:extLst>
  </p:cmAuthor>
  <p:cmAuthor id="3" name="Amber Siddiqui (HCG)" initials="AS(" lastIdx="2" clrIdx="2">
    <p:extLst>
      <p:ext uri="{19B8F6BF-5375-455C-9EA6-DF929625EA0E}">
        <p15:presenceInfo xmlns:p15="http://schemas.microsoft.com/office/powerpoint/2012/main" userId="S::asiddiqui@hcg-int.com::03d7d61c-4748-4f70-a70d-74937f0a535e" providerId="AD"/>
      </p:ext>
    </p:extLst>
  </p:cmAuthor>
  <p:cmAuthor id="4" name="Eleanor Joy (HCG)" initials="EJ(" lastIdx="29" clrIdx="3">
    <p:extLst>
      <p:ext uri="{19B8F6BF-5375-455C-9EA6-DF929625EA0E}">
        <p15:presenceInfo xmlns:p15="http://schemas.microsoft.com/office/powerpoint/2012/main" userId="S::ejoy@hcg-int.com::096b4da2-b9a5-4984-9561-10fa631bce06" providerId="AD"/>
      </p:ext>
    </p:extLst>
  </p:cmAuthor>
  <p:cmAuthor id="5" name="Robert Lawatscheck" initials="RL" lastIdx="102" clrIdx="4">
    <p:extLst>
      <p:ext uri="{19B8F6BF-5375-455C-9EA6-DF929625EA0E}">
        <p15:presenceInfo xmlns:p15="http://schemas.microsoft.com/office/powerpoint/2012/main" userId="S::robert.lawatscheck@bayer.com::27248c97-811d-4710-983a-079cf3e74a62" providerId="AD"/>
      </p:ext>
    </p:extLst>
  </p:cmAuthor>
  <p:cmAuthor id="6" name="Onyx Adesakin (HCG)" initials="OA(" lastIdx="42" clrIdx="5">
    <p:extLst>
      <p:ext uri="{19B8F6BF-5375-455C-9EA6-DF929625EA0E}">
        <p15:presenceInfo xmlns:p15="http://schemas.microsoft.com/office/powerpoint/2012/main" userId="S::onyx.adesakin@hcg-int.com::91a5de7c-9c00-4ef1-aeb9-064df740ffec" providerId="AD"/>
      </p:ext>
    </p:extLst>
  </p:cmAuthor>
  <p:cmAuthor id="7" name="Joanna Luscombe (HCG)" initials="JL(" lastIdx="175" clrIdx="6">
    <p:extLst>
      <p:ext uri="{19B8F6BF-5375-455C-9EA6-DF929625EA0E}">
        <p15:presenceInfo xmlns:p15="http://schemas.microsoft.com/office/powerpoint/2012/main" userId="S::jluscombe@hcg-int.com::ccfaebd5-25d1-4184-837f-ac85a994fcd0" providerId="AD"/>
      </p:ext>
    </p:extLst>
  </p:cmAuthor>
  <p:cmAuthor id="8" name="Kate Weatherall (HCG)" initials="KW(" lastIdx="37" clrIdx="7">
    <p:extLst>
      <p:ext uri="{19B8F6BF-5375-455C-9EA6-DF929625EA0E}">
        <p15:presenceInfo xmlns:p15="http://schemas.microsoft.com/office/powerpoint/2012/main" userId="S::kweatherall@hcg-int.com::911c8f6c-9a3b-4808-93ea-2e8f04b10e01" providerId="AD"/>
      </p:ext>
    </p:extLst>
  </p:cmAuthor>
  <p:cmAuthor id="9" name="Connie Lam (HCG)" initials="CL(" lastIdx="48" clrIdx="8">
    <p:extLst>
      <p:ext uri="{19B8F6BF-5375-455C-9EA6-DF929625EA0E}">
        <p15:presenceInfo xmlns:p15="http://schemas.microsoft.com/office/powerpoint/2012/main" userId="S::clam@hcg-int.com::e97ecb3d-2d07-4b20-a34d-d65916490a4e" providerId="AD"/>
      </p:ext>
    </p:extLst>
  </p:cmAuthor>
  <p:cmAuthor id="10" name="HCG Editor" initials="HCG" lastIdx="23" clrIdx="9">
    <p:extLst>
      <p:ext uri="{19B8F6BF-5375-455C-9EA6-DF929625EA0E}">
        <p15:presenceInfo xmlns:p15="http://schemas.microsoft.com/office/powerpoint/2012/main" userId="HCG Editor" providerId="None"/>
      </p:ext>
    </p:extLst>
  </p:cmAuthor>
  <p:cmAuthor id="11" name="Antonio Garreta" initials="AG" lastIdx="9" clrIdx="10">
    <p:extLst>
      <p:ext uri="{19B8F6BF-5375-455C-9EA6-DF929625EA0E}">
        <p15:presenceInfo xmlns:p15="http://schemas.microsoft.com/office/powerpoint/2012/main" userId="S::antonio.garreta@bayer.com::e5c04bcf-c8bc-4b9b-af6b-fc6449b6b4a7" providerId="AD"/>
      </p:ext>
    </p:extLst>
  </p:cmAuthor>
  <p:cmAuthor id="12" name="Emilie Topley (HCG)" initials="ET(" lastIdx="56" clrIdx="11">
    <p:extLst>
      <p:ext uri="{19B8F6BF-5375-455C-9EA6-DF929625EA0E}">
        <p15:presenceInfo xmlns:p15="http://schemas.microsoft.com/office/powerpoint/2012/main" userId="S::etopley@hcg-int.com::cf0a0c98-880f-4940-a8d8-20ba0fd14b58" providerId="AD"/>
      </p:ext>
    </p:extLst>
  </p:cmAuthor>
  <p:cmAuthor id="13" name="Francine Carvalho" initials="FC" lastIdx="8" clrIdx="12">
    <p:extLst>
      <p:ext uri="{19B8F6BF-5375-455C-9EA6-DF929625EA0E}">
        <p15:presenceInfo xmlns:p15="http://schemas.microsoft.com/office/powerpoint/2012/main" userId="S::francinecorreade.carvalho@bayer.com::2831e113-9245-49d7-8279-60d6dd3544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DF6"/>
    <a:srgbClr val="ECF7CD"/>
    <a:srgbClr val="8ACEF2"/>
    <a:srgbClr val="E6E6E6"/>
    <a:srgbClr val="669BD2"/>
    <a:srgbClr val="E7E8E9"/>
    <a:srgbClr val="CCCED0"/>
    <a:srgbClr val="16374D"/>
    <a:srgbClr val="DCDEDF"/>
    <a:srgbClr val="1F4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738E8B-2D1B-46C6-85E9-357C3DC68161}" v="1" dt="2021-08-31T23:09:02.686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7" autoAdjust="0"/>
    <p:restoredTop sz="93460" autoAdjust="0"/>
  </p:normalViewPr>
  <p:slideViewPr>
    <p:cSldViewPr snapToGrid="0" snapToObjects="1">
      <p:cViewPr varScale="1">
        <p:scale>
          <a:sx n="57" d="100"/>
          <a:sy n="57" d="100"/>
        </p:scale>
        <p:origin x="58" y="418"/>
      </p:cViewPr>
      <p:guideLst>
        <p:guide pos="393"/>
        <p:guide pos="2434"/>
        <p:guide pos="7378"/>
        <p:guide orient="horz" pos="935"/>
        <p:guide pos="801"/>
        <p:guide pos="4407"/>
        <p:guide pos="6357"/>
        <p:guide pos="7469"/>
        <p:guide pos="1300"/>
        <p:guide orient="horz" pos="2886"/>
        <p:guide pos="7061"/>
        <p:guide pos="1141"/>
        <p:guide orient="horz" pos="32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3048" y="9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80120481927709"/>
          <c:y val="7.013259224146462E-2"/>
          <c:w val="0.70615729585006692"/>
          <c:h val="0.792557821838535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≥60 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DC-4854-90A2-27E3E43145B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rtl="0">
                      <a:defRPr sz="20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>
                        <a:solidFill>
                          <a:schemeClr val="tx2"/>
                        </a:solidFill>
                      </a:rPr>
                      <a:t>≥60: </a:t>
                    </a:r>
                    <a:fld id="{3E89CC33-740E-48B6-8CA2-861A33B8455F}" type="VALUE">
                      <a:rPr lang="en-US" sz="2000" b="0">
                        <a:solidFill>
                          <a:schemeClr val="tx2"/>
                        </a:solidFill>
                      </a:rPr>
                      <a:pPr rtl="0">
                        <a:defRPr sz="2000">
                          <a:solidFill>
                            <a:schemeClr val="tx2"/>
                          </a:solidFill>
                        </a:defRPr>
                      </a:pPr>
                      <a:t>[VALUE]</a:t>
                    </a:fld>
                    <a:r>
                      <a:rPr lang="en-US" sz="2000" b="0">
                        <a:solidFill>
                          <a:schemeClr val="tx2"/>
                        </a:solidFill>
                      </a:rPr>
                      <a:t>%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rtl="0">
                    <a:defRPr sz="2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5DC-4854-90A2-27E3E43145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DC-4854-90A2-27E3E43145B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45–&lt;60</c:v>
                </c:pt>
              </c:strCache>
            </c:strRef>
          </c:tx>
          <c:spPr>
            <a:solidFill>
              <a:schemeClr val="accent3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A65-4223-8D0C-C9F59471786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/>
                      <a:t>45–&lt;60: </a:t>
                    </a:r>
                    <a:fld id="{7D274080-6177-4D6F-8081-FB4B55F3BF12}" type="VALUE">
                      <a:rPr lang="en-US" sz="2000" b="0"/>
                      <a:pPr/>
                      <a:t>[VALUE]</a:t>
                    </a:fld>
                    <a:r>
                      <a:rPr lang="en-US" sz="2000" b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A65-4223-8D0C-C9F59471786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65-4223-8D0C-C9F59471786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&lt;45</c:v>
                </c:pt>
              </c:strCache>
            </c:strRef>
          </c:tx>
          <c:spPr>
            <a:solidFill>
              <a:schemeClr val="accent4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A65-4223-8D0C-C9F59471786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/>
                      <a:t>&lt;45: </a:t>
                    </a:r>
                    <a:fld id="{E0A6D10D-932C-4008-8024-27F491BA3F04}" type="VALUE">
                      <a:rPr lang="en-US" sz="2000" b="0"/>
                      <a:pPr/>
                      <a:t>[VALUE]</a:t>
                    </a:fld>
                    <a:r>
                      <a:rPr lang="en-US" sz="2000" b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A65-4223-8D0C-C9F59471786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A65-4223-8D0C-C9F594717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902856240"/>
        <c:axId val="1283246272"/>
      </c:barChart>
      <c:catAx>
        <c:axId val="190285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3246272"/>
        <c:crosses val="autoZero"/>
        <c:auto val="1"/>
        <c:lblAlgn val="ctr"/>
        <c:lblOffset val="100"/>
        <c:noMultiLvlLbl val="0"/>
      </c:catAx>
      <c:valAx>
        <c:axId val="128324627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rtl="0"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800" b="1">
                    <a:solidFill>
                      <a:schemeClr val="tx2"/>
                    </a:solidFill>
                  </a:rPr>
                  <a:t>Proporção</a:t>
                </a:r>
                <a:r>
                  <a:rPr lang="pt-PT" sz="1800" b="1" baseline="0">
                    <a:solidFill>
                      <a:schemeClr val="tx2"/>
                    </a:solidFill>
                  </a:rPr>
                  <a:t> de participantes (%)</a:t>
                </a:r>
              </a:p>
            </c:rich>
          </c:tx>
          <c:layout>
            <c:manualLayout>
              <c:xMode val="edge"/>
              <c:yMode val="edge"/>
              <c:x val="6.4020722081968601E-2"/>
              <c:y val="8.336615754356006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0">
                <a:defRPr sz="18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856240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8B9E91-57C4-41CA-9C8A-A0824FD70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B9BD6-BC3B-42C0-9234-0F75C4272C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9DB04-3743-4A1F-B0D9-41827DDCA9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31DE1-7861-40A0-8551-BE85CFBED8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083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9DD8-3D1F-DB47-AF2B-7A63E9272D7B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35694-0C91-BA4F-9401-092235FEF1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4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5735694-0C91-BA4F-9401-092235FEF1B1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9280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5735694-0C91-BA4F-9401-092235FEF1B1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8786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5735694-0C91-BA4F-9401-092235FEF1B1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7607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5735694-0C91-BA4F-9401-092235FEF1B1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239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Font typeface="Arial" panose="020B0604020202020204" pitchFamily="34" charset="0"/>
              <a:buNone/>
            </a:pPr>
            <a:r>
              <a:rPr lang="pt-PT" sz="1800" u="sng" dirty="0">
                <a:effectLst/>
                <a:latin typeface="Segoe UI" panose="020B0502040204020203" pitchFamily="34" charset="0"/>
              </a:rPr>
              <a:t>Notas do palestrante: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PT" sz="1800" dirty="0">
                <a:effectLst/>
                <a:latin typeface="Segoe UI" panose="020B0502040204020203" pitchFamily="34" charset="0"/>
              </a:rPr>
              <a:t>A finerenona é altamente seletiva para o RM: não foi observado nenhum efeito colateral sexual "fora de escopo"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PT" sz="1800" dirty="0">
                <a:effectLst/>
                <a:latin typeface="Segoe UI" panose="020B0502040204020203" pitchFamily="34" charset="0"/>
              </a:rPr>
              <a:t>O RM atua na homeostase da PA - a finerenona demonstra um efeito modesto sobre a PA; menos participantes apresentaram EAs de hipertensão e mais participantes apresentaram EAs de hipotensão. Contudo, a descontinuação em decorrência de hipotensão foi incomum.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PT" sz="1800" dirty="0">
                <a:effectLst/>
                <a:latin typeface="Segoe UI" panose="020B0502040204020203" pitchFamily="34" charset="0"/>
              </a:rPr>
              <a:t>O RM não atua na regulação da glicemia.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PT" sz="1800" dirty="0">
                <a:effectLst/>
                <a:latin typeface="Segoe UI" panose="020B0502040204020203" pitchFamily="34" charset="0"/>
              </a:rPr>
              <a:t>A finerenona não demonstrou efeito na HbA1c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5735694-0C91-BA4F-9401-092235FEF1B1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1909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5735694-0C91-BA4F-9401-092235FEF1B1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4049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5735694-0C91-BA4F-9401-092235FEF1B1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316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5735694-0C91-BA4F-9401-092235FEF1B1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688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5735694-0C91-BA4F-9401-092235FEF1B1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9704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5735694-0C91-BA4F-9401-092235FEF1B1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4732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sz="1200" b="0" i="0" u="none" strike="noStrike" kern="1200" cap="none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79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5735694-0C91-BA4F-9401-092235FEF1B1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5402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5735694-0C91-BA4F-9401-092235FEF1B1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597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sz="1200" b="0" i="0" u="none" strike="noStrike" kern="1200" cap="none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2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36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sz="1200" b="0" i="0" u="none" strike="noStrike" kern="1200" cap="none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7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12C03D-9067-274A-8527-EDF6BE24AFCE}"/>
              </a:ext>
            </a:extLst>
          </p:cNvPr>
          <p:cNvSpPr/>
          <p:nvPr userDrawn="1"/>
        </p:nvSpPr>
        <p:spPr>
          <a:xfrm>
            <a:off x="0" y="0"/>
            <a:ext cx="12192000" cy="689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F1133E2-2102-454D-85EB-8B4D90DBC3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57" y="33453"/>
            <a:ext cx="1216168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86C7C3-FBF5-BA4A-80C7-7F1C3562B9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6302" y="6159091"/>
            <a:ext cx="1906137" cy="462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521DC0-8A28-7F40-8627-695649E269AE}"/>
              </a:ext>
            </a:extLst>
          </p:cNvPr>
          <p:cNvSpPr txBox="1"/>
          <p:nvPr userDrawn="1"/>
        </p:nvSpPr>
        <p:spPr>
          <a:xfrm>
            <a:off x="7513983" y="39756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6FA62-82B7-DB48-B14C-A0A24D1BC88B}"/>
              </a:ext>
            </a:extLst>
          </p:cNvPr>
          <p:cNvSpPr txBox="1"/>
          <p:nvPr userDrawn="1"/>
        </p:nvSpPr>
        <p:spPr>
          <a:xfrm>
            <a:off x="7160217" y="55793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4CB117-F8E0-D649-9F4B-E152C3898FF5}"/>
              </a:ext>
            </a:extLst>
          </p:cNvPr>
          <p:cNvSpPr txBox="1"/>
          <p:nvPr userDrawn="1"/>
        </p:nvSpPr>
        <p:spPr>
          <a:xfrm>
            <a:off x="6230319" y="37195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A346AD-E359-DB4B-8F58-CAD045B4EF66}"/>
              </a:ext>
            </a:extLst>
          </p:cNvPr>
          <p:cNvSpPr txBox="1"/>
          <p:nvPr userDrawn="1"/>
        </p:nvSpPr>
        <p:spPr>
          <a:xfrm>
            <a:off x="10019763" y="634928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143B1-E6F7-2141-9E78-4AD7BDEBF0EA}"/>
              </a:ext>
            </a:extLst>
          </p:cNvPr>
          <p:cNvSpPr txBox="1"/>
          <p:nvPr userDrawn="1"/>
        </p:nvSpPr>
        <p:spPr>
          <a:xfrm>
            <a:off x="785813" y="3143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E0C8E8-AF18-214C-BCAC-D32D6EA2F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5236" y="1348050"/>
            <a:ext cx="5521864" cy="191160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4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98E7E045-76FB-0E4D-A907-074CC1DCCD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4286" y="4521976"/>
            <a:ext cx="2883439" cy="3334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1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8A3E41-5053-AC4E-BC43-235C9C6A54D8}"/>
              </a:ext>
            </a:extLst>
          </p:cNvPr>
          <p:cNvSpPr txBox="1"/>
          <p:nvPr userDrawn="1"/>
        </p:nvSpPr>
        <p:spPr>
          <a:xfrm>
            <a:off x="-86768" y="637410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30FACEFD-177D-E449-A352-CF4BE2BBE2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4610" y="6009021"/>
            <a:ext cx="2080164" cy="485964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275F46-9841-4209-BC2F-69F4EC48F24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04286" y="3334458"/>
            <a:ext cx="5502814" cy="791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7147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06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2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D14D5AF-917D-4505-BC6B-D42C522A4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412874"/>
            <a:ext cx="3578400" cy="46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CFF13-BDFB-AA49-B3AC-2DB9CC0EE7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1998000"/>
            <a:ext cx="3578400" cy="39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D22A0B-01D2-164B-969F-B0D917CE9A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3188" y="1412875"/>
            <a:ext cx="7200000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0C536B-CCBC-A14E-B99C-82571804384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8140D-2F89-544A-AE64-31256C94B3F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92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4B7CCBA-C3EF-4873-9EE9-066327A56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731" y="1412875"/>
            <a:ext cx="3578400" cy="4666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82FB108-F9DB-4563-B629-3B6DDB8B9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6072" y="1412875"/>
            <a:ext cx="35784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  <a:p>
            <a:pPr lvl="0"/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CCCC089-50D0-47A1-BC64-3ED47F4C85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54788" y="1412875"/>
            <a:ext cx="3578400" cy="4666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  <a:p>
            <a:pPr lvl="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B33CB-1984-624E-B400-7FD8499A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B565F1-3967-6343-85D1-110E53F38DB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3887" y="1998312"/>
            <a:ext cx="3578225" cy="395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D8FC6B-E0AC-474E-817A-E0A1933B86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96228" y="1998312"/>
            <a:ext cx="3578400" cy="395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909D41A-2F35-324E-88B7-BBC8B0EF438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954943" y="1998312"/>
            <a:ext cx="3578400" cy="395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4E4C30-BAC1-B54F-888B-1BC87148489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DD1CEE-9132-FE49-8066-647CD767D4F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ubtitled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4B7CCBA-C3EF-4873-9EE9-066327A56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412874"/>
            <a:ext cx="10909299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82FB108-F9DB-4563-B629-3B6DDB8B9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887" y="3702531"/>
            <a:ext cx="10909300" cy="4335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  <a:p>
            <a:pPr lvl="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B33CB-1984-624E-B400-7FD8499A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B565F1-3967-6343-85D1-110E53F38DB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3887" y="1997451"/>
            <a:ext cx="10909301" cy="16249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D8FC6B-E0AC-474E-817A-E0A1933B86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4229098"/>
            <a:ext cx="10910511" cy="1720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4C1048-0203-5B45-8FEE-EF955BB5F55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B64F7-79EA-5F47-A33D-50EF307829C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85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92C46A-DA2C-5241-8E5C-B9618D92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1ECFC9-4ECB-2545-8B65-4C466EE107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2B49E-BF8F-E148-8ADB-30D997F2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46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1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74EAA05-443F-42B3-AFFA-02448A7C3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1414800"/>
            <a:ext cx="10908000" cy="4716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149D46-0D0C-3C46-AE34-97763977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33A6D8-6689-5347-BF8B-452491D65C7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B72BCB-3008-7447-A49D-F7F50941AF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8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2" orient="horz" pos="1185">
          <p15:clr>
            <a:srgbClr val="FBAE40"/>
          </p15:clr>
        </p15:guide>
        <p15:guide id="3" orient="horz" pos="822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2539C-42B1-0A4B-A300-9C9ECA7C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456987-2C04-F846-AD37-4407261B1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03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B83DDA8-7B32-EE47-840A-934A0CC6BF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4780B43-40DC-C34E-AAC9-4FDACC059B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EE6E1D8-8FFD-8044-93A3-FD09D9B9C22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800" y="1440000"/>
            <a:ext cx="10908000" cy="4643437"/>
          </a:xfrm>
        </p:spPr>
        <p:txBody>
          <a:bodyPr lIns="9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C579CB4-4DC2-6B4A-8848-199EE8DC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907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6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601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B83DDA8-7B32-EE47-840A-934A0CC6BF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4780B43-40DC-C34E-AAC9-4FDACC059B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EE6E1D8-8FFD-8044-93A3-FD09D9B9C22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800" y="1440000"/>
            <a:ext cx="10908000" cy="4643437"/>
          </a:xfrm>
        </p:spPr>
        <p:txBody>
          <a:bodyPr lIns="9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C579CB4-4DC2-6B4A-8848-199EE8DC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658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6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601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D9DF6-52CD-9B4F-8E90-82F87339DD66}"/>
              </a:ext>
            </a:extLst>
          </p:cNvPr>
          <p:cNvSpPr/>
          <p:nvPr userDrawn="1"/>
        </p:nvSpPr>
        <p:spPr>
          <a:xfrm>
            <a:off x="0" y="0"/>
            <a:ext cx="12192000" cy="3802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9206DE3D-EF76-D346-BFBD-E454414A3D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40F49A-4950-674D-9752-BE2C8C310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06" y="4100513"/>
            <a:ext cx="9293110" cy="1455210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E6D8F-2E4C-BE4C-B759-2675C40A8E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4005" y="5555723"/>
            <a:ext cx="9293112" cy="8165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5DC6A-1C3E-424C-A6BF-667D70204763}"/>
              </a:ext>
            </a:extLst>
          </p:cNvPr>
          <p:cNvSpPr txBox="1"/>
          <p:nvPr userDrawn="1"/>
        </p:nvSpPr>
        <p:spPr>
          <a:xfrm>
            <a:off x="10662834" y="37195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4CC05-B1D7-5D4C-8021-4E7A33AB9957}"/>
              </a:ext>
            </a:extLst>
          </p:cNvPr>
          <p:cNvSpPr txBox="1"/>
          <p:nvPr userDrawn="1"/>
        </p:nvSpPr>
        <p:spPr>
          <a:xfrm>
            <a:off x="1332854" y="43395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9234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49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53B5D-C37B-4B43-AD4C-8171B615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94C53-1F4E-4EBE-A4A6-7936B7EBE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DB260-CD78-4B6A-927C-A6D1E0D06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89AE87-B15C-4D4F-B1DB-2C0E751C6E9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1412873"/>
            <a:ext cx="1090930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315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13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74EAA05-443F-42B3-AFFA-02448A7C3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1412874"/>
            <a:ext cx="1090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01E156-3E7F-2047-94FE-2E86D5D9BF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1998000"/>
            <a:ext cx="10908212" cy="3952800"/>
          </a:xfrm>
        </p:spPr>
        <p:txBody>
          <a:bodyPr/>
          <a:lstStyle>
            <a:lvl1pPr marL="266700" indent="-266700">
              <a:tabLst>
                <a:tab pos="1828800" algn="l"/>
              </a:tabLs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149D46-0D0C-3C46-AE34-97763977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C97EA-C45C-DE4F-9713-7E328A5983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CE0339-544D-7940-8D3A-0096C02AFA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7" y="6013459"/>
            <a:ext cx="10909300" cy="50612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39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3" orient="horz" pos="822">
          <p15:clr>
            <a:srgbClr val="FBAE40"/>
          </p15:clr>
        </p15:guide>
        <p15:guide id="4" pos="6017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37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D14D5AF-917D-4505-BC6B-D42C522A4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1412874"/>
            <a:ext cx="532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60F6BD-70F9-4C0C-B9B1-5EC54F0A88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5538" y="1412874"/>
            <a:ext cx="532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CFF13-BDFB-AA49-B3AC-2DB9CC0EE7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1998000"/>
            <a:ext cx="5328000" cy="39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D22A0B-01D2-164B-969F-B0D917CE9A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05538" y="1998000"/>
            <a:ext cx="5327650" cy="39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15325-05FA-1A4E-9CE5-025748C24B6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B90866-9A6C-E349-9560-62DDFBC9CBA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00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  <p15:guide id="5" orient="horz" pos="37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O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D14D5AF-917D-4505-BC6B-D42C522A4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1412874"/>
            <a:ext cx="10910388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CFF13-BDFB-AA49-B3AC-2DB9CC0EE7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1998000"/>
            <a:ext cx="5328000" cy="39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D22A0B-01D2-164B-969F-B0D917CE9A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05538" y="1998000"/>
            <a:ext cx="5327650" cy="39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15325-05FA-1A4E-9CE5-025748C24B6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B90866-9A6C-E349-9560-62DDFBC9CBA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23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  <p15:guide id="5" orient="horz" pos="37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53B5D-C37B-4B43-AD4C-8171B615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94C53-1F4E-4EBE-A4A6-7936B7EBE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DB260-CD78-4B6A-927C-A6D1E0D06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67B56E8F-5158-4F26-96A9-72F111EEC76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23888" y="1412875"/>
            <a:ext cx="10909300" cy="4536000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985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74EAA05-443F-42B3-AFFA-02448A7C3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1412874"/>
            <a:ext cx="1090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149D46-0D0C-3C46-AE34-97763977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C97EA-C45C-DE4F-9713-7E328A5983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CE0339-544D-7940-8D3A-0096C02AFA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7" y="6013459"/>
            <a:ext cx="10909300" cy="5061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9314F65C-8BDA-4847-81CF-6335B12655C5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3888" y="1998000"/>
            <a:ext cx="10909300" cy="3952800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551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3" orient="horz" pos="822">
          <p15:clr>
            <a:srgbClr val="FBAE40"/>
          </p15:clr>
        </p15:guide>
        <p15:guide id="4" pos="6017">
          <p15:clr>
            <a:srgbClr val="FBAE40"/>
          </p15:clr>
        </p15:guide>
        <p15:guide id="5" orient="horz" pos="890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60F6BD-70F9-4C0C-B9B1-5EC54F0A88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54788" y="1411676"/>
            <a:ext cx="3578400" cy="4695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CFF13-BDFB-AA49-B3AC-2DB9CC0EE7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6" y="1411677"/>
            <a:ext cx="720000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D22A0B-01D2-164B-969F-B0D917CE9A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954788" y="1997113"/>
            <a:ext cx="3578400" cy="3952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C94588-84B3-7247-9461-C129F5012A4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0DC395-C8B7-CD4D-8D07-86F233F1467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03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B30F65-8CF1-5941-8D19-6E40CD1ABCEC}"/>
              </a:ext>
            </a:extLst>
          </p:cNvPr>
          <p:cNvSpPr/>
          <p:nvPr userDrawn="1"/>
        </p:nvSpPr>
        <p:spPr>
          <a:xfrm>
            <a:off x="0" y="6559550"/>
            <a:ext cx="12192000" cy="294371"/>
          </a:xfrm>
          <a:prstGeom prst="rect">
            <a:avLst/>
          </a:prstGeom>
          <a:gradFill>
            <a:gsLst>
              <a:gs pos="0">
                <a:srgbClr val="97C21E"/>
              </a:gs>
              <a:gs pos="100000">
                <a:srgbClr val="669CD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E25A40-614A-0C4A-BB71-DFDE6A44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09299" cy="9623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78B0-D627-DC40-9773-109854022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7" y="6013459"/>
            <a:ext cx="10909300" cy="506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E56C7F-E073-4349-AA82-F6474617A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412875"/>
            <a:ext cx="10909300" cy="4521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31EC2-B7CC-4F45-9E5E-3822B6E32B22}"/>
              </a:ext>
            </a:extLst>
          </p:cNvPr>
          <p:cNvSpPr txBox="1"/>
          <p:nvPr userDrawn="1"/>
        </p:nvSpPr>
        <p:spPr>
          <a:xfrm>
            <a:off x="12145617" y="7951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100FD-66AE-5A41-A80B-EFA162DAA9B8}"/>
              </a:ext>
            </a:extLst>
          </p:cNvPr>
          <p:cNvSpPr txBox="1"/>
          <p:nvPr userDrawn="1"/>
        </p:nvSpPr>
        <p:spPr>
          <a:xfrm>
            <a:off x="298174" y="202758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B5070EA-3077-5F49-9B9F-8C89E5981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368" y="6610389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lvl1pPr algn="l"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E43249-28DF-8547-917E-47D297088845}"/>
              </a:ext>
            </a:extLst>
          </p:cNvPr>
          <p:cNvSpPr txBox="1"/>
          <p:nvPr userDrawn="1"/>
        </p:nvSpPr>
        <p:spPr>
          <a:xfrm>
            <a:off x="2420471" y="684455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55EE21-D9EE-4473-956D-1F1D6FDF1F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r="9716"/>
          <a:stretch/>
        </p:blipFill>
        <p:spPr>
          <a:xfrm>
            <a:off x="1184564" y="6565349"/>
            <a:ext cx="11007436" cy="29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7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2" r:id="rId1"/>
    <p:sldLayoutId id="2147485310" r:id="rId2"/>
    <p:sldLayoutId id="2147485313" r:id="rId3"/>
    <p:sldLayoutId id="2147485289" r:id="rId4"/>
    <p:sldLayoutId id="2147485290" r:id="rId5"/>
    <p:sldLayoutId id="2147485314" r:id="rId6"/>
    <p:sldLayoutId id="2147485315" r:id="rId7"/>
    <p:sldLayoutId id="2147485316" r:id="rId8"/>
    <p:sldLayoutId id="2147485303" r:id="rId9"/>
    <p:sldLayoutId id="2147485302" r:id="rId10"/>
    <p:sldLayoutId id="2147485291" r:id="rId11"/>
    <p:sldLayoutId id="2147485307" r:id="rId12"/>
    <p:sldLayoutId id="2147485294" r:id="rId13"/>
    <p:sldLayoutId id="2147485309" r:id="rId14"/>
    <p:sldLayoutId id="2147485317" r:id="rId15"/>
    <p:sldLayoutId id="2147485321" r:id="rId16"/>
    <p:sldLayoutId id="2147485322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tabLst/>
        <a:defRPr lang="en-US" sz="1600" kern="1200" dirty="0">
          <a:solidFill>
            <a:schemeClr val="accent3"/>
          </a:solidFill>
          <a:latin typeface="+mn-lt"/>
          <a:ea typeface="+mn-ea"/>
          <a:cs typeface="+mn-cs"/>
        </a:defRPr>
      </a:lvl1pPr>
      <a:lvl2pPr marL="533400" indent="-249238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–"/>
        <a:tabLst/>
        <a:defRPr lang="en-US" sz="1600" kern="1200" dirty="0">
          <a:solidFill>
            <a:schemeClr val="accent3"/>
          </a:solidFill>
          <a:latin typeface="+mn-lt"/>
          <a:ea typeface="+mn-ea"/>
          <a:cs typeface="+mn-cs"/>
        </a:defRPr>
      </a:lvl2pPr>
      <a:lvl3pPr marL="8001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tabLst/>
        <a:defRPr lang="en-US" sz="1400" kern="1200" dirty="0">
          <a:solidFill>
            <a:schemeClr val="accent3"/>
          </a:solidFill>
          <a:latin typeface="+mn-lt"/>
          <a:ea typeface="+mn-ea"/>
          <a:cs typeface="+mn-cs"/>
        </a:defRPr>
      </a:lvl3pPr>
      <a:lvl4pPr marL="1016000" indent="-2159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–"/>
        <a:tabLst/>
        <a:defRPr lang="en-US" sz="1200" kern="1200" dirty="0">
          <a:solidFill>
            <a:schemeClr val="accent3"/>
          </a:solidFill>
          <a:latin typeface="+mn-lt"/>
          <a:ea typeface="+mn-ea"/>
          <a:cs typeface="+mn-cs"/>
        </a:defRPr>
      </a:lvl4pPr>
      <a:lvl5pPr marL="1244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tabLst/>
        <a:defRPr lang="en-US" sz="1200" kern="1200" dirty="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65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93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  <p15:guide id="10" orient="horz" pos="4065" userDrawn="1">
          <p15:clr>
            <a:srgbClr val="F26B43"/>
          </p15:clr>
        </p15:guide>
        <p15:guide id="13" orient="horz" pos="1253" userDrawn="1">
          <p15:clr>
            <a:srgbClr val="F26B43"/>
          </p15:clr>
        </p15:guide>
        <p15:guide id="16" orient="horz" pos="890" userDrawn="1">
          <p15:clr>
            <a:srgbClr val="F26B43"/>
          </p15:clr>
        </p15:guide>
        <p15:guide id="17" orient="horz" pos="11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DCC44F-73CE-DC48-944F-C8A27464A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235" y="984250"/>
            <a:ext cx="7334790" cy="2516703"/>
          </a:xfrm>
        </p:spPr>
        <p:txBody>
          <a:bodyPr/>
          <a:lstStyle/>
          <a:p>
            <a:pPr rtl="0"/>
            <a:r>
              <a:rPr lang="pt-PT" sz="3500"/>
              <a:t>Efeito da finerenona nos resultados cardiovasculares de pacientes com doença renal crônica e diabetes mellitus tipo 2: resultados do estudo </a:t>
            </a:r>
            <a:br>
              <a:rPr lang="en-GB" sz="3500" dirty="0"/>
            </a:br>
            <a:r>
              <a:rPr lang="pt-PT" sz="3500"/>
              <a:t>FIGARO-DKD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EF2013-4C0A-8A4C-9F49-27A0F7B1B1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286" y="5540327"/>
            <a:ext cx="2883439" cy="333423"/>
          </a:xfrm>
        </p:spPr>
        <p:txBody>
          <a:bodyPr>
            <a:noAutofit/>
          </a:bodyPr>
          <a:lstStyle/>
          <a:p>
            <a:pPr rtl="0"/>
            <a:r>
              <a:rPr lang="pt-PT" sz="1050"/>
              <a:t>31 </a:t>
            </a:r>
            <a:r>
              <a:rPr lang="pt-PT" sz="1050" dirty="0"/>
              <a:t>de agosto de 2021</a:t>
            </a:r>
          </a:p>
          <a:p>
            <a:pPr fontAlgn="base"/>
            <a:r>
              <a:rPr lang="en-US" dirty="0"/>
              <a:t>MA-M_FIN-BR-0097-2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DFAC68-F8A3-45F5-9255-F21AFCE145C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04286" y="3588458"/>
            <a:ext cx="5502814" cy="1583310"/>
          </a:xfrm>
        </p:spPr>
        <p:txBody>
          <a:bodyPr/>
          <a:lstStyle/>
          <a:p>
            <a:pPr rtl="0"/>
            <a:r>
              <a:rPr lang="pt-PT" b="1"/>
              <a:t>Bertram Pitt</a:t>
            </a:r>
            <a:br>
              <a:rPr lang="en-GB" dirty="0"/>
            </a:br>
            <a:r>
              <a:rPr lang="pt-PT" sz="1600"/>
              <a:t>Gerasimos Filippatos, Rajiv Agarwal, </a:t>
            </a:r>
            <a:br>
              <a:rPr lang="en-US" sz="1600" dirty="0"/>
            </a:br>
            <a:r>
              <a:rPr lang="pt-PT" sz="1600"/>
              <a:t>Stefan D. Anker, George L. Bakris, Peter Rossing, </a:t>
            </a:r>
            <a:br>
              <a:rPr lang="en-US" sz="1600" dirty="0"/>
            </a:br>
            <a:r>
              <a:rPr lang="pt-PT" sz="1600"/>
              <a:t>Amer Joseph, Peter Kolkhof, Christina Nowack, </a:t>
            </a:r>
            <a:br>
              <a:rPr lang="en-US" sz="1600" dirty="0"/>
            </a:br>
            <a:r>
              <a:rPr lang="pt-PT" sz="1600"/>
              <a:t>Patrick Schloemer e Luis M. Ruilope, em </a:t>
            </a:r>
            <a:br>
              <a:rPr lang="en-US" sz="1600" dirty="0"/>
            </a:br>
            <a:r>
              <a:rPr lang="pt-PT" sz="1600"/>
              <a:t>nome dos investigadores do estudo FIGARO‑DKD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54416B-2831-CB49-AE14-C2496B73FB10}"/>
              </a:ext>
            </a:extLst>
          </p:cNvPr>
          <p:cNvSpPr txBox="1"/>
          <p:nvPr/>
        </p:nvSpPr>
        <p:spPr>
          <a:xfrm>
            <a:off x="6307810" y="41845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E3095A-05A4-864B-BDE3-F89FC3101EFB}"/>
              </a:ext>
            </a:extLst>
          </p:cNvPr>
          <p:cNvSpPr txBox="1"/>
          <p:nvPr/>
        </p:nvSpPr>
        <p:spPr>
          <a:xfrm>
            <a:off x="7439186" y="123986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8546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50ACF8-7EEA-4DAF-B5FC-81BF8EE71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024"/>
          <a:stretch/>
        </p:blipFill>
        <p:spPr>
          <a:xfrm>
            <a:off x="746296" y="1855387"/>
            <a:ext cx="5240167" cy="354208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556E4F1-6953-42C4-8B99-54219124E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1568112" cy="962377"/>
          </a:xfrm>
        </p:spPr>
        <p:txBody>
          <a:bodyPr>
            <a:noAutofit/>
          </a:bodyPr>
          <a:lstStyle/>
          <a:p>
            <a:pPr rtl="0"/>
            <a:r>
              <a:rPr lang="pt-PT" sz="2400"/>
              <a:t>A finerenona não reduziu significativamente o resultado renal de TFGe ≥40%, mas demonstrou uma tendência para melhoria do resultado renal de TFGe ≥57% clinicamente aceito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499ABA-2C3D-4F81-947C-592D0999DF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0"/>
            <a:r>
              <a:rPr lang="pt-PT" sz="1600" dirty="0"/>
              <a:t>Insuficiência renal,* redução sustentada ≥40% </a:t>
            </a:r>
            <a:br>
              <a:rPr lang="en-US" sz="1600" dirty="0"/>
            </a:br>
            <a:r>
              <a:rPr lang="pt-PT" sz="1600" dirty="0"/>
              <a:t>na TFGe a partir da avaliação inicial ou morte renal</a:t>
            </a:r>
            <a:r>
              <a:rPr lang="pt-PT" sz="1600" baseline="30000" dirty="0"/>
              <a:t>#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5978E-603F-42A8-B6E6-21692AA83CB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7AF8E309-D608-654D-B811-6A2C46C88181}" type="slidenum">
              <a:rPr/>
              <a:pPr/>
              <a:t>10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6D4F8-456F-4388-9587-8F4B160BEC2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rtl="0"/>
            <a:r>
              <a:rPr lang="pt-PT"/>
              <a:t>*DRET ou TFGe &lt;15 ml/min/1,73 m</a:t>
            </a:r>
            <a:r>
              <a:rPr lang="pt-PT" baseline="30000"/>
              <a:t>2</a:t>
            </a:r>
            <a:r>
              <a:rPr lang="pt-PT"/>
              <a:t>; </a:t>
            </a:r>
            <a:r>
              <a:rPr lang="pt-PT" baseline="30000"/>
              <a:t>#</a:t>
            </a:r>
            <a:r>
              <a:rPr lang="pt-PT"/>
              <a:t>os eventos foram classificados como morte renal se: (1) o participante morreu; (2) a terapia de substituição renal não foi iniciada, apesar de clinicamente indicada; e (3) não houve nenhuma outra causa provável de morte; </a:t>
            </a:r>
            <a:r>
              <a:rPr lang="pt-PT" baseline="30000"/>
              <a:t>‡ </a:t>
            </a:r>
            <a:r>
              <a:rPr lang="pt-PT"/>
              <a:t>número de participantes com um evento durante um tempo de acompanhamento mediano de 3,4 anos; </a:t>
            </a:r>
            <a:r>
              <a:rPr lang="pt-PT" baseline="30000"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pt-PT"/>
              <a:t>uma redução na TGFe ≥57% equivale a dobrar os valores de creatinina sérica; </a:t>
            </a:r>
            <a:r>
              <a:rPr lang="pt-PT" baseline="30000"/>
              <a:t>¶</a:t>
            </a:r>
            <a:r>
              <a:rPr lang="pt-PT" i="1"/>
              <a:t>o valor p</a:t>
            </a:r>
            <a:r>
              <a:rPr lang="pt-PT"/>
              <a:t> é exploratório</a:t>
            </a:r>
          </a:p>
        </p:txBody>
      </p:sp>
      <p:sp>
        <p:nvSpPr>
          <p:cNvPr id="93" name="Rounded Rectangle 3">
            <a:extLst>
              <a:ext uri="{FF2B5EF4-FFF2-40B4-BE49-F238E27FC236}">
                <a16:creationId xmlns:a16="http://schemas.microsoft.com/office/drawing/2014/main" id="{C4ACB676-F9B1-4B78-8495-326C79A96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53387"/>
            <a:ext cx="12191999" cy="623814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216" tIns="45607" rIns="91216" bIns="45607" anchor="ctr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4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0" indent="0" algn="ctr" defTabSz="912200" rtl="0">
              <a:lnSpc>
                <a:spcPct val="90000"/>
              </a:lnSpc>
              <a:spcBef>
                <a:spcPct val="0"/>
              </a:spcBef>
              <a:spcAft>
                <a:spcPts val="398"/>
              </a:spcAft>
              <a:buClrTx/>
              <a:buSzTx/>
              <a:buNone/>
            </a:pPr>
            <a:r>
              <a:rPr lang="pt-PT" sz="2000" b="1" kern="0">
                <a:solidFill>
                  <a:schemeClr val="bg1"/>
                </a:solidFill>
              </a:rPr>
              <a:t>A DRET ocorreu em 0,9% vs. 1,3% dos participantes que receberam finerenona vs. placebo</a:t>
            </a:r>
            <a:br>
              <a:rPr lang="en-GB" altLang="en-US" sz="2000" b="1" kern="0" dirty="0">
                <a:solidFill>
                  <a:schemeClr val="bg1"/>
                </a:solidFill>
              </a:rPr>
            </a:br>
            <a:r>
              <a:rPr lang="pt-PT" sz="2000" b="1" kern="0">
                <a:solidFill>
                  <a:schemeClr val="bg1"/>
                </a:solidFill>
              </a:rPr>
              <a:t>(RR=0,64; 95% IC 0,41–0,995; </a:t>
            </a:r>
            <a:r>
              <a:rPr lang="pt-PT" sz="2000" b="1" i="1" kern="0">
                <a:solidFill>
                  <a:schemeClr val="bg1"/>
                </a:solidFill>
              </a:rPr>
              <a:t>p</a:t>
            </a:r>
            <a:r>
              <a:rPr lang="pt-PT" sz="2000" b="1" kern="0">
                <a:solidFill>
                  <a:schemeClr val="bg1"/>
                </a:solidFill>
              </a:rPr>
              <a:t>=0,046</a:t>
            </a:r>
            <a:r>
              <a:rPr lang="pt-PT" sz="2000" b="1" kern="0" baseline="30000">
                <a:solidFill>
                  <a:schemeClr val="bg1"/>
                </a:solidFill>
              </a:rPr>
              <a:t>¶</a:t>
            </a:r>
            <a:r>
              <a:rPr lang="pt-PT" sz="2000" b="1" ker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id="{BAAE66E8-5DC0-4B45-B64E-FEFD63B719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05538" y="1412874"/>
            <a:ext cx="5328000" cy="468313"/>
          </a:xfrm>
        </p:spPr>
        <p:txBody>
          <a:bodyPr/>
          <a:lstStyle/>
          <a:p>
            <a:pPr rtl="0"/>
            <a:r>
              <a:rPr lang="pt-PT" sz="1600"/>
              <a:t>Insuficiência renal, redução sustentada ≥57% </a:t>
            </a:r>
            <a:br>
              <a:rPr lang="en-US" sz="1600" dirty="0"/>
            </a:br>
            <a:r>
              <a:rPr lang="pt-PT" sz="1600"/>
              <a:t>na TFGe a partir da avaliação inicial,</a:t>
            </a:r>
            <a:r>
              <a:rPr lang="pt-PT" sz="1600" baseline="30000"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pt-PT" sz="1600"/>
              <a:t> ou morte renal</a:t>
            </a:r>
            <a:r>
              <a:rPr lang="pt-PT" sz="1600" baseline="30000"/>
              <a:t>#</a:t>
            </a: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59F0C3CC-357B-4951-8245-726DFC317FED}"/>
              </a:ext>
            </a:extLst>
          </p:cNvPr>
          <p:cNvSpPr/>
          <p:nvPr/>
        </p:nvSpPr>
        <p:spPr>
          <a:xfrm>
            <a:off x="450734" y="432524"/>
            <a:ext cx="11563915" cy="949604"/>
          </a:xfrm>
          <a:custGeom>
            <a:avLst/>
            <a:gdLst>
              <a:gd name="connsiteX0" fmla="*/ 10457404 w 11123612"/>
              <a:gd name="connsiteY0" fmla="*/ 0 h 849243"/>
              <a:gd name="connsiteX1" fmla="*/ 11123612 w 11123612"/>
              <a:gd name="connsiteY1" fmla="*/ 0 h 849243"/>
              <a:gd name="connsiteX2" fmla="*/ 11123612 w 11123612"/>
              <a:gd name="connsiteY2" fmla="*/ 406277 h 849243"/>
              <a:gd name="connsiteX3" fmla="*/ 11123612 w 11123612"/>
              <a:gd name="connsiteY3" fmla="*/ 690617 h 849243"/>
              <a:gd name="connsiteX4" fmla="*/ 11123612 w 11123612"/>
              <a:gd name="connsiteY4" fmla="*/ 849243 h 849243"/>
              <a:gd name="connsiteX5" fmla="*/ 0 w 11123612"/>
              <a:gd name="connsiteY5" fmla="*/ 849243 h 849243"/>
              <a:gd name="connsiteX6" fmla="*/ 0 w 11123612"/>
              <a:gd name="connsiteY6" fmla="*/ 406277 h 849243"/>
              <a:gd name="connsiteX7" fmla="*/ 10457404 w 11123612"/>
              <a:gd name="connsiteY7" fmla="*/ 406277 h 849243"/>
              <a:gd name="connsiteX0" fmla="*/ 10490858 w 11157066"/>
              <a:gd name="connsiteY0" fmla="*/ 0 h 849243"/>
              <a:gd name="connsiteX1" fmla="*/ 11157066 w 11157066"/>
              <a:gd name="connsiteY1" fmla="*/ 0 h 849243"/>
              <a:gd name="connsiteX2" fmla="*/ 11157066 w 11157066"/>
              <a:gd name="connsiteY2" fmla="*/ 406277 h 849243"/>
              <a:gd name="connsiteX3" fmla="*/ 11157066 w 11157066"/>
              <a:gd name="connsiteY3" fmla="*/ 690617 h 849243"/>
              <a:gd name="connsiteX4" fmla="*/ 11157066 w 11157066"/>
              <a:gd name="connsiteY4" fmla="*/ 849243 h 849243"/>
              <a:gd name="connsiteX5" fmla="*/ 33454 w 11157066"/>
              <a:gd name="connsiteY5" fmla="*/ 849243 h 849243"/>
              <a:gd name="connsiteX6" fmla="*/ 0 w 11157066"/>
              <a:gd name="connsiteY6" fmla="*/ 160950 h 849243"/>
              <a:gd name="connsiteX7" fmla="*/ 10490858 w 11157066"/>
              <a:gd name="connsiteY7" fmla="*/ 406277 h 849243"/>
              <a:gd name="connsiteX8" fmla="*/ 10490858 w 11157066"/>
              <a:gd name="connsiteY8" fmla="*/ 0 h 849243"/>
              <a:gd name="connsiteX0" fmla="*/ 10490858 w 11271443"/>
              <a:gd name="connsiteY0" fmla="*/ 0 h 849243"/>
              <a:gd name="connsiteX1" fmla="*/ 11157066 w 11271443"/>
              <a:gd name="connsiteY1" fmla="*/ 0 h 849243"/>
              <a:gd name="connsiteX2" fmla="*/ 11157066 w 11271443"/>
              <a:gd name="connsiteY2" fmla="*/ 406277 h 849243"/>
              <a:gd name="connsiteX3" fmla="*/ 11157066 w 11271443"/>
              <a:gd name="connsiteY3" fmla="*/ 690617 h 849243"/>
              <a:gd name="connsiteX4" fmla="*/ 11157066 w 11271443"/>
              <a:gd name="connsiteY4" fmla="*/ 849243 h 849243"/>
              <a:gd name="connsiteX5" fmla="*/ 33454 w 11271443"/>
              <a:gd name="connsiteY5" fmla="*/ 849243 h 849243"/>
              <a:gd name="connsiteX6" fmla="*/ 0 w 11271443"/>
              <a:gd name="connsiteY6" fmla="*/ 160950 h 849243"/>
              <a:gd name="connsiteX7" fmla="*/ 11271443 w 11271443"/>
              <a:gd name="connsiteY7" fmla="*/ 183253 h 849243"/>
              <a:gd name="connsiteX8" fmla="*/ 10490858 w 11271443"/>
              <a:gd name="connsiteY8" fmla="*/ 0 h 849243"/>
              <a:gd name="connsiteX0" fmla="*/ 11505619 w 11505619"/>
              <a:gd name="connsiteY0" fmla="*/ 0 h 949604"/>
              <a:gd name="connsiteX1" fmla="*/ 11157066 w 11505619"/>
              <a:gd name="connsiteY1" fmla="*/ 100361 h 949604"/>
              <a:gd name="connsiteX2" fmla="*/ 11157066 w 11505619"/>
              <a:gd name="connsiteY2" fmla="*/ 506638 h 949604"/>
              <a:gd name="connsiteX3" fmla="*/ 11157066 w 11505619"/>
              <a:gd name="connsiteY3" fmla="*/ 790978 h 949604"/>
              <a:gd name="connsiteX4" fmla="*/ 11157066 w 11505619"/>
              <a:gd name="connsiteY4" fmla="*/ 949604 h 949604"/>
              <a:gd name="connsiteX5" fmla="*/ 33454 w 11505619"/>
              <a:gd name="connsiteY5" fmla="*/ 949604 h 949604"/>
              <a:gd name="connsiteX6" fmla="*/ 0 w 11505619"/>
              <a:gd name="connsiteY6" fmla="*/ 261311 h 949604"/>
              <a:gd name="connsiteX7" fmla="*/ 11271443 w 11505619"/>
              <a:gd name="connsiteY7" fmla="*/ 283614 h 949604"/>
              <a:gd name="connsiteX8" fmla="*/ 11505619 w 11505619"/>
              <a:gd name="connsiteY8" fmla="*/ 0 h 949604"/>
              <a:gd name="connsiteX0" fmla="*/ 11505619 w 11519835"/>
              <a:gd name="connsiteY0" fmla="*/ 0 h 949604"/>
              <a:gd name="connsiteX1" fmla="*/ 11492222 w 11519835"/>
              <a:gd name="connsiteY1" fmla="*/ 392666 h 949604"/>
              <a:gd name="connsiteX2" fmla="*/ 11157066 w 11519835"/>
              <a:gd name="connsiteY2" fmla="*/ 100361 h 949604"/>
              <a:gd name="connsiteX3" fmla="*/ 11157066 w 11519835"/>
              <a:gd name="connsiteY3" fmla="*/ 506638 h 949604"/>
              <a:gd name="connsiteX4" fmla="*/ 11157066 w 11519835"/>
              <a:gd name="connsiteY4" fmla="*/ 790978 h 949604"/>
              <a:gd name="connsiteX5" fmla="*/ 11157066 w 11519835"/>
              <a:gd name="connsiteY5" fmla="*/ 949604 h 949604"/>
              <a:gd name="connsiteX6" fmla="*/ 33454 w 11519835"/>
              <a:gd name="connsiteY6" fmla="*/ 949604 h 949604"/>
              <a:gd name="connsiteX7" fmla="*/ 0 w 11519835"/>
              <a:gd name="connsiteY7" fmla="*/ 261311 h 949604"/>
              <a:gd name="connsiteX8" fmla="*/ 11271443 w 11519835"/>
              <a:gd name="connsiteY8" fmla="*/ 283614 h 949604"/>
              <a:gd name="connsiteX9" fmla="*/ 11505619 w 11519835"/>
              <a:gd name="connsiteY9" fmla="*/ 0 h 949604"/>
              <a:gd name="connsiteX0" fmla="*/ 11505619 w 11536207"/>
              <a:gd name="connsiteY0" fmla="*/ 0 h 949604"/>
              <a:gd name="connsiteX1" fmla="*/ 11492222 w 11536207"/>
              <a:gd name="connsiteY1" fmla="*/ 392666 h 949604"/>
              <a:gd name="connsiteX2" fmla="*/ 11157066 w 11536207"/>
              <a:gd name="connsiteY2" fmla="*/ 100361 h 949604"/>
              <a:gd name="connsiteX3" fmla="*/ 11536207 w 11536207"/>
              <a:gd name="connsiteY3" fmla="*/ 751964 h 949604"/>
              <a:gd name="connsiteX4" fmla="*/ 11157066 w 11536207"/>
              <a:gd name="connsiteY4" fmla="*/ 790978 h 949604"/>
              <a:gd name="connsiteX5" fmla="*/ 11157066 w 11536207"/>
              <a:gd name="connsiteY5" fmla="*/ 949604 h 949604"/>
              <a:gd name="connsiteX6" fmla="*/ 33454 w 11536207"/>
              <a:gd name="connsiteY6" fmla="*/ 949604 h 949604"/>
              <a:gd name="connsiteX7" fmla="*/ 0 w 11536207"/>
              <a:gd name="connsiteY7" fmla="*/ 261311 h 949604"/>
              <a:gd name="connsiteX8" fmla="*/ 11271443 w 11536207"/>
              <a:gd name="connsiteY8" fmla="*/ 283614 h 949604"/>
              <a:gd name="connsiteX9" fmla="*/ 11505619 w 11536207"/>
              <a:gd name="connsiteY9" fmla="*/ 0 h 949604"/>
              <a:gd name="connsiteX0" fmla="*/ 11505619 w 11536207"/>
              <a:gd name="connsiteY0" fmla="*/ 0 h 949604"/>
              <a:gd name="connsiteX1" fmla="*/ 11492222 w 11536207"/>
              <a:gd name="connsiteY1" fmla="*/ 392666 h 949604"/>
              <a:gd name="connsiteX2" fmla="*/ 11536207 w 11536207"/>
              <a:gd name="connsiteY2" fmla="*/ 751964 h 949604"/>
              <a:gd name="connsiteX3" fmla="*/ 11157066 w 11536207"/>
              <a:gd name="connsiteY3" fmla="*/ 790978 h 949604"/>
              <a:gd name="connsiteX4" fmla="*/ 11157066 w 11536207"/>
              <a:gd name="connsiteY4" fmla="*/ 949604 h 949604"/>
              <a:gd name="connsiteX5" fmla="*/ 33454 w 11536207"/>
              <a:gd name="connsiteY5" fmla="*/ 949604 h 949604"/>
              <a:gd name="connsiteX6" fmla="*/ 0 w 11536207"/>
              <a:gd name="connsiteY6" fmla="*/ 261311 h 949604"/>
              <a:gd name="connsiteX7" fmla="*/ 11271443 w 11536207"/>
              <a:gd name="connsiteY7" fmla="*/ 283614 h 949604"/>
              <a:gd name="connsiteX8" fmla="*/ 11505619 w 11536207"/>
              <a:gd name="connsiteY8" fmla="*/ 0 h 949604"/>
              <a:gd name="connsiteX0" fmla="*/ 11505619 w 11563915"/>
              <a:gd name="connsiteY0" fmla="*/ 0 h 949604"/>
              <a:gd name="connsiteX1" fmla="*/ 11536207 w 11563915"/>
              <a:gd name="connsiteY1" fmla="*/ 751964 h 949604"/>
              <a:gd name="connsiteX2" fmla="*/ 11157066 w 11563915"/>
              <a:gd name="connsiteY2" fmla="*/ 790978 h 949604"/>
              <a:gd name="connsiteX3" fmla="*/ 11157066 w 11563915"/>
              <a:gd name="connsiteY3" fmla="*/ 949604 h 949604"/>
              <a:gd name="connsiteX4" fmla="*/ 33454 w 11563915"/>
              <a:gd name="connsiteY4" fmla="*/ 949604 h 949604"/>
              <a:gd name="connsiteX5" fmla="*/ 0 w 11563915"/>
              <a:gd name="connsiteY5" fmla="*/ 261311 h 949604"/>
              <a:gd name="connsiteX6" fmla="*/ 11271443 w 11563915"/>
              <a:gd name="connsiteY6" fmla="*/ 283614 h 949604"/>
              <a:gd name="connsiteX7" fmla="*/ 11505619 w 11563915"/>
              <a:gd name="connsiteY7" fmla="*/ 0 h 94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63915" h="949604">
                <a:moveTo>
                  <a:pt x="11505619" y="0"/>
                </a:moveTo>
                <a:cubicBezTo>
                  <a:pt x="11549746" y="78058"/>
                  <a:pt x="11594299" y="620135"/>
                  <a:pt x="11536207" y="751964"/>
                </a:cubicBezTo>
                <a:lnTo>
                  <a:pt x="11157066" y="790978"/>
                </a:lnTo>
                <a:lnTo>
                  <a:pt x="11157066" y="949604"/>
                </a:lnTo>
                <a:lnTo>
                  <a:pt x="33454" y="949604"/>
                </a:lnTo>
                <a:lnTo>
                  <a:pt x="0" y="261311"/>
                </a:lnTo>
                <a:lnTo>
                  <a:pt x="11271443" y="283614"/>
                </a:lnTo>
                <a:lnTo>
                  <a:pt x="1150561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4CA968-112E-45D7-AED6-49D3EB1953FA}"/>
              </a:ext>
            </a:extLst>
          </p:cNvPr>
          <p:cNvSpPr/>
          <p:nvPr/>
        </p:nvSpPr>
        <p:spPr>
          <a:xfrm>
            <a:off x="5830137" y="6344503"/>
            <a:ext cx="4652387" cy="164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321841-66E5-4C1F-A05E-94195D8CCA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24"/>
          <a:stretch/>
        </p:blipFill>
        <p:spPr>
          <a:xfrm>
            <a:off x="6201950" y="1857179"/>
            <a:ext cx="5240167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1" grpId="0" build="p"/>
      <p:bldP spid="140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35816-43AE-4C4E-91E8-C21E56664D8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rtl="0"/>
            <a:r>
              <a:rPr lang="pt-PT"/>
              <a:t>EA, evento adverso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710F0-8AA8-456F-9AC6-AE72E66DABA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7AF8E309-D608-654D-B811-6A2C46C88181}" type="slidenum">
              <a:rPr/>
              <a:pPr/>
              <a:t>11</a:t>
            </a:fld>
            <a:endParaRPr/>
          </a:p>
        </p:txBody>
      </p:sp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314E88D8-8607-4885-A8B3-F888F50400A7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191359481"/>
              </p:ext>
            </p:extLst>
          </p:nvPr>
        </p:nvGraphicFramePr>
        <p:xfrm>
          <a:off x="622300" y="1439863"/>
          <a:ext cx="10944000" cy="3994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98986">
                  <a:extLst>
                    <a:ext uri="{9D8B030D-6E8A-4147-A177-3AD203B41FA5}">
                      <a16:colId xmlns:a16="http://schemas.microsoft.com/office/drawing/2014/main" val="3691223454"/>
                    </a:ext>
                  </a:extLst>
                </a:gridCol>
                <a:gridCol w="2272507">
                  <a:extLst>
                    <a:ext uri="{9D8B030D-6E8A-4147-A177-3AD203B41FA5}">
                      <a16:colId xmlns:a16="http://schemas.microsoft.com/office/drawing/2014/main" val="332267414"/>
                    </a:ext>
                  </a:extLst>
                </a:gridCol>
                <a:gridCol w="2272507">
                  <a:extLst>
                    <a:ext uri="{9D8B030D-6E8A-4147-A177-3AD203B41FA5}">
                      <a16:colId xmlns:a16="http://schemas.microsoft.com/office/drawing/2014/main" val="266587333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rtl="0"/>
                      <a:r>
                        <a:rPr lang="pt-PT" sz="2000"/>
                        <a:t>EA decorrente do tratamento,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2000"/>
                        <a:t>Finerenona (n=3.683)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2000"/>
                        <a:t>Placebo </a:t>
                      </a:r>
                      <a:br>
                        <a:rPr lang="en-GB" sz="2000" dirty="0"/>
                      </a:br>
                      <a:r>
                        <a:rPr lang="pt-PT" sz="2000"/>
                        <a:t>(n=3.658)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43004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Qualquer EA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3.134 (85,1)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3.129 (85,5)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9679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6213" indent="0" rtl="0"/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EA relacionado ao fármaco do estudo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560 (15,2)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413 (11,3)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15487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6213" indent="0" rtl="0"/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EA resultando em descontinuação do tratamento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207 (5,6)</a:t>
                      </a: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183 (5,0)</a:t>
                      </a: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0718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rtl="0"/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Qualquer EA grave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1.158 (31,4)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1.215 (33,2)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75166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6213" indent="0" rtl="0"/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EA grave relacionado ao fármaco do estudo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35 (1,0)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27 (0,7)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749049"/>
                  </a:ext>
                </a:extLst>
              </a:tr>
              <a:tr h="341550">
                <a:tc>
                  <a:txBody>
                    <a:bodyPr/>
                    <a:lstStyle/>
                    <a:p>
                      <a:pPr marL="176213" indent="0" rtl="0"/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EA grave resultando na descontinuação do tratamento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70 (1,9)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76 (2,1)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6543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rtl="0"/>
                      <a:r>
                        <a:rPr lang="pt-PT" sz="20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EA com resultado de morte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79 (2,1)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100 (2,7)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888291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15EA1DA5-923D-40C4-86C8-1CB8CF1E7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pt-PT"/>
              <a:t>A incidência geral de eventos adversos decorrentes do tratamento foi semelhante entre os grupos recebendo finerenona e placebo</a:t>
            </a:r>
          </a:p>
        </p:txBody>
      </p:sp>
    </p:spTree>
    <p:extLst>
      <p:ext uri="{BB962C8B-B14F-4D97-AF65-F5344CB8AC3E}">
        <p14:creationId xmlns:p14="http://schemas.microsoft.com/office/powerpoint/2010/main" val="127828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35816-43AE-4C4E-91E8-C21E56664D8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rtl="0"/>
            <a:r>
              <a:rPr lang="pt-PT" dirty="0"/>
              <a:t>*EAs relatados pelo investigador usando os termos preferenciais do Dicionário Médico para Atividades Regulatórias (Medical Dictionary for Regulatory Activities, MedDRA) de "hipercalemia" e "aumento no potássio sérico"</a:t>
            </a:r>
          </a:p>
          <a:p>
            <a:pPr rtl="0"/>
            <a:r>
              <a:rPr lang="pt-PT" dirty="0"/>
              <a:t>MedDRA, Dicionário Médico para Atividades Regulatórias (Medical Dictionary for Regulatory Activities)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710F0-8AA8-456F-9AC6-AE72E66DABA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7AF8E309-D608-654D-B811-6A2C46C88181}" type="slidenum">
              <a:rPr/>
              <a:pPr/>
              <a:t>12</a:t>
            </a:fld>
            <a:endParaRPr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EA1DA5-923D-40C4-86C8-1CB8CF1E7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t-PT"/>
              <a:t>Efeito da finerenona na hipercalemia e hipocalemia </a:t>
            </a:r>
            <a:br>
              <a:rPr lang="en-GB" dirty="0"/>
            </a:br>
            <a:r>
              <a:rPr lang="pt-PT"/>
              <a:t>versus placebo</a:t>
            </a:r>
          </a:p>
        </p:txBody>
      </p:sp>
      <p:sp>
        <p:nvSpPr>
          <p:cNvPr id="22" name="Rectangle 359">
            <a:extLst>
              <a:ext uri="{FF2B5EF4-FFF2-40B4-BE49-F238E27FC236}">
                <a16:creationId xmlns:a16="http://schemas.microsoft.com/office/drawing/2014/main" id="{4C6C1B2F-3CB2-48AE-9DAA-4DA2F43A4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512" y="5537190"/>
            <a:ext cx="50568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b="1" i="0" u="none" strike="noStrike" kern="1200" cap="none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EAs decorrentes do tratamento relatados pelo investigador</a:t>
            </a:r>
          </a:p>
        </p:txBody>
      </p:sp>
      <p:grpSp>
        <p:nvGrpSpPr>
          <p:cNvPr id="33" name="Legend">
            <a:extLst>
              <a:ext uri="{FF2B5EF4-FFF2-40B4-BE49-F238E27FC236}">
                <a16:creationId xmlns:a16="http://schemas.microsoft.com/office/drawing/2014/main" id="{3EC131E0-B5A3-4629-ACC7-9F209FBCB5B5}"/>
              </a:ext>
            </a:extLst>
          </p:cNvPr>
          <p:cNvGrpSpPr/>
          <p:nvPr/>
        </p:nvGrpSpPr>
        <p:grpSpPr>
          <a:xfrm>
            <a:off x="614830" y="5509842"/>
            <a:ext cx="2250589" cy="554009"/>
            <a:chOff x="7936167" y="2044585"/>
            <a:chExt cx="2250644" cy="553993"/>
          </a:xfrm>
        </p:grpSpPr>
        <p:sp>
          <p:nvSpPr>
            <p:cNvPr id="34" name="Placebo legend">
              <a:extLst>
                <a:ext uri="{FF2B5EF4-FFF2-40B4-BE49-F238E27FC236}">
                  <a16:creationId xmlns:a16="http://schemas.microsoft.com/office/drawing/2014/main" id="{EEE5B3DF-810D-4A8C-8FF6-9EA2691E8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6172" y="2321584"/>
              <a:ext cx="1891567" cy="276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1" i="0" u="none" strike="noStrike" kern="1200" cap="none" normalizeH="0" baseline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 (n=3.658)</a:t>
              </a:r>
            </a:p>
          </p:txBody>
        </p:sp>
        <p:sp>
          <p:nvSpPr>
            <p:cNvPr id="35" name="Finer legend">
              <a:extLst>
                <a:ext uri="{FF2B5EF4-FFF2-40B4-BE49-F238E27FC236}">
                  <a16:creationId xmlns:a16="http://schemas.microsoft.com/office/drawing/2014/main" id="{42631EA7-87A9-419A-8879-A3841EA7B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6167" y="2044585"/>
              <a:ext cx="2250644" cy="276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1" i="0" u="none" strike="noStrike" kern="1200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Finerenona (n=3.683)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990F20D-49DD-484D-A05A-9F1B53E15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7" y="932624"/>
            <a:ext cx="11126164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9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5E9B78-823F-45FA-BAA0-0B01675C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t-PT"/>
              <a:t>Outros efeitos da finerenona foram consistentes com </a:t>
            </a:r>
            <a:br>
              <a:rPr lang="en-GB" dirty="0"/>
            </a:br>
            <a:r>
              <a:rPr lang="pt-PT"/>
              <a:t>seu mecanismo de ação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AA9954-C413-4752-8A4A-F058AFD8BE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AF8E309-D608-654D-B811-6A2C46C88181}" type="slidenum">
              <a:rPr/>
              <a:pPr/>
              <a:t>13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E9CE35-50CD-42F5-87C4-A6907CE5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D09B9F-BFE5-43A9-B7C7-28E87899213C}"/>
              </a:ext>
            </a:extLst>
          </p:cNvPr>
          <p:cNvGrpSpPr/>
          <p:nvPr/>
        </p:nvGrpSpPr>
        <p:grpSpPr>
          <a:xfrm>
            <a:off x="0" y="3585994"/>
            <a:ext cx="6096000" cy="2320083"/>
            <a:chOff x="0" y="3313801"/>
            <a:chExt cx="6096000" cy="232008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7B0D11F-CF8C-460F-88A0-9220C4EA3DC9}"/>
                </a:ext>
              </a:extLst>
            </p:cNvPr>
            <p:cNvSpPr/>
            <p:nvPr/>
          </p:nvSpPr>
          <p:spPr>
            <a:xfrm>
              <a:off x="0" y="3313801"/>
              <a:ext cx="6096000" cy="2320083"/>
            </a:xfrm>
            <a:prstGeom prst="rect">
              <a:avLst/>
            </a:prstGeom>
            <a:solidFill>
              <a:schemeClr val="accent3">
                <a:lumMod val="10000"/>
                <a:lumOff val="9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 anchorCtr="0"/>
            <a:lstStyle/>
            <a:p>
              <a:pPr marL="1976438" rtl="0">
                <a:spcBef>
                  <a:spcPts val="1200"/>
                </a:spcBef>
              </a:pPr>
              <a:r>
                <a:rPr lang="pt-PT" sz="2000" b="1" dirty="0">
                  <a:solidFill>
                    <a:schemeClr val="accent3">
                      <a:lumMod val="90000"/>
                      <a:lumOff val="10000"/>
                    </a:schemeClr>
                  </a:solidFill>
                </a:rPr>
                <a:t>A finerenona teve um efeito modesto sobre a PAS</a:t>
              </a:r>
            </a:p>
            <a:p>
              <a:pPr marL="1976438" rtl="0">
                <a:spcBef>
                  <a:spcPts val="1200"/>
                </a:spcBef>
              </a:pPr>
              <a:r>
                <a:rPr lang="pt-PT" dirty="0">
                  <a:solidFill>
                    <a:schemeClr val="accent3">
                      <a:lumMod val="90000"/>
                      <a:lumOff val="10000"/>
                    </a:schemeClr>
                  </a:solidFill>
                </a:rPr>
                <a:t>Diferença geral na média de mínimos quadrados (finerenona vs. placebo): </a:t>
              </a:r>
              <a:br>
                <a:rPr lang="en-GB" dirty="0">
                  <a:solidFill>
                    <a:schemeClr val="accent3">
                      <a:lumMod val="90000"/>
                      <a:lumOff val="10000"/>
                    </a:schemeClr>
                  </a:solidFill>
                </a:rPr>
              </a:br>
              <a:r>
                <a:rPr lang="pt-PT" b="1" dirty="0">
                  <a:solidFill>
                    <a:schemeClr val="accent3">
                      <a:lumMod val="90000"/>
                      <a:lumOff val="10000"/>
                    </a:schemeClr>
                  </a:solidFill>
                </a:rPr>
                <a:t>–2,71 mmHg</a:t>
              </a:r>
            </a:p>
            <a:p>
              <a:endParaRPr lang="en-GB" sz="2000" b="1" dirty="0">
                <a:solidFill>
                  <a:schemeClr val="accent3">
                    <a:lumMod val="90000"/>
                    <a:lumOff val="10000"/>
                  </a:schemeClr>
                </a:solidFill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92C7DE0-6703-4A45-8E1C-F2F5939497E3}"/>
                </a:ext>
              </a:extLst>
            </p:cNvPr>
            <p:cNvGrpSpPr/>
            <p:nvPr/>
          </p:nvGrpSpPr>
          <p:grpSpPr>
            <a:xfrm>
              <a:off x="619802" y="4030813"/>
              <a:ext cx="1008000" cy="1008000"/>
              <a:chOff x="-35486" y="2757992"/>
              <a:chExt cx="1008000" cy="100800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67B0A9B-A0FE-475B-8FF2-C27E8074BC82}"/>
                  </a:ext>
                </a:extLst>
              </p:cNvPr>
              <p:cNvSpPr/>
              <p:nvPr/>
            </p:nvSpPr>
            <p:spPr>
              <a:xfrm>
                <a:off x="-35486" y="2757992"/>
                <a:ext cx="1008000" cy="1008000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  <p:pic>
            <p:nvPicPr>
              <p:cNvPr id="33" name="Content Placeholder 30">
                <a:extLst>
                  <a:ext uri="{FF2B5EF4-FFF2-40B4-BE49-F238E27FC236}">
                    <a16:creationId xmlns:a16="http://schemas.microsoft.com/office/drawing/2014/main" id="{F6FE3EDA-9B72-4592-8367-794C03A36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7218" y="2797582"/>
                <a:ext cx="928819" cy="928819"/>
              </a:xfrm>
              <a:prstGeom prst="rect">
                <a:avLst/>
              </a:prstGeom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3D4E59C-DB94-4271-85A2-D448FC062F87}"/>
              </a:ext>
            </a:extLst>
          </p:cNvPr>
          <p:cNvGrpSpPr/>
          <p:nvPr/>
        </p:nvGrpSpPr>
        <p:grpSpPr>
          <a:xfrm>
            <a:off x="6096000" y="3585994"/>
            <a:ext cx="6095999" cy="2320083"/>
            <a:chOff x="6096000" y="3313801"/>
            <a:chExt cx="6095999" cy="232008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ECB232F-D852-4F1F-A388-72C78B708CD7}"/>
                </a:ext>
              </a:extLst>
            </p:cNvPr>
            <p:cNvSpPr/>
            <p:nvPr/>
          </p:nvSpPr>
          <p:spPr>
            <a:xfrm>
              <a:off x="6096000" y="3313801"/>
              <a:ext cx="6095999" cy="232008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 anchorCtr="0"/>
            <a:lstStyle/>
            <a:p>
              <a:pPr marL="1612900" rtl="0"/>
              <a:r>
                <a:rPr lang="pt-PT" sz="2000" b="1" dirty="0">
                  <a:solidFill>
                    <a:schemeClr val="accent5">
                      <a:lumMod val="50000"/>
                    </a:schemeClr>
                  </a:solidFill>
                </a:rPr>
                <a:t>A finerenona não demonstrou efeito na HbA1c</a:t>
              </a:r>
            </a:p>
            <a:p>
              <a:pPr marL="1612900" rtl="0">
                <a:spcBef>
                  <a:spcPts val="1200"/>
                </a:spcBef>
              </a:pPr>
              <a:r>
                <a:rPr lang="pt-PT" dirty="0">
                  <a:solidFill>
                    <a:schemeClr val="accent5">
                      <a:lumMod val="50000"/>
                    </a:schemeClr>
                  </a:solidFill>
                </a:rPr>
                <a:t>Diferença geral na média de mínimos quadrados (finerenona vs. placebo): </a:t>
              </a:r>
              <a:br>
                <a:rPr lang="en-GB" dirty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pt-PT" b="1" dirty="0">
                  <a:solidFill>
                    <a:schemeClr val="accent5">
                      <a:lumMod val="50000"/>
                    </a:schemeClr>
                  </a:solidFill>
                </a:rPr>
                <a:t>0,03%</a:t>
              </a:r>
            </a:p>
            <a:p>
              <a:pPr marL="1343025"/>
              <a:endParaRPr lang="en-GB" sz="2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6809BA2-BE8D-4E4C-8A37-C2364A83C887}"/>
                </a:ext>
              </a:extLst>
            </p:cNvPr>
            <p:cNvGrpSpPr/>
            <p:nvPr/>
          </p:nvGrpSpPr>
          <p:grpSpPr>
            <a:xfrm>
              <a:off x="6456512" y="4030813"/>
              <a:ext cx="1008000" cy="1008000"/>
              <a:chOff x="4267828" y="2268353"/>
              <a:chExt cx="1008000" cy="100800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6F9CE1B-4A26-44B0-996A-4DB014A762BE}"/>
                  </a:ext>
                </a:extLst>
              </p:cNvPr>
              <p:cNvSpPr/>
              <p:nvPr/>
            </p:nvSpPr>
            <p:spPr>
              <a:xfrm>
                <a:off x="4267828" y="2268353"/>
                <a:ext cx="1008000" cy="1008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  <p:pic>
            <p:nvPicPr>
              <p:cNvPr id="41" name="Graphic 40">
                <a:extLst>
                  <a:ext uri="{FF2B5EF4-FFF2-40B4-BE49-F238E27FC236}">
                    <a16:creationId xmlns:a16="http://schemas.microsoft.com/office/drawing/2014/main" id="{13D39A4D-C48A-4A41-A38A-C5163A040A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96680" y="2302744"/>
                <a:ext cx="952500" cy="952500"/>
              </a:xfrm>
              <a:prstGeom prst="rect">
                <a:avLst/>
              </a:prstGeom>
            </p:spPr>
          </p:pic>
        </p:grpSp>
      </p:grp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F4EE431B-FDB1-4242-BE3E-F46ACF7BA503}"/>
              </a:ext>
            </a:extLst>
          </p:cNvPr>
          <p:cNvSpPr txBox="1">
            <a:spLocks/>
          </p:cNvSpPr>
          <p:nvPr/>
        </p:nvSpPr>
        <p:spPr>
          <a:xfrm>
            <a:off x="9345111" y="1660101"/>
            <a:ext cx="2652642" cy="16119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33400" indent="-2492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–"/>
              <a:tabLst/>
              <a:defRPr lang="en-US" sz="16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8001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4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16000" indent="-215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–"/>
              <a:tabLst/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24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GB" sz="2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D8E66E4C-031C-4277-A3E0-F196AC653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6114"/>
            <a:ext cx="12192000" cy="8168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216" tIns="36000" rIns="91216" bIns="36000" anchor="t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7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0" indent="0" algn="ctr" defTabSz="912200" rtl="0"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pt-PT" sz="2000" kern="0" dirty="0">
                <a:solidFill>
                  <a:schemeClr val="accent4"/>
                </a:solidFill>
              </a:rPr>
              <a:t>A finerenona </a:t>
            </a:r>
            <a:r>
              <a:rPr lang="pt-PT" sz="2000" b="1" kern="0" dirty="0">
                <a:solidFill>
                  <a:schemeClr val="accent4"/>
                </a:solidFill>
              </a:rPr>
              <a:t>é altamente seletiva para o RM</a:t>
            </a:r>
            <a:r>
              <a:rPr lang="pt-PT" sz="2000" kern="0" dirty="0">
                <a:solidFill>
                  <a:schemeClr val="accent4"/>
                </a:solidFill>
              </a:rPr>
              <a:t>: </a:t>
            </a:r>
            <a:br>
              <a:rPr lang="en-GB" sz="2000" kern="0" dirty="0">
                <a:solidFill>
                  <a:schemeClr val="accent4"/>
                </a:solidFill>
              </a:rPr>
            </a:br>
            <a:r>
              <a:rPr lang="pt-PT" sz="2000" b="1" kern="0" dirty="0">
                <a:solidFill>
                  <a:schemeClr val="accent4"/>
                </a:solidFill>
              </a:rPr>
              <a:t>não houve efeitos adversos sexuais </a:t>
            </a:r>
            <a:r>
              <a:rPr lang="pt-PT" sz="2000" kern="0" dirty="0">
                <a:solidFill>
                  <a:schemeClr val="accent4"/>
                </a:solidFill>
              </a:rPr>
              <a:t>"</a:t>
            </a:r>
            <a:r>
              <a:rPr lang="pt-PT" sz="2000" i="1" kern="0" dirty="0">
                <a:solidFill>
                  <a:schemeClr val="accent4"/>
                </a:solidFill>
              </a:rPr>
              <a:t>fora do escopo</a:t>
            </a:r>
            <a:r>
              <a:rPr lang="pt-PT" sz="2000" kern="0" dirty="0">
                <a:solidFill>
                  <a:schemeClr val="accent4"/>
                </a:solidFill>
              </a:rPr>
              <a:t>" associados ao tratamento com finerenona</a:t>
            </a: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2F5B1DB3-C9E3-45E2-A60C-2D04EE9C9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5035"/>
            <a:ext cx="12192000" cy="1730695"/>
          </a:xfrm>
          <a:prstGeom prst="rect">
            <a:avLst/>
          </a:prstGeom>
          <a:solidFill>
            <a:schemeClr val="accent3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216" tIns="45607" rIns="91216" bIns="45607" anchor="ctr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7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0" indent="0" algn="ctr" defTabSz="912200" rtl="0"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pt-PT" sz="2000" b="1" kern="0" dirty="0">
                <a:solidFill>
                  <a:schemeClr val="bg1"/>
                </a:solidFill>
              </a:rPr>
              <a:t>Hipertensão</a:t>
            </a:r>
            <a:r>
              <a:rPr lang="pt-PT" sz="2000" kern="0" dirty="0">
                <a:solidFill>
                  <a:schemeClr val="bg1"/>
                </a:solidFill>
              </a:rPr>
              <a:t> ocorreu em </a:t>
            </a:r>
            <a:r>
              <a:rPr lang="pt-PT" sz="2000" b="1" kern="0" dirty="0">
                <a:solidFill>
                  <a:schemeClr val="bg1"/>
                </a:solidFill>
              </a:rPr>
              <a:t>menos participantes recebendo finerenona que naqueles</a:t>
            </a:r>
            <a:br>
              <a:rPr lang="pt-PT" sz="2000" b="1" kern="0" dirty="0">
                <a:solidFill>
                  <a:schemeClr val="bg1"/>
                </a:solidFill>
              </a:rPr>
            </a:br>
            <a:r>
              <a:rPr lang="pt-PT" sz="2000" b="1" kern="0" dirty="0">
                <a:solidFill>
                  <a:schemeClr val="bg1"/>
                </a:solidFill>
              </a:rPr>
              <a:t>que receberam placebo </a:t>
            </a:r>
            <a:r>
              <a:rPr lang="pt-PT" sz="2000" kern="0" dirty="0">
                <a:solidFill>
                  <a:schemeClr val="bg1"/>
                </a:solidFill>
              </a:rPr>
              <a:t>(5,6% vs. 8,4%)</a:t>
            </a:r>
          </a:p>
          <a:p>
            <a:pPr marL="0" indent="0" algn="ctr" defTabSz="912200" rtl="0"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pt-PT" sz="2000" b="1" kern="0" dirty="0">
                <a:solidFill>
                  <a:schemeClr val="bg1"/>
                </a:solidFill>
              </a:rPr>
              <a:t>Hipotensão </a:t>
            </a:r>
            <a:r>
              <a:rPr lang="pt-PT" sz="2000" kern="0" dirty="0">
                <a:solidFill>
                  <a:schemeClr val="bg1"/>
                </a:solidFill>
              </a:rPr>
              <a:t>ocorreu em mais participantes recebendo finerenona que naqueles</a:t>
            </a:r>
            <a:br>
              <a:rPr lang="pt-PT" sz="2000" kern="0" dirty="0">
                <a:solidFill>
                  <a:schemeClr val="bg1"/>
                </a:solidFill>
              </a:rPr>
            </a:br>
            <a:r>
              <a:rPr lang="pt-PT" sz="2000" kern="0" dirty="0">
                <a:solidFill>
                  <a:schemeClr val="bg1"/>
                </a:solidFill>
              </a:rPr>
              <a:t>que receberam</a:t>
            </a:r>
            <a:r>
              <a:rPr lang="pt-PT" sz="2000" b="1" kern="0" dirty="0">
                <a:solidFill>
                  <a:schemeClr val="bg1"/>
                </a:solidFill>
              </a:rPr>
              <a:t> placebo </a:t>
            </a:r>
            <a:r>
              <a:rPr lang="pt-PT" sz="2000" kern="0" dirty="0">
                <a:solidFill>
                  <a:schemeClr val="bg1"/>
                </a:solidFill>
              </a:rPr>
              <a:t>(4,2% vs. 2,5%), </a:t>
            </a:r>
            <a:br>
              <a:rPr lang="en-GB" altLang="en-US" sz="2000" kern="0" dirty="0">
                <a:solidFill>
                  <a:schemeClr val="bg1"/>
                </a:solidFill>
              </a:rPr>
            </a:br>
            <a:r>
              <a:rPr lang="pt-PT" sz="2000" kern="0" dirty="0">
                <a:solidFill>
                  <a:schemeClr val="bg1"/>
                </a:solidFill>
              </a:rPr>
              <a:t>mas a </a:t>
            </a:r>
            <a:r>
              <a:rPr lang="pt-PT" sz="2000" b="1" kern="0" dirty="0">
                <a:solidFill>
                  <a:schemeClr val="bg1"/>
                </a:solidFill>
              </a:rPr>
              <a:t>descontinuação devido a hipotensão foi incomum </a:t>
            </a:r>
            <a:r>
              <a:rPr lang="pt-PT" sz="2000" kern="0" dirty="0">
                <a:solidFill>
                  <a:schemeClr val="bg1"/>
                </a:solidFill>
              </a:rPr>
              <a:t>(&lt;0,1% vs. 0,0%)</a:t>
            </a:r>
          </a:p>
        </p:txBody>
      </p:sp>
    </p:spTree>
    <p:extLst>
      <p:ext uri="{BB962C8B-B14F-4D97-AF65-F5344CB8AC3E}">
        <p14:creationId xmlns:p14="http://schemas.microsoft.com/office/powerpoint/2010/main" val="314898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AD56589-57BC-440C-BE10-DED8FBFD29D2}"/>
              </a:ext>
            </a:extLst>
          </p:cNvPr>
          <p:cNvSpPr/>
          <p:nvPr/>
        </p:nvSpPr>
        <p:spPr>
          <a:xfrm>
            <a:off x="0" y="4661269"/>
            <a:ext cx="12192000" cy="11472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52000" rtlCol="0" anchor="t"/>
          <a:lstStyle/>
          <a:p>
            <a:pPr marL="1257300" lvl="0" defTabSz="987129">
              <a:spcBef>
                <a:spcPts val="1200"/>
              </a:spcBef>
              <a:defRPr/>
            </a:pP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EAB00E-52C7-4FB3-91CE-EED66B021687}"/>
              </a:ext>
            </a:extLst>
          </p:cNvPr>
          <p:cNvSpPr/>
          <p:nvPr/>
        </p:nvSpPr>
        <p:spPr>
          <a:xfrm>
            <a:off x="0" y="3264656"/>
            <a:ext cx="12192000" cy="140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52000" rtlCol="0" anchor="t"/>
          <a:lstStyle/>
          <a:p>
            <a:pPr marL="1257300" lvl="0" defTabSz="987129">
              <a:spcBef>
                <a:spcPts val="1200"/>
              </a:spcBef>
              <a:defRPr/>
            </a:pP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83D285-1568-44D1-8AF4-E2345C84EAD3}"/>
              </a:ext>
            </a:extLst>
          </p:cNvPr>
          <p:cNvSpPr/>
          <p:nvPr/>
        </p:nvSpPr>
        <p:spPr>
          <a:xfrm>
            <a:off x="0" y="2124759"/>
            <a:ext cx="12192000" cy="11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52000" rtlCol="0" anchor="t"/>
          <a:lstStyle/>
          <a:p>
            <a:pPr marL="1257300" lvl="0" defTabSz="987129">
              <a:spcBef>
                <a:spcPts val="1200"/>
              </a:spcBef>
              <a:defRPr/>
            </a:pP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F1B33F-194B-4A46-B1C8-B13E90DAE9A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rtl="0">
              <a:buNone/>
            </a:pPr>
            <a:r>
              <a:rPr lang="pt-PT" sz="2200" dirty="0"/>
              <a:t>Em participantes com DRC em estágio 1–4 com albuminúria moderada a gravemente elevada, </a:t>
            </a:r>
            <a:br>
              <a:rPr lang="en-GB" sz="2200" dirty="0"/>
            </a:br>
            <a:r>
              <a:rPr lang="en-GB" sz="2200" dirty="0"/>
              <a:t>(RACU ≥ 30mg/g), </a:t>
            </a:r>
            <a:r>
              <a:rPr lang="pt-PT" sz="2200" dirty="0"/>
              <a:t>pressão arterial e HbA1c bem controladas, tratados com um iSRA otimizado, a finerenona:</a:t>
            </a:r>
          </a:p>
          <a:p>
            <a:pPr rtl="0">
              <a:buClr>
                <a:schemeClr val="accent2">
                  <a:lumMod val="50000"/>
                </a:schemeClr>
              </a:buClr>
            </a:pPr>
            <a:r>
              <a:rPr lang="pt-PT" sz="2400" b="1" dirty="0">
                <a:solidFill>
                  <a:schemeClr val="accent2">
                    <a:lumMod val="50000"/>
                  </a:schemeClr>
                </a:solidFill>
              </a:rPr>
              <a:t>Reduziu significativamente o risco de morbidade e mortalidade CV em 13%</a:t>
            </a:r>
            <a:br>
              <a:rPr lang="en-GB" sz="2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PT" sz="2000" dirty="0">
                <a:solidFill>
                  <a:schemeClr val="accent2">
                    <a:lumMod val="50000"/>
                  </a:schemeClr>
                </a:solidFill>
              </a:rPr>
              <a:t>O benefício da finerenona foi obtido por meio de uma redução na HIC apesar da </a:t>
            </a:r>
            <a:br>
              <a:rPr lang="en-GB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PT" sz="2000" dirty="0">
                <a:solidFill>
                  <a:schemeClr val="accent2">
                    <a:lumMod val="50000"/>
                  </a:schemeClr>
                </a:solidFill>
              </a:rPr>
              <a:t>exclusão de participantes com ICFEr </a:t>
            </a:r>
          </a:p>
          <a:p>
            <a:pPr rtl="0">
              <a:spcBef>
                <a:spcPts val="1500"/>
              </a:spcBef>
              <a:buClr>
                <a:schemeClr val="accent3"/>
              </a:buClr>
            </a:pPr>
            <a:r>
              <a:rPr lang="pt-PT" sz="2400" b="1" dirty="0"/>
              <a:t>Demonstrou uma tendência favorável nos resultados renais</a:t>
            </a:r>
            <a:br>
              <a:rPr lang="en-GB" sz="2200" b="1" dirty="0"/>
            </a:br>
            <a:r>
              <a:rPr lang="pt-PT" sz="2000" dirty="0">
                <a:solidFill>
                  <a:srgbClr val="16374D"/>
                </a:solidFill>
              </a:rPr>
              <a:t>Embora a finerenona tenha apresentado um efeito não significativo no resultado composto </a:t>
            </a:r>
            <a:br>
              <a:rPr lang="en-GB" sz="2000" dirty="0">
                <a:solidFill>
                  <a:srgbClr val="16374D"/>
                </a:solidFill>
              </a:rPr>
            </a:br>
            <a:r>
              <a:rPr lang="pt-PT" sz="2000" dirty="0">
                <a:solidFill>
                  <a:srgbClr val="16374D"/>
                </a:solidFill>
              </a:rPr>
              <a:t>de TFGe ≥40%, achados exploratórios demonstraram que a finerenona reduziu </a:t>
            </a:r>
            <a:br>
              <a:rPr lang="en-GB" sz="2000" dirty="0">
                <a:solidFill>
                  <a:srgbClr val="16374D"/>
                </a:solidFill>
              </a:rPr>
            </a:br>
            <a:r>
              <a:rPr lang="pt-PT" sz="2000" dirty="0">
                <a:solidFill>
                  <a:srgbClr val="16374D"/>
                </a:solidFill>
              </a:rPr>
              <a:t>significativamente a incidência de DRET e o resultado composto de TFGe ≥57%</a:t>
            </a:r>
          </a:p>
          <a:p>
            <a:pPr rtl="0">
              <a:spcBef>
                <a:spcPts val="1500"/>
              </a:spcBef>
              <a:buClr>
                <a:schemeClr val="accent5">
                  <a:lumMod val="50000"/>
                </a:schemeClr>
              </a:buClr>
            </a:pPr>
            <a:r>
              <a:rPr lang="pt-PT" sz="2400" b="1" dirty="0">
                <a:solidFill>
                  <a:schemeClr val="accent5">
                    <a:lumMod val="50000"/>
                  </a:schemeClr>
                </a:solidFill>
              </a:rPr>
              <a:t>Foi associada a uma incidência semelhante de EAs em comparação</a:t>
            </a:r>
            <a:br>
              <a:rPr lang="pt-PT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PT" sz="2400" b="1" dirty="0">
                <a:solidFill>
                  <a:schemeClr val="accent5">
                    <a:lumMod val="50000"/>
                  </a:schemeClr>
                </a:solidFill>
              </a:rPr>
              <a:t>com o placebo</a:t>
            </a:r>
            <a:b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PT" sz="2000" dirty="0">
                <a:solidFill>
                  <a:schemeClr val="accent5">
                    <a:lumMod val="50000"/>
                  </a:schemeClr>
                </a:solidFill>
              </a:rPr>
              <a:t>Baixa incidência de descontinuação permanente devido a hipercalemia (1,2% vs. 0,4%)</a:t>
            </a:r>
          </a:p>
          <a:p>
            <a:pPr marL="0" indent="0">
              <a:buNone/>
            </a:pP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sz="2200" dirty="0"/>
          </a:p>
          <a:p>
            <a:pPr lvl="0"/>
            <a:endParaRPr lang="en-GB" dirty="0"/>
          </a:p>
          <a:p>
            <a:endParaRPr lang="en-GB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7D7F848-50F8-4F52-A140-E5E2D47264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39" r="19373" b="1834"/>
          <a:stretch/>
        </p:blipFill>
        <p:spPr>
          <a:xfrm flipH="1">
            <a:off x="11026257" y="3508207"/>
            <a:ext cx="637683" cy="1135909"/>
          </a:xfrm>
          <a:prstGeom prst="rect">
            <a:avLst/>
          </a:prstGeom>
          <a:noFill/>
          <a:effectLst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09AF49F-B999-4E24-ADE3-737F86C8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t-PT" dirty="0"/>
              <a:t>Resumo do estudo FIGARO-DKD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3AF4A2E-E9D1-407E-9831-809A3B7251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/>
        </p:blipFill>
        <p:spPr>
          <a:xfrm>
            <a:off x="10626919" y="2176029"/>
            <a:ext cx="1332177" cy="133217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C86CD6D-2143-4715-8BF8-461F8B0455A3}"/>
              </a:ext>
            </a:extLst>
          </p:cNvPr>
          <p:cNvGrpSpPr/>
          <p:nvPr/>
        </p:nvGrpSpPr>
        <p:grpSpPr>
          <a:xfrm>
            <a:off x="10923295" y="4823003"/>
            <a:ext cx="864000" cy="906532"/>
            <a:chOff x="7983462" y="2460575"/>
            <a:chExt cx="864000" cy="906532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8C0AA94B-D001-4791-906D-8506A9EFC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83462" y="2503107"/>
              <a:ext cx="864000" cy="864000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63F85680-77D7-428D-9536-403A2E66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97202" y="2460575"/>
              <a:ext cx="432000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0030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70DA79E-152F-43D3-B6FE-EDBF24540702}"/>
              </a:ext>
            </a:extLst>
          </p:cNvPr>
          <p:cNvSpPr/>
          <p:nvPr/>
        </p:nvSpPr>
        <p:spPr>
          <a:xfrm>
            <a:off x="-9052" y="3929021"/>
            <a:ext cx="12201052" cy="1288586"/>
          </a:xfrm>
          <a:prstGeom prst="rect">
            <a:avLst/>
          </a:prstGeom>
          <a:solidFill>
            <a:srgbClr val="ECF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504000" rtlCol="0" anchor="ctr"/>
          <a:lstStyle/>
          <a:p>
            <a:pPr marL="628650"/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98C1DD-D7D5-4821-AB85-74601E2FB5A1}"/>
              </a:ext>
            </a:extLst>
          </p:cNvPr>
          <p:cNvSpPr/>
          <p:nvPr/>
        </p:nvSpPr>
        <p:spPr>
          <a:xfrm>
            <a:off x="-9052" y="1835927"/>
            <a:ext cx="12201052" cy="2093094"/>
          </a:xfrm>
          <a:prstGeom prst="rect">
            <a:avLst/>
          </a:prstGeom>
          <a:solidFill>
            <a:srgbClr val="DF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628650">
              <a:spcAft>
                <a:spcPts val="600"/>
              </a:spcAft>
            </a:pP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9AF49F-B999-4E24-ADE3-737F86C8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t-PT"/>
              <a:t>Conclusão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3F3DD0-4568-498D-8351-34AD9D6075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3887" y="6013459"/>
            <a:ext cx="10909300" cy="506124"/>
          </a:xfrm>
        </p:spPr>
        <p:txBody>
          <a:bodyPr/>
          <a:lstStyle/>
          <a:p>
            <a:pPr rtl="0"/>
            <a:r>
              <a:rPr lang="pt-PT">
                <a:solidFill>
                  <a:srgbClr val="53585A"/>
                </a:solidFill>
              </a:rPr>
              <a:t>1. Bakris GB, </a:t>
            </a:r>
            <a:r>
              <a:rPr lang="pt-PT" i="1">
                <a:solidFill>
                  <a:srgbClr val="53585A"/>
                </a:solidFill>
              </a:rPr>
              <a:t>et al. N Engl J Med </a:t>
            </a:r>
            <a:r>
              <a:rPr lang="pt-PT">
                <a:solidFill>
                  <a:srgbClr val="53585A"/>
                </a:solidFill>
              </a:rPr>
              <a:t>2020;383:2219–2229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94BFBA-5E1D-4554-A30D-CDBD5D8606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7AF8E309-D608-654D-B811-6A2C46C88181}" type="slidenum">
              <a:rPr/>
              <a:pPr/>
              <a:t>15</a:t>
            </a:fld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A8EF6-4993-4BF5-9C77-C4EF6A97469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1412873"/>
            <a:ext cx="9196387" cy="4536000"/>
          </a:xfrm>
        </p:spPr>
        <p:txBody>
          <a:bodyPr>
            <a:normAutofit/>
          </a:bodyPr>
          <a:lstStyle/>
          <a:p>
            <a:pPr marL="0" lvl="0" indent="0" defTabSz="609585" eaLnBrk="0" fontAlgn="base" hangingPunct="0">
              <a:spcBef>
                <a:spcPct val="0"/>
              </a:spcBef>
              <a:spcAft>
                <a:spcPts val="600"/>
              </a:spcAft>
              <a:buClrTx/>
              <a:buNone/>
            </a:pPr>
            <a:endParaRPr lang="en-GB" sz="2200" b="1" dirty="0">
              <a:solidFill>
                <a:srgbClr val="97C21E">
                  <a:lumMod val="50000"/>
                </a:srgbClr>
              </a:solidFill>
            </a:endParaRPr>
          </a:p>
          <a:p>
            <a:pPr marL="0" lvl="0" indent="0" defTabSz="609585" rtl="0" eaLnBrk="0" fontAlgn="base" hangingPunc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pt-PT" sz="22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Os resultados do FIGARO-DKD destacam: </a:t>
            </a:r>
          </a:p>
          <a:p>
            <a:pPr marL="361950" indent="-361950" defTabSz="609585" rtl="0" eaLnBrk="0" fontAlgn="base" hangingPunct="0">
              <a:spcBef>
                <a:spcPct val="0"/>
              </a:spcBef>
              <a:spcAft>
                <a:spcPts val="600"/>
              </a:spcAft>
              <a:buClrTx/>
            </a:pPr>
            <a:r>
              <a:rPr lang="pt-PT" sz="22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A necessidade de um </a:t>
            </a:r>
            <a:r>
              <a:rPr lang="pt-PT" sz="22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tratamento precoce para DRC </a:t>
            </a:r>
            <a:r>
              <a:rPr lang="pt-PT" sz="22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para </a:t>
            </a:r>
            <a:r>
              <a:rPr lang="pt-PT" sz="22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reduzir o ônus CV e de IC </a:t>
            </a:r>
            <a:r>
              <a:rPr lang="pt-PT" sz="22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nesta população de pacientes</a:t>
            </a:r>
          </a:p>
          <a:p>
            <a:pPr marL="361950" lvl="0" indent="-361950" defTabSz="609585" rtl="0" eaLnBrk="0" fontAlgn="base" hangingPunct="0">
              <a:spcBef>
                <a:spcPct val="0"/>
              </a:spcBef>
              <a:spcAft>
                <a:spcPts val="600"/>
              </a:spcAft>
              <a:buClrTx/>
            </a:pPr>
            <a:r>
              <a:rPr lang="pt-PT" sz="22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A importância do </a:t>
            </a:r>
            <a:r>
              <a:rPr lang="pt-PT" sz="22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monitoramento da RACU </a:t>
            </a:r>
            <a:r>
              <a:rPr lang="pt-PT" sz="22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em </a:t>
            </a:r>
            <a:r>
              <a:rPr lang="pt-PT" sz="22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participantes com DT2 e TFGe ≥60 ml/min/1,73 m</a:t>
            </a:r>
            <a:r>
              <a:rPr lang="pt-PT" sz="2200" b="1" baseline="30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2</a:t>
            </a:r>
            <a:r>
              <a:rPr lang="pt-PT" sz="22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</a:p>
          <a:p>
            <a:pPr marL="0" indent="0" defTabSz="609585" rtl="0" eaLnBrk="0" fontAlgn="base" hangingPunct="0">
              <a:spcBef>
                <a:spcPts val="0"/>
              </a:spcBef>
              <a:buClrTx/>
              <a:buNone/>
            </a:pPr>
            <a:endParaRPr lang="pt-PT" sz="1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defTabSz="609585" rtl="0" eaLnBrk="0" fontAlgn="base" hangingPunct="0">
              <a:spcBef>
                <a:spcPts val="500"/>
              </a:spcBef>
              <a:spcAft>
                <a:spcPts val="1200"/>
              </a:spcAft>
              <a:buClrTx/>
              <a:buNone/>
            </a:pPr>
            <a:r>
              <a:rPr lang="pt-PT" sz="2200" dirty="0">
                <a:solidFill>
                  <a:schemeClr val="accent2">
                    <a:lumMod val="50000"/>
                  </a:schemeClr>
                </a:solidFill>
              </a:rPr>
              <a:t>Combinados, os resultados dos estudos </a:t>
            </a:r>
            <a:r>
              <a:rPr lang="pt-PT" sz="2200" b="1" dirty="0">
                <a:solidFill>
                  <a:schemeClr val="accent2">
                    <a:lumMod val="50000"/>
                  </a:schemeClr>
                </a:solidFill>
              </a:rPr>
              <a:t>FIGARO-DKD e FIDELIO‑DKD</a:t>
            </a:r>
            <a:r>
              <a:rPr lang="pt-PT" sz="2200" b="1" baseline="30000" dirty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pt-PT" sz="2200" dirty="0">
                <a:solidFill>
                  <a:schemeClr val="accent2">
                    <a:lumMod val="50000"/>
                  </a:schemeClr>
                </a:solidFill>
              </a:rPr>
              <a:t>sugerem que a </a:t>
            </a:r>
            <a:r>
              <a:rPr lang="pt-PT" sz="2200" b="1" dirty="0">
                <a:solidFill>
                  <a:schemeClr val="accent2">
                    <a:lumMod val="50000"/>
                  </a:schemeClr>
                </a:solidFill>
              </a:rPr>
              <a:t>finerenona oferece benefícios renais e CV em todo o espectro de participantes com DRC e DT2</a:t>
            </a:r>
          </a:p>
          <a:p>
            <a:pPr marL="0" lvl="0" indent="0" defTabSz="609585" eaLnBrk="0" fontAlgn="base" hangingPunct="0">
              <a:spcBef>
                <a:spcPct val="0"/>
              </a:spcBef>
              <a:spcAft>
                <a:spcPts val="600"/>
              </a:spcAft>
              <a:buClrTx/>
              <a:buNone/>
            </a:pPr>
            <a:endParaRPr lang="en-GB" sz="2200" dirty="0">
              <a:solidFill>
                <a:srgbClr val="97C21E">
                  <a:lumMod val="50000"/>
                </a:srgbClr>
              </a:solidFill>
            </a:endParaRPr>
          </a:p>
          <a:p>
            <a:endParaRPr lang="en-GB" sz="2200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FD17738-9829-4CF0-B2CA-EF7906378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029" y="3949274"/>
            <a:ext cx="1160332" cy="116033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FCD04C1-6873-4174-8B7B-F8FB1E9DD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5361" y="3954512"/>
            <a:ext cx="1160332" cy="116033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3EF0098-0385-4F23-82FC-1D51C777D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935" y="2348813"/>
            <a:ext cx="1160332" cy="116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69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E5C974-0589-436A-A4FB-77B07F39B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AF8E309-D608-654D-B811-6A2C46C88181}" type="slidenum">
              <a:rPr/>
              <a:pPr/>
              <a:t>16</a:t>
            </a:fld>
            <a:endParaRPr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E40798C-EED7-44C6-9DAF-690170FF7FB0}"/>
              </a:ext>
            </a:extLst>
          </p:cNvPr>
          <p:cNvSpPr txBox="1">
            <a:spLocks/>
          </p:cNvSpPr>
          <p:nvPr/>
        </p:nvSpPr>
        <p:spPr>
          <a:xfrm>
            <a:off x="53225" y="1268760"/>
            <a:ext cx="12017931" cy="46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33400" indent="-2492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6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8001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4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16000" indent="-215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24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1DF"/>
              </a:buClr>
              <a:buSzTx/>
              <a:buFont typeface="Arial" panose="020B0604020202020204" pitchFamily="34" charset="0"/>
              <a:buNone/>
              <a:tabLst>
                <a:tab pos="92075" algn="l"/>
              </a:tabLst>
              <a:defRPr/>
            </a:pPr>
            <a:r>
              <a:rPr kumimoji="0" lang="pt-PT" sz="2400" b="1" i="0" u="none" strike="noStrike" kern="1200" cap="none" normalizeH="0" baseline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48 países, 19.381 participantes incluídos, 7.437 participantes randomizados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33820067-41D6-49C9-801B-8827B8AB03DC}"/>
              </a:ext>
            </a:extLst>
          </p:cNvPr>
          <p:cNvSpPr txBox="1">
            <a:spLocks/>
          </p:cNvSpPr>
          <p:nvPr/>
        </p:nvSpPr>
        <p:spPr>
          <a:xfrm>
            <a:off x="4116388" y="5644174"/>
            <a:ext cx="7406867" cy="711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1828800" algn="l"/>
              </a:tabLst>
              <a:defRPr lang="en-US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533400" indent="-2492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6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8001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4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16000" indent="-215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24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1DF"/>
              </a:buClr>
              <a:buSzTx/>
              <a:buFont typeface="Arial" panose="020B0604020202020204" pitchFamily="34" charset="0"/>
              <a:buNone/>
              <a:tabLst>
                <a:tab pos="1828800" algn="l"/>
              </a:tabLst>
              <a:defRPr/>
            </a:pPr>
            <a:r>
              <a:rPr kumimoji="0" lang="pt-PT" sz="1800" b="1" i="0" u="none" strike="noStrike" kern="1200" cap="none" normalizeH="0" baseline="0">
                <a:ln>
                  <a:noFill/>
                </a:ln>
                <a:solidFill>
                  <a:srgbClr val="16374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equipe do FIGARO-DKD também gostaria de agradecer a todos os investigadores participantes, aos centros e aos participantes e suas famílias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6692355-1BA0-4062-BAA9-55FC142E6D91}"/>
              </a:ext>
            </a:extLst>
          </p:cNvPr>
          <p:cNvSpPr txBox="1">
            <a:spLocks/>
          </p:cNvSpPr>
          <p:nvPr/>
        </p:nvSpPr>
        <p:spPr>
          <a:xfrm>
            <a:off x="623888" y="333375"/>
            <a:ext cx="10909299" cy="9623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u="none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600" b="1" i="0" u="none" strike="noStrike" kern="1200" cap="none" normalizeH="0" baseline="0">
                <a:ln>
                  <a:noFill/>
                </a:ln>
                <a:solidFill>
                  <a:srgbClr val="16374D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Obrigado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58148C-FE4E-42CD-9ACC-9BD3987750BF}"/>
              </a:ext>
            </a:extLst>
          </p:cNvPr>
          <p:cNvSpPr txBox="1"/>
          <p:nvPr/>
        </p:nvSpPr>
        <p:spPr>
          <a:xfrm>
            <a:off x="614498" y="1736812"/>
            <a:ext cx="10910388" cy="511118"/>
          </a:xfrm>
          <a:prstGeom prst="rect">
            <a:avLst/>
          </a:prstGeom>
          <a:solidFill>
            <a:srgbClr val="669BD2">
              <a:lumMod val="20000"/>
              <a:lumOff val="80000"/>
            </a:srgbClr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300" b="1" i="0" u="none" strike="noStrike" kern="0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Comitê executivo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300" b="0" i="0" u="none" strike="noStrike" kern="0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George L. Bakris; Gerasimos Filippatos; Rajiv Agarwal; Stefan D. Anker; Luis M. Ruilope; Bertram Pitt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1157C6-7C5C-43A1-9F38-5D49AB4175FD}"/>
              </a:ext>
            </a:extLst>
          </p:cNvPr>
          <p:cNvSpPr txBox="1"/>
          <p:nvPr/>
        </p:nvSpPr>
        <p:spPr>
          <a:xfrm>
            <a:off x="614498" y="2293034"/>
            <a:ext cx="10910388" cy="460222"/>
          </a:xfrm>
          <a:prstGeom prst="rect">
            <a:avLst/>
          </a:prstGeom>
          <a:solidFill>
            <a:srgbClr val="66B512">
              <a:lumMod val="20000"/>
              <a:lumOff val="80000"/>
            </a:srgbClr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300" b="1" i="0" u="none" strike="noStrike" kern="0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Comitê independente de monitoramento de dados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300" b="0" i="0" u="none" strike="noStrike" kern="0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Murray Epstein; Aldo Maggioni; Glenn Chertow; Gerald DiBona; Tim Friede; Jose Lopez-Sendon; Jean Rouleau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4F2ACE-8855-4B3A-8DC3-B254FA9FC55F}"/>
              </a:ext>
            </a:extLst>
          </p:cNvPr>
          <p:cNvSpPr txBox="1"/>
          <p:nvPr/>
        </p:nvSpPr>
        <p:spPr>
          <a:xfrm>
            <a:off x="614498" y="2798360"/>
            <a:ext cx="10911600" cy="876600"/>
          </a:xfrm>
          <a:prstGeom prst="rect">
            <a:avLst/>
          </a:prstGeom>
          <a:solidFill>
            <a:srgbClr val="8F3685">
              <a:lumMod val="20000"/>
              <a:lumOff val="80000"/>
            </a:srgbClr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300" b="1" i="0" u="none" strike="noStrike" kern="0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Comitê de eventos clínicos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300" kern="0">
                <a:solidFill>
                  <a:srgbClr val="000000"/>
                </a:solidFill>
                <a:latin typeface="Arial" panose="020B0604020202020204"/>
                <a:cs typeface="+mn-cs"/>
              </a:rPr>
              <a:t>Rajiv Agarwal; Stefan Anker; Phyllis August; Andrew Coats; Hans Diener; Wolfram Döhner; Barry Greenberg; </a:t>
            </a:r>
            <a:br>
              <a:rPr lang="en-GB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</a:br>
            <a:r>
              <a:rPr lang="pt-PT" sz="1300" kern="0">
                <a:solidFill>
                  <a:srgbClr val="000000"/>
                </a:solidFill>
                <a:latin typeface="Arial" panose="020B0604020202020204"/>
                <a:cs typeface="+mn-cs"/>
              </a:rPr>
              <a:t>Stephan von Haehling; James Januzzi; Alan Jardine; Carlos Kase; Sankar Navaneethan; Lauren Phillips; </a:t>
            </a:r>
            <a:br>
              <a:rPr lang="en-GB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</a:br>
            <a:r>
              <a:rPr lang="pt-PT" sz="1300" kern="0">
                <a:solidFill>
                  <a:srgbClr val="000000"/>
                </a:solidFill>
                <a:latin typeface="Arial" panose="020B0604020202020204"/>
                <a:cs typeface="+mn-cs"/>
              </a:rPr>
              <a:t>Piotr Ponikowski; Pantelis Sarafidis; Titte Srinivas; Turgut Tatlisumak; John Teerlink</a:t>
            </a:r>
          </a:p>
        </p:txBody>
      </p:sp>
      <p:sp>
        <p:nvSpPr>
          <p:cNvPr id="23" name="Footer Placeholder 5">
            <a:extLst>
              <a:ext uri="{FF2B5EF4-FFF2-40B4-BE49-F238E27FC236}">
                <a16:creationId xmlns:a16="http://schemas.microsoft.com/office/drawing/2014/main" id="{60F15AD1-7851-44CF-8E13-E005ACC2D879}"/>
              </a:ext>
            </a:extLst>
          </p:cNvPr>
          <p:cNvSpPr txBox="1">
            <a:spLocks/>
          </p:cNvSpPr>
          <p:nvPr/>
        </p:nvSpPr>
        <p:spPr>
          <a:xfrm>
            <a:off x="623887" y="6013459"/>
            <a:ext cx="7993063" cy="506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ED9B48-AF38-49EE-A6BD-BBAF59386461}"/>
              </a:ext>
            </a:extLst>
          </p:cNvPr>
          <p:cNvSpPr txBox="1"/>
          <p:nvPr/>
        </p:nvSpPr>
        <p:spPr>
          <a:xfrm>
            <a:off x="611655" y="3720064"/>
            <a:ext cx="10911600" cy="1908000"/>
          </a:xfrm>
          <a:prstGeom prst="rect">
            <a:avLst/>
          </a:prstGeom>
          <a:solidFill>
            <a:srgbClr val="988983">
              <a:lumMod val="20000"/>
              <a:lumOff val="80000"/>
            </a:srgbClr>
          </a:solidFill>
        </p:spPr>
        <p:txBody>
          <a:bodyPr vert="horz" wrap="square" lIns="360000" tIns="45720" rIns="36000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300" b="1" i="0" u="none" strike="noStrike" kern="0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Investigadores principais nacionais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300" kern="0">
                <a:solidFill>
                  <a:srgbClr val="000000"/>
                </a:solidFill>
                <a:latin typeface="Arial" panose="020B0604020202020204"/>
                <a:cs typeface="+mn-cs"/>
              </a:rPr>
              <a:t>Augusto Vallejos; Richard MacIsaac; Guntram Schernthaner; Pieter Gillard; Maria Eugenia F. Canziani; Theodora Temelkova‑Kurktschiev; </a:t>
            </a:r>
            <a:br>
              <a:rPr lang="en-US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</a:br>
            <a:r>
              <a:rPr lang="pt-PT" sz="1300" kern="0">
                <a:solidFill>
                  <a:srgbClr val="000000"/>
                </a:solidFill>
                <a:latin typeface="Arial" panose="020B0604020202020204"/>
                <a:cs typeface="+mn-cs"/>
              </a:rPr>
              <a:t>Ellen Burgess e Sheldon Tobe; Fernando González; Zhi-Hong Liu; Andrés Ángelo Cadena Bonfanti e Carlos Francisco Jaramillo; </a:t>
            </a:r>
            <a:br>
              <a:rPr lang="en-US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</a:br>
            <a:r>
              <a:rPr lang="pt-PT" sz="1300" kern="0">
                <a:solidFill>
                  <a:srgbClr val="000000"/>
                </a:solidFill>
                <a:latin typeface="Arial" panose="020B0604020202020204"/>
                <a:cs typeface="+mn-cs"/>
              </a:rPr>
              <a:t>Martin Prazny; Peter Rossing; Jorma Strand; Michel Marre; Roland Schmieder e Christoph Wanner; Pantelis A. Sarafidis; Juliana Chan; </a:t>
            </a:r>
            <a:br>
              <a:rPr lang="en-US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</a:br>
            <a:r>
              <a:rPr lang="pt-PT" sz="1300" kern="0">
                <a:solidFill>
                  <a:srgbClr val="000000"/>
                </a:solidFill>
                <a:latin typeface="Arial" panose="020B0604020202020204"/>
                <a:cs typeface="+mn-cs"/>
              </a:rPr>
              <a:t>László Rosivall; Joseph Eustace; Ehud Grossman and Yoram Yagil; Giuseppe Remuzzi; Daisuke Koya e Takashi Wada; </a:t>
            </a:r>
            <a:br>
              <a:rPr lang="en-US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</a:br>
            <a:r>
              <a:rPr lang="pt-PT" sz="1300" kern="0">
                <a:solidFill>
                  <a:srgbClr val="000000"/>
                </a:solidFill>
                <a:latin typeface="Arial" panose="020B0604020202020204"/>
                <a:cs typeface="+mn-cs"/>
              </a:rPr>
              <a:t>Luis Alejandro Nevarez Ruiz; Ron Gansevoort e Adriaan Kooy; Trine Finnes; Froilan De Leon; Janusz Gumprecht; </a:t>
            </a:r>
            <a:br>
              <a:rPr lang="en-US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</a:br>
            <a:r>
              <a:rPr lang="pt-PT" sz="1300" kern="0">
                <a:solidFill>
                  <a:srgbClr val="000000"/>
                </a:solidFill>
                <a:latin typeface="Arial" panose="020B0604020202020204"/>
                <a:cs typeface="+mn-cs"/>
              </a:rPr>
              <a:t>Fernando Teixeira e Costa; Alexander Dreval; Anantharaman Vathsala; Aslam Amod; Sin Gon Kim e Byung Wan Lee; </a:t>
            </a:r>
            <a:br>
              <a:rPr lang="en-US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</a:br>
            <a:r>
              <a:rPr lang="pt-PT" sz="1300" kern="0">
                <a:solidFill>
                  <a:srgbClr val="000000"/>
                </a:solidFill>
                <a:latin typeface="Arial" panose="020B0604020202020204"/>
                <a:cs typeface="+mn-cs"/>
              </a:rPr>
              <a:t>Julio Pascual Santos; Bengt-Olov Tengmark; Michel Burnier; Chien-Te Lee; Sukit Yamwong; Ramazan Sari; Kieran McCafferty; </a:t>
            </a:r>
            <a:br>
              <a:rPr lang="en-US" sz="13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</a:br>
            <a:r>
              <a:rPr lang="pt-PT" sz="1300" kern="0">
                <a:solidFill>
                  <a:srgbClr val="000000"/>
                </a:solidFill>
                <a:latin typeface="Arial" panose="020B0604020202020204"/>
                <a:cs typeface="+mn-cs"/>
              </a:rPr>
              <a:t>Borys Mankovsky; Sharon Adler, Linda Fried, Robert Toto e Mark Williams; Tran Quang Khanh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6E63BF2-997B-4A9C-83B3-4345B9FD5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94" y="5615811"/>
            <a:ext cx="3266336" cy="76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19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BEFA3E-3F96-4677-9042-9F72B62F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t-PT"/>
              <a:t>Central laboratory assessments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741362-FBE8-4478-B9F1-C87E39B1FD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pt-PT"/>
              <a:t>*Reported using the MedDRA preferred terms ‘hyperkalemia’ and ‘blood potassium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B3849B-26E1-4251-9F60-AF25619C03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7AF8E309-D608-654D-B811-6A2C46C88181}" type="slidenum">
              <a:rPr/>
              <a:pPr/>
              <a:t>17</a:t>
            </a:fld>
            <a:endParaRPr/>
          </a:p>
        </p:txBody>
      </p:sp>
      <p:graphicFrame>
        <p:nvGraphicFramePr>
          <p:cNvPr id="6" name="Table 22">
            <a:extLst>
              <a:ext uri="{FF2B5EF4-FFF2-40B4-BE49-F238E27FC236}">
                <a16:creationId xmlns:a16="http://schemas.microsoft.com/office/drawing/2014/main" id="{A51EB031-6BDB-4D1C-B2C5-5A25749D8D24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75059074"/>
              </p:ext>
            </p:extLst>
          </p:nvPr>
        </p:nvGraphicFramePr>
        <p:xfrm>
          <a:off x="623888" y="1412875"/>
          <a:ext cx="10908624" cy="18846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75626">
                  <a:extLst>
                    <a:ext uri="{9D8B030D-6E8A-4147-A177-3AD203B41FA5}">
                      <a16:colId xmlns:a16="http://schemas.microsoft.com/office/drawing/2014/main" val="3691223454"/>
                    </a:ext>
                  </a:extLst>
                </a:gridCol>
                <a:gridCol w="2266499">
                  <a:extLst>
                    <a:ext uri="{9D8B030D-6E8A-4147-A177-3AD203B41FA5}">
                      <a16:colId xmlns:a16="http://schemas.microsoft.com/office/drawing/2014/main" val="332267414"/>
                    </a:ext>
                  </a:extLst>
                </a:gridCol>
                <a:gridCol w="2266499">
                  <a:extLst>
                    <a:ext uri="{9D8B030D-6E8A-4147-A177-3AD203B41FA5}">
                      <a16:colId xmlns:a16="http://schemas.microsoft.com/office/drawing/2014/main" val="26658733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/>
                      <a:r>
                        <a:rPr lang="pt-PT" sz="2000"/>
                        <a:t>Treatment-emergent adverse events, n (%)</a:t>
                      </a:r>
                    </a:p>
                  </a:txBody>
                  <a:tcPr marL="89961" marR="89961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2000"/>
                        <a:t>Finerenone (n=3683)</a:t>
                      </a:r>
                    </a:p>
                  </a:txBody>
                  <a:tcPr marL="89961" marR="8996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2000"/>
                        <a:t>Placebo </a:t>
                      </a:r>
                      <a:br>
                        <a:rPr lang="en-GB" sz="2000" dirty="0"/>
                      </a:br>
                      <a:r>
                        <a:rPr lang="pt-PT" sz="2000"/>
                        <a:t>(n=3658)</a:t>
                      </a:r>
                    </a:p>
                  </a:txBody>
                  <a:tcPr marL="89961" marR="8996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430048"/>
                  </a:ext>
                </a:extLst>
              </a:tr>
              <a:tr h="591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Treatment-emergent serum potassium &gt;5.5 mmol/l</a:t>
                      </a:r>
                    </a:p>
                  </a:txBody>
                  <a:tcPr marL="89961" marR="89961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495 (13.5)</a:t>
                      </a:r>
                    </a:p>
                  </a:txBody>
                  <a:tcPr marL="67471" marR="6747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233 (6.4)</a:t>
                      </a:r>
                    </a:p>
                  </a:txBody>
                  <a:tcPr marL="67471" marR="67471" marT="0" marB="0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96796"/>
                  </a:ext>
                </a:extLst>
              </a:tr>
              <a:tr h="591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Treatment-emergent serum potassium &gt;6.0 mmol/l</a:t>
                      </a:r>
                    </a:p>
                  </a:txBody>
                  <a:tcPr marL="67471" marR="67471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86 (2.3)</a:t>
                      </a:r>
                    </a:p>
                  </a:txBody>
                  <a:tcPr marL="67471" marR="674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43 (1.2)</a:t>
                      </a:r>
                    </a:p>
                  </a:txBody>
                  <a:tcPr marL="67471" marR="67471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154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27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B75627-9E8E-41AA-B9A7-2B1AAAD82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66" y="2718900"/>
            <a:ext cx="11376122" cy="31458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03B78E-FE1F-480B-8041-E3B666F3D327}"/>
              </a:ext>
            </a:extLst>
          </p:cNvPr>
          <p:cNvSpPr/>
          <p:nvPr/>
        </p:nvSpPr>
        <p:spPr>
          <a:xfrm>
            <a:off x="-16948" y="1410905"/>
            <a:ext cx="12208948" cy="86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A550CD-8A7D-474E-A6B9-EA2C0A94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t-PT"/>
              <a:t>Pacientes com DRC e DT2 têm alto risco de hospitalização por IC e morte CV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D6B0-8249-4928-8FC9-4DA6FC3819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7AF8E309-D608-654D-B811-6A2C46C88181}" type="slidenum">
              <a:rPr/>
              <a:pPr/>
              <a:t>2</a:t>
            </a:fld>
            <a:endParaRPr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AB6EF4-FC1A-486B-94EA-A37FD566BA9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rtl="0"/>
            <a:r>
              <a:rPr lang="pt-PT" sz="2400"/>
              <a:t>O risco CV aumenta com a redução da TFGe abaixo de ~75 ml/min/1,73 m</a:t>
            </a:r>
            <a:r>
              <a:rPr lang="pt-PT" sz="2400" baseline="30000"/>
              <a:t>2</a:t>
            </a:r>
            <a:r>
              <a:rPr lang="pt-PT" sz="2400"/>
              <a:t> e RACU acima de 5 mg/g,</a:t>
            </a:r>
            <a:r>
              <a:rPr lang="pt-PT" sz="2400" baseline="30000"/>
              <a:t>1</a:t>
            </a:r>
            <a:r>
              <a:rPr lang="pt-PT" sz="2400"/>
              <a:t> e o diabetes exacerba esse risco ainda mais</a:t>
            </a:r>
            <a:r>
              <a:rPr lang="pt-PT" sz="2400" baseline="30000"/>
              <a:t>2</a:t>
            </a:r>
          </a:p>
          <a:p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B8F822-9F20-4DB4-A746-200D1CABF0AA}"/>
              </a:ext>
            </a:extLst>
          </p:cNvPr>
          <p:cNvSpPr/>
          <p:nvPr/>
        </p:nvSpPr>
        <p:spPr>
          <a:xfrm>
            <a:off x="798786" y="2316256"/>
            <a:ext cx="5491787" cy="446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buClr>
                <a:schemeClr val="bg2"/>
              </a:buClr>
            </a:pPr>
            <a:r>
              <a:rPr lang="pt-PT" sz="2400" b="1">
                <a:solidFill>
                  <a:schemeClr val="bg2"/>
                </a:solidFill>
              </a:rPr>
              <a:t>TFGe (ml/min/1,73 m</a:t>
            </a:r>
            <a:r>
              <a:rPr lang="pt-PT" sz="2400" b="1" baseline="30000">
                <a:solidFill>
                  <a:schemeClr val="bg2"/>
                </a:solidFill>
              </a:rPr>
              <a:t>2</a:t>
            </a:r>
            <a:r>
              <a:rPr lang="pt-PT" sz="2400" b="1">
                <a:solidFill>
                  <a:schemeClr val="bg2"/>
                </a:solidFill>
              </a:rPr>
              <a:t>)*</a:t>
            </a:r>
            <a:r>
              <a:rPr lang="pt-PT" sz="2400" b="1" baseline="30000">
                <a:solidFill>
                  <a:schemeClr val="bg2"/>
                </a:solidFill>
              </a:rPr>
              <a:t>#,1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33CC273-EC44-40C6-B9C9-E514481D1EA2}"/>
              </a:ext>
            </a:extLst>
          </p:cNvPr>
          <p:cNvSpPr/>
          <p:nvPr/>
        </p:nvSpPr>
        <p:spPr>
          <a:xfrm>
            <a:off x="6231134" y="2293247"/>
            <a:ext cx="5302054" cy="446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buClr>
                <a:schemeClr val="bg2"/>
              </a:buClr>
            </a:pPr>
            <a:r>
              <a:rPr lang="pt-PT" sz="2400" b="1">
                <a:solidFill>
                  <a:schemeClr val="bg2"/>
                </a:solidFill>
              </a:rPr>
              <a:t>RACU (mg/g)*</a:t>
            </a:r>
            <a:r>
              <a:rPr lang="pt-PT" sz="2400" b="1" baseline="30000">
                <a:solidFill>
                  <a:schemeClr val="bg2"/>
                </a:solidFill>
              </a:rPr>
              <a:t>,1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70A83A-D211-485D-A74D-9F150D65C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3887" y="6013459"/>
            <a:ext cx="10159728" cy="506124"/>
          </a:xfrm>
        </p:spPr>
        <p:txBody>
          <a:bodyPr/>
          <a:lstStyle/>
          <a:p>
            <a:pPr rtl="0"/>
            <a:r>
              <a:rPr lang="pt-PT">
                <a:solidFill>
                  <a:srgbClr val="53585A"/>
                </a:solidFill>
              </a:rPr>
              <a:t>*Ajustado</a:t>
            </a:r>
            <a:r>
              <a:rPr lang="pt-PT"/>
              <a:t> para idade, sexo, raça ou etnia, tabagismo, PAS, fármacos anti-hipertensivos, diabetes, concentrações de colesterol HDL e total e albuminúria (RACU ou fita de teste) ou TFGe, conforme adequado; </a:t>
            </a:r>
            <a:r>
              <a:rPr lang="pt-PT" baseline="30000"/>
              <a:t>#</a:t>
            </a:r>
            <a:r>
              <a:rPr lang="pt-PT"/>
              <a:t>Figura adaptada de </a:t>
            </a:r>
            <a:r>
              <a:rPr lang="pt-PT">
                <a:solidFill>
                  <a:srgbClr val="53585A"/>
                </a:solidFill>
              </a:rPr>
              <a:t>Matsushita K, </a:t>
            </a:r>
            <a:r>
              <a:rPr lang="pt-PT" i="1">
                <a:solidFill>
                  <a:srgbClr val="53585A"/>
                </a:solidFill>
              </a:rPr>
              <a:t>et al. </a:t>
            </a:r>
            <a:r>
              <a:rPr lang="pt-PT">
                <a:solidFill>
                  <a:srgbClr val="53585A"/>
                </a:solidFill>
              </a:rPr>
              <a:t>2015</a:t>
            </a:r>
          </a:p>
          <a:p>
            <a:pPr rtl="0"/>
            <a:r>
              <a:rPr lang="pt-PT">
                <a:solidFill>
                  <a:srgbClr val="53585A"/>
                </a:solidFill>
              </a:rPr>
              <a:t>DRC, doença renal crônica; CV, cardiovascular; TFGe, taxa de filtração glomerular estimada; HDL, </a:t>
            </a:r>
            <a:r>
              <a:rPr lang="pt-PT"/>
              <a:t>lipoproteína de alta densidade (high-density lipoprotein); IC, insuficiência cardíaca; </a:t>
            </a:r>
            <a:r>
              <a:rPr lang="pt-PT">
                <a:solidFill>
                  <a:srgbClr val="53585A"/>
                </a:solidFill>
              </a:rPr>
              <a:t>PAS, pressão arterial sistólica; DT2, diabetes mellitus tipo 2; RACU, razão albumina-creatinina na urina</a:t>
            </a:r>
          </a:p>
          <a:p>
            <a:pPr rtl="0"/>
            <a:r>
              <a:rPr lang="pt-PT">
                <a:solidFill>
                  <a:srgbClr val="53585A"/>
                </a:solidFill>
              </a:rPr>
              <a:t>1. Matsushita K, </a:t>
            </a:r>
            <a:r>
              <a:rPr lang="pt-PT" i="1">
                <a:solidFill>
                  <a:srgbClr val="53585A"/>
                </a:solidFill>
              </a:rPr>
              <a:t>et al. Lancet Diabetes Endocrinol</a:t>
            </a:r>
            <a:r>
              <a:rPr lang="pt-PT">
                <a:solidFill>
                  <a:srgbClr val="53585A"/>
                </a:solidFill>
              </a:rPr>
              <a:t> 2015;3:514–525; 2. Fox CS, </a:t>
            </a:r>
            <a:r>
              <a:rPr lang="pt-PT" i="1">
                <a:solidFill>
                  <a:srgbClr val="53585A"/>
                </a:solidFill>
              </a:rPr>
              <a:t>et al. Lancet </a:t>
            </a:r>
            <a:r>
              <a:rPr lang="pt-PT">
                <a:solidFill>
                  <a:srgbClr val="53585A"/>
                </a:solidFill>
              </a:rPr>
              <a:t>2012;380:1662–1673</a:t>
            </a:r>
          </a:p>
        </p:txBody>
      </p:sp>
    </p:spTree>
    <p:extLst>
      <p:ext uri="{BB962C8B-B14F-4D97-AF65-F5344CB8AC3E}">
        <p14:creationId xmlns:p14="http://schemas.microsoft.com/office/powerpoint/2010/main" val="295586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build="p"/>
      <p:bldP spid="29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50CD-8A7D-474E-A6B9-EA2C0A94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t-PT" dirty="0"/>
              <a:t>A finerenona é um ARM seletivo não esteroide que interage com o RM de uma maneira diferente dos ARMs esteroidais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70A83A-D211-485D-A74D-9F150D65C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pt-PT">
                <a:solidFill>
                  <a:srgbClr val="53585A"/>
                </a:solidFill>
              </a:rPr>
              <a:t>DNA, ácido desoxirribonucleico; RM, receptor mineralocorticoide; ARM, antagonista do receptor mineralocorticoide</a:t>
            </a:r>
          </a:p>
          <a:p>
            <a:pPr rtl="0"/>
            <a:r>
              <a:rPr lang="pt-PT">
                <a:solidFill>
                  <a:srgbClr val="53585A"/>
                </a:solidFill>
              </a:rPr>
              <a:t>1. Agarwal R, </a:t>
            </a:r>
            <a:r>
              <a:rPr lang="pt-PT" i="1">
                <a:solidFill>
                  <a:srgbClr val="53585A"/>
                </a:solidFill>
              </a:rPr>
              <a:t>et al. Eur Heart J</a:t>
            </a:r>
            <a:r>
              <a:rPr lang="pt-PT">
                <a:solidFill>
                  <a:srgbClr val="53585A"/>
                </a:solidFill>
              </a:rPr>
              <a:t> 2021;42:152–161; 2. Agarwal R, </a:t>
            </a:r>
            <a:r>
              <a:rPr lang="pt-PT" i="1">
                <a:solidFill>
                  <a:srgbClr val="53585A"/>
                </a:solidFill>
              </a:rPr>
              <a:t>et al. </a:t>
            </a:r>
            <a:r>
              <a:rPr lang="pt-PT" i="1"/>
              <a:t>Nephrol Dial Transplant </a:t>
            </a:r>
            <a:r>
              <a:rPr lang="pt-PT"/>
              <a:t>2020; doi: 10.1093/ndt/gfaa294; 3. </a:t>
            </a:r>
            <a:r>
              <a:rPr lang="pt-PT">
                <a:solidFill>
                  <a:srgbClr val="53585A"/>
                </a:solidFill>
              </a:rPr>
              <a:t>Bakris GB, </a:t>
            </a:r>
            <a:r>
              <a:rPr lang="pt-PT" i="1">
                <a:solidFill>
                  <a:srgbClr val="53585A"/>
                </a:solidFill>
              </a:rPr>
              <a:t>et al. N Engl J Med </a:t>
            </a:r>
            <a:r>
              <a:rPr lang="pt-PT">
                <a:solidFill>
                  <a:srgbClr val="53585A"/>
                </a:solidFill>
              </a:rPr>
              <a:t>2020;383:2219–2229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D6B0-8249-4928-8FC9-4DA6FC3819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7AF8E309-D608-654D-B811-6A2C46C88181}" type="slidenum">
              <a:rPr/>
              <a:pPr/>
              <a:t>3</a:t>
            </a:fld>
            <a:endParaRPr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4218D8-D82F-4084-8AFF-880999FECCA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7" y="1412873"/>
            <a:ext cx="5208471" cy="4536000"/>
          </a:xfrm>
        </p:spPr>
        <p:txBody>
          <a:bodyPr anchor="t">
            <a:noAutofit/>
          </a:bodyPr>
          <a:lstStyle/>
          <a:p>
            <a:pPr rtl="0"/>
            <a:r>
              <a:rPr lang="pt-PT" sz="1800" dirty="0"/>
              <a:t>A finerenona bloqueia a superativação do RM, que contribui para inflamação e fibrose, resultando em dano renal e CV </a:t>
            </a:r>
            <a:r>
              <a:rPr lang="pt-PT" sz="1800" baseline="30000" dirty="0"/>
              <a:t>1,2</a:t>
            </a:r>
          </a:p>
          <a:p>
            <a:pPr rtl="0"/>
            <a:r>
              <a:rPr lang="pt-PT" sz="1800" dirty="0"/>
              <a:t>A finerenona apresenta um mecanismo de ligação e distribuição que é diferente dos   ARMs esteroidais, resultando em uma potência e seletividade elevadas e em um efeito diferenciado na ligação ao cofator do RM</a:t>
            </a:r>
            <a:r>
              <a:rPr lang="pt-PT" sz="1800" baseline="30000" dirty="0"/>
              <a:t>1,2</a:t>
            </a:r>
          </a:p>
          <a:p>
            <a:pPr rtl="0"/>
            <a:r>
              <a:rPr lang="pt-PT" sz="1800" dirty="0"/>
              <a:t>No FIDELIO-DKD, a finerenona reduziu a taxa de progressão da DRC e melhorou os resultados CV em participantes com DRC e DT2</a:t>
            </a:r>
            <a:r>
              <a:rPr lang="pt-PT" sz="1800" baseline="30000" dirty="0"/>
              <a:t>3</a:t>
            </a:r>
          </a:p>
          <a:p>
            <a:pPr lvl="1" rtl="0"/>
            <a:r>
              <a:rPr lang="pt-PT" dirty="0"/>
              <a:t>A incidência de hipercalemia resultando em descontinuação permanente foi baixa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C58669-6289-4AE2-AF66-90EB2C862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308" y="1843656"/>
            <a:ext cx="6200169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F18C7-3999-4A42-A25F-52CEE80C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1418057" cy="962377"/>
          </a:xfrm>
        </p:spPr>
        <p:txBody>
          <a:bodyPr>
            <a:normAutofit/>
          </a:bodyPr>
          <a:lstStyle/>
          <a:p>
            <a:pPr rtl="0"/>
            <a:r>
              <a:rPr lang="pt-PT"/>
              <a:t>FIGARO-DKD é o segundo estudo clínico de fase III no programa clínico da finerenona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0B0135-6E3C-40CF-9CDC-646F2F9355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AF8E309-D608-654D-B811-6A2C46C88181}" type="slidenum">
              <a:rPr/>
              <a:pPr/>
              <a:t>4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A7631-AAA2-4CF2-BE11-40AB3F29D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6" y="6013459"/>
            <a:ext cx="11133348" cy="506124"/>
          </a:xfrm>
        </p:spPr>
        <p:txBody>
          <a:bodyPr/>
          <a:lstStyle/>
          <a:p>
            <a:pPr rtl="0"/>
            <a:r>
              <a:rPr lang="pt-PT">
                <a:solidFill>
                  <a:srgbClr val="53585A"/>
                </a:solidFill>
              </a:rPr>
              <a:t>GLP-1RA, antagonista do receptor de peptídeo 1 semelhante ao glucagon (glucagon-like peptide-1 receptor antagonist); TFG, taxa de filtração glomerular; SGLT-2i, inibidor do cotransportador 2 sódio-glicose (sodium-glucose co-transporter-2)</a:t>
            </a:r>
          </a:p>
          <a:p>
            <a:pPr rtl="0"/>
            <a:r>
              <a:rPr lang="pt-PT">
                <a:solidFill>
                  <a:srgbClr val="53585A"/>
                </a:solidFill>
              </a:rPr>
              <a:t>1. </a:t>
            </a:r>
            <a:r>
              <a:rPr lang="pt-PT"/>
              <a:t>Kidney Disease Improving Global Outcomes. </a:t>
            </a:r>
            <a:r>
              <a:rPr lang="pt-PT" i="1">
                <a:solidFill>
                  <a:srgbClr val="53585A"/>
                </a:solidFill>
              </a:rPr>
              <a:t>Kidney Int </a:t>
            </a:r>
            <a:r>
              <a:rPr lang="pt-PT">
                <a:solidFill>
                  <a:srgbClr val="53585A"/>
                </a:solidFill>
              </a:rPr>
              <a:t>2013;3:1–150; 2. Bakris GB, </a:t>
            </a:r>
            <a:r>
              <a:rPr lang="pt-PT" i="1">
                <a:solidFill>
                  <a:srgbClr val="53585A"/>
                </a:solidFill>
              </a:rPr>
              <a:t>et al. N Engl J Med </a:t>
            </a:r>
            <a:r>
              <a:rPr lang="pt-PT">
                <a:solidFill>
                  <a:srgbClr val="53585A"/>
                </a:solidFill>
              </a:rPr>
              <a:t>2020;383:2219–2229; 3. </a:t>
            </a:r>
            <a:r>
              <a:rPr lang="pt-PT"/>
              <a:t>Ruilope L, </a:t>
            </a:r>
            <a:r>
              <a:rPr lang="pt-PT" i="1"/>
              <a:t>et al. Am J Nephrol</a:t>
            </a:r>
            <a:r>
              <a:rPr lang="pt-PT"/>
              <a:t> 2019;50:345–356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E39BBA-D114-4E89-B690-19CD99B91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526643"/>
              </p:ext>
            </p:extLst>
          </p:nvPr>
        </p:nvGraphicFramePr>
        <p:xfrm>
          <a:off x="2207436" y="1455766"/>
          <a:ext cx="3583017" cy="4060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94339">
                  <a:extLst>
                    <a:ext uri="{9D8B030D-6E8A-4147-A177-3AD203B41FA5}">
                      <a16:colId xmlns:a16="http://schemas.microsoft.com/office/drawing/2014/main" val="4235160134"/>
                    </a:ext>
                  </a:extLst>
                </a:gridCol>
                <a:gridCol w="1194339">
                  <a:extLst>
                    <a:ext uri="{9D8B030D-6E8A-4147-A177-3AD203B41FA5}">
                      <a16:colId xmlns:a16="http://schemas.microsoft.com/office/drawing/2014/main" val="2157103453"/>
                    </a:ext>
                  </a:extLst>
                </a:gridCol>
                <a:gridCol w="1194339">
                  <a:extLst>
                    <a:ext uri="{9D8B030D-6E8A-4147-A177-3AD203B41FA5}">
                      <a16:colId xmlns:a16="http://schemas.microsoft.com/office/drawing/2014/main" val="885816617"/>
                    </a:ext>
                  </a:extLst>
                </a:gridCol>
              </a:tblGrid>
              <a:tr h="252000">
                <a:tc gridSpan="3">
                  <a:txBody>
                    <a:bodyPr/>
                    <a:lstStyle/>
                    <a:p>
                      <a:pPr algn="ctr" defTabSz="914012" rtl="0">
                        <a:defRPr/>
                      </a:pPr>
                      <a:r>
                        <a:rPr lang="pt-PT" sz="1800" b="0" kern="0">
                          <a:solidFill>
                            <a:schemeClr val="accent3"/>
                          </a:solidFill>
                          <a:latin typeface="+mn-lt"/>
                          <a:cs typeface="Arial"/>
                        </a:rPr>
                        <a:t>Categorias de albuminúria</a:t>
                      </a:r>
                      <a:r>
                        <a:rPr lang="pt-PT" sz="1800" b="0" kern="0" baseline="30000">
                          <a:solidFill>
                            <a:schemeClr val="accent3"/>
                          </a:solidFill>
                          <a:latin typeface="+mn-lt"/>
                          <a:cs typeface="Arial"/>
                        </a:rPr>
                        <a:t>1 </a:t>
                      </a:r>
                      <a:r>
                        <a:rPr lang="pt-PT" sz="1800" b="0" kern="0">
                          <a:solidFill>
                            <a:schemeClr val="accent3"/>
                          </a:solidFill>
                          <a:latin typeface="+mn-lt"/>
                          <a:cs typeface="Arial"/>
                        </a:rPr>
                        <a:t> </a:t>
                      </a:r>
                      <a:br>
                        <a:rPr lang="en-US" sz="1600" b="0" kern="0" dirty="0">
                          <a:solidFill>
                            <a:schemeClr val="accent3"/>
                          </a:solidFill>
                          <a:latin typeface="+mn-lt"/>
                          <a:cs typeface="Arial"/>
                        </a:rPr>
                      </a:br>
                      <a:r>
                        <a:rPr lang="pt-PT" sz="1400" b="0" kern="0">
                          <a:solidFill>
                            <a:schemeClr val="accent3"/>
                          </a:solidFill>
                          <a:latin typeface="+mn-lt"/>
                          <a:cs typeface="Arial"/>
                        </a:rPr>
                        <a:t>(mg albumina/g creatinina)</a:t>
                      </a:r>
                    </a:p>
                  </a:txBody>
                  <a:tcPr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931608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defTabSz="914012" rtl="0">
                        <a:lnSpc>
                          <a:spcPct val="80000"/>
                        </a:lnSpc>
                        <a:defRPr/>
                      </a:pPr>
                      <a:r>
                        <a:rPr lang="pt-PT" sz="1800" b="1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A1</a:t>
                      </a:r>
                    </a:p>
                    <a:p>
                      <a:pPr algn="ctr" defTabSz="914012" rtl="0">
                        <a:lnSpc>
                          <a:spcPct val="80000"/>
                        </a:lnSpc>
                        <a:defRPr/>
                      </a:pPr>
                      <a:r>
                        <a:rPr lang="pt-PT" sz="120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Normal a levemente aumentada</a:t>
                      </a:r>
                    </a:p>
                  </a:txBody>
                  <a:tcPr marL="36000" marR="36000" marT="7200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012" rtl="0">
                        <a:lnSpc>
                          <a:spcPct val="80000"/>
                        </a:lnSpc>
                        <a:defRPr/>
                      </a:pPr>
                      <a:r>
                        <a:rPr lang="pt-PT" sz="1800" b="1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A2</a:t>
                      </a:r>
                    </a:p>
                    <a:p>
                      <a:pPr algn="ctr" defTabSz="914012" rtl="0">
                        <a:lnSpc>
                          <a:spcPct val="80000"/>
                        </a:lnSpc>
                        <a:defRPr/>
                      </a:pPr>
                      <a:r>
                        <a:rPr lang="pt-PT" sz="120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Moderadamente aumentada</a:t>
                      </a:r>
                    </a:p>
                  </a:txBody>
                  <a:tcPr marL="36000" marR="36000" marT="7200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012" rtl="0">
                        <a:lnSpc>
                          <a:spcPct val="80000"/>
                        </a:lnSpc>
                        <a:defRPr/>
                      </a:pPr>
                      <a:r>
                        <a:rPr lang="pt-PT" sz="1800" b="1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A3</a:t>
                      </a:r>
                    </a:p>
                    <a:p>
                      <a:pPr algn="ctr" defTabSz="914012" rtl="0">
                        <a:lnSpc>
                          <a:spcPct val="80000"/>
                        </a:lnSpc>
                        <a:defRPr/>
                      </a:pPr>
                      <a:r>
                        <a:rPr lang="pt-PT" sz="120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Gravemente </a:t>
                      </a:r>
                    </a:p>
                    <a:p>
                      <a:pPr algn="ctr" defTabSz="914012" rtl="0">
                        <a:lnSpc>
                          <a:spcPct val="80000"/>
                        </a:lnSpc>
                        <a:defRPr/>
                      </a:pPr>
                      <a:r>
                        <a:rPr lang="pt-PT" sz="120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aumentada</a:t>
                      </a:r>
                    </a:p>
                  </a:txBody>
                  <a:tcPr marL="36000" marR="36000" marT="7200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5128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0" ker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0–29</a:t>
                      </a: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30–299</a:t>
                      </a: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0" ker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≥300–≤5.000</a:t>
                      </a: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5149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463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28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19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1617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036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91777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41378FFD-C8C9-491B-AEB8-C99BDFD49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863792"/>
              </p:ext>
            </p:extLst>
          </p:nvPr>
        </p:nvGraphicFramePr>
        <p:xfrm>
          <a:off x="468111" y="3357237"/>
          <a:ext cx="1728000" cy="2160000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23516013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710345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885816617"/>
                    </a:ext>
                  </a:extLst>
                </a:gridCol>
              </a:tblGrid>
              <a:tr h="360000">
                <a:tc rowSpan="6"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0" kern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Categorias de TFG </a:t>
                      </a:r>
                      <a:br>
                        <a:rPr lang="en-US" sz="1600" b="0" kern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pt-PT" sz="1600" b="0" kern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pt-PT" sz="1400" b="0" kern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(ml/min/1,73 m</a:t>
                      </a:r>
                      <a:r>
                        <a:rPr lang="pt-PT" sz="1400" b="0" kern="0" baseline="300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2</a:t>
                      </a:r>
                      <a:r>
                        <a:rPr lang="pt-PT" sz="1400" b="0" kern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800" b="1">
                          <a:solidFill>
                            <a:schemeClr val="bg1"/>
                          </a:solidFill>
                        </a:rPr>
                        <a:t>G1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8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≥90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4633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800" b="1">
                          <a:solidFill>
                            <a:schemeClr val="bg1"/>
                          </a:solidFill>
                        </a:rPr>
                        <a:t>G2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8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60–89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285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800" b="1">
                          <a:solidFill>
                            <a:schemeClr val="bg1"/>
                          </a:solidFill>
                        </a:rPr>
                        <a:t>G3a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800" b="0" ker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45–59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194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800" b="1">
                          <a:solidFill>
                            <a:schemeClr val="bg1"/>
                          </a:solidFill>
                        </a:rPr>
                        <a:t>G3b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800" b="0" ker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30–44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1617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800" b="1">
                          <a:solidFill>
                            <a:schemeClr val="bg1"/>
                          </a:solidFill>
                        </a:rPr>
                        <a:t>G4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800" b="0" ker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15–29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0361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800" b="1">
                          <a:solidFill>
                            <a:schemeClr val="bg1"/>
                          </a:solidFill>
                        </a:rPr>
                        <a:t>G5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8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&lt;15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91777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DDDA5569-4F1F-4D83-9BC0-B5588A045E2C}"/>
              </a:ext>
            </a:extLst>
          </p:cNvPr>
          <p:cNvGrpSpPr/>
          <p:nvPr/>
        </p:nvGrpSpPr>
        <p:grpSpPr>
          <a:xfrm>
            <a:off x="5790455" y="1223658"/>
            <a:ext cx="5969161" cy="2505951"/>
            <a:chOff x="5790455" y="1390923"/>
            <a:chExt cx="5969161" cy="250595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348DFF9-C994-4E0B-83CE-913E2C2B2D5A}"/>
                </a:ext>
              </a:extLst>
            </p:cNvPr>
            <p:cNvGrpSpPr/>
            <p:nvPr/>
          </p:nvGrpSpPr>
          <p:grpSpPr>
            <a:xfrm>
              <a:off x="5790455" y="1412874"/>
              <a:ext cx="5944065" cy="2484000"/>
              <a:chOff x="5782835" y="1412874"/>
              <a:chExt cx="5944065" cy="248400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53B9C1E-9B64-4F11-B320-869589259B5F}"/>
                  </a:ext>
                </a:extLst>
              </p:cNvPr>
              <p:cNvSpPr/>
              <p:nvPr/>
            </p:nvSpPr>
            <p:spPr>
              <a:xfrm>
                <a:off x="5930900" y="1412874"/>
                <a:ext cx="5796000" cy="2484000"/>
              </a:xfrm>
              <a:prstGeom prst="rect">
                <a:avLst/>
              </a:prstGeom>
              <a:solidFill>
                <a:srgbClr val="ECF7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108000" rtlCol="0" anchor="t"/>
              <a:lstStyle/>
              <a:p>
                <a:pPr rtl="0"/>
                <a:r>
                  <a:rPr lang="pt-PT" sz="2000" b="1" dirty="0">
                    <a:solidFill>
                      <a:schemeClr val="accent2">
                        <a:lumMod val="50000"/>
                      </a:schemeClr>
                    </a:solidFill>
                    <a:ea typeface="MS PGothic" charset="0"/>
                  </a:rPr>
                  <a:t>FIDELIO-DKD</a:t>
                </a:r>
                <a:r>
                  <a:rPr lang="pt-PT" sz="2000" b="1" baseline="30000" dirty="0">
                    <a:solidFill>
                      <a:schemeClr val="accent2">
                        <a:lumMod val="50000"/>
                      </a:schemeClr>
                    </a:solidFill>
                    <a:ea typeface="MS PGothic" charset="0"/>
                  </a:rPr>
                  <a:t>2</a:t>
                </a:r>
              </a:p>
              <a:p>
                <a:pPr rtl="0">
                  <a:buClr>
                    <a:schemeClr val="accent3"/>
                  </a:buClr>
                </a:pPr>
                <a:r>
                  <a:rPr lang="pt-PT" sz="2000" dirty="0">
                    <a:solidFill>
                      <a:schemeClr val="accent2">
                        <a:lumMod val="50000"/>
                      </a:schemeClr>
                    </a:solidFill>
                    <a:ea typeface="MS PGothic" charset="0"/>
                  </a:rPr>
                  <a:t>Resultado primário: renal composto</a:t>
                </a:r>
              </a:p>
              <a:p>
                <a:pPr marL="715963" rtl="0">
                  <a:buClr>
                    <a:schemeClr val="accent3"/>
                  </a:buClr>
                </a:pPr>
                <a:r>
                  <a:rPr lang="pt-PT" sz="2000" b="1" dirty="0">
                    <a:solidFill>
                      <a:schemeClr val="accent2">
                        <a:lumMod val="50000"/>
                      </a:schemeClr>
                    </a:solidFill>
                  </a:rPr>
                  <a:t>A finerenona  reduziu </a:t>
                </a:r>
                <a:r>
                  <a:rPr lang="pt-PT" sz="2000" b="1" dirty="0">
                    <a:solidFill>
                      <a:schemeClr val="accent2">
                        <a:lumMod val="50000"/>
                      </a:schemeClr>
                    </a:solidFill>
                    <a:ea typeface="MS PGothic" charset="0"/>
                  </a:rPr>
                  <a:t>a progressão da DRC </a:t>
                </a:r>
                <a:r>
                  <a:rPr lang="pt-PT" sz="2000" dirty="0">
                    <a:solidFill>
                      <a:schemeClr val="accent2">
                        <a:lumMod val="50000"/>
                      </a:schemeClr>
                    </a:solidFill>
                    <a:ea typeface="MS PGothic" charset="0"/>
                  </a:rPr>
                  <a:t>significativamente em </a:t>
                </a:r>
                <a:r>
                  <a:rPr lang="pt-PT" sz="2000" b="1" dirty="0">
                    <a:solidFill>
                      <a:schemeClr val="accent2">
                        <a:lumMod val="50000"/>
                      </a:schemeClr>
                    </a:solidFill>
                    <a:ea typeface="MS PGothic" charset="0"/>
                  </a:rPr>
                  <a:t>18% </a:t>
                </a:r>
                <a:r>
                  <a:rPr lang="pt-PT" sz="2000" dirty="0">
                    <a:solidFill>
                      <a:schemeClr val="accent2">
                        <a:lumMod val="50000"/>
                      </a:schemeClr>
                    </a:solidFill>
                    <a:ea typeface="MS PGothic" charset="0"/>
                  </a:rPr>
                  <a:t>em comparação ao placebo em participantes com </a:t>
                </a:r>
                <a:r>
                  <a:rPr lang="pt-PT" sz="2000" b="1" dirty="0">
                    <a:solidFill>
                      <a:schemeClr val="accent2">
                        <a:lumMod val="50000"/>
                      </a:schemeClr>
                    </a:solidFill>
                    <a:ea typeface="MS PGothic" charset="0"/>
                  </a:rPr>
                  <a:t>DRC avançada combinada com DT2, independentemente </a:t>
                </a:r>
                <a:r>
                  <a:rPr lang="pt-PT" sz="2000" dirty="0">
                    <a:solidFill>
                      <a:schemeClr val="accent2">
                        <a:lumMod val="50000"/>
                      </a:schemeClr>
                    </a:solidFill>
                    <a:ea typeface="MS PGothic" charset="0"/>
                  </a:rPr>
                  <a:t>do </a:t>
                </a:r>
                <a:r>
                  <a:rPr lang="pt-PT" sz="2000" b="1" dirty="0">
                    <a:solidFill>
                      <a:schemeClr val="accent2">
                        <a:lumMod val="50000"/>
                      </a:schemeClr>
                    </a:solidFill>
                    <a:ea typeface="MS PGothic" charset="0"/>
                  </a:rPr>
                  <a:t>uso basal de SGLT-2is e GLP-1RAs</a:t>
                </a:r>
                <a:endParaRPr lang="en-GB" sz="2000" dirty="0"/>
              </a:p>
            </p:txBody>
          </p:sp>
          <p:pic>
            <p:nvPicPr>
              <p:cNvPr id="48" name="Picture 2">
                <a:extLst>
                  <a:ext uri="{FF2B5EF4-FFF2-40B4-BE49-F238E27FC236}">
                    <a16:creationId xmlns:a16="http://schemas.microsoft.com/office/drawing/2014/main" id="{D52C2689-A37B-4D80-B0E7-8CB206C67F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5439" r="19373" b="1834"/>
              <a:stretch/>
            </p:blipFill>
            <p:spPr>
              <a:xfrm flipH="1">
                <a:off x="5782835" y="2194723"/>
                <a:ext cx="943696" cy="1533819"/>
              </a:xfrm>
              <a:prstGeom prst="rect">
                <a:avLst/>
              </a:prstGeom>
              <a:noFill/>
              <a:effectLst/>
            </p:spPr>
          </p:pic>
        </p:grp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D086239A-1712-4876-9364-E958DE9C3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39616" y="1390923"/>
              <a:ext cx="720000" cy="720000"/>
            </a:xfrm>
            <a:prstGeom prst="rect">
              <a:avLst/>
            </a:prstGeom>
          </p:spPr>
        </p:pic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A33370B-BE04-4906-947F-95216A1958CA}"/>
              </a:ext>
            </a:extLst>
          </p:cNvPr>
          <p:cNvSpPr/>
          <p:nvPr/>
        </p:nvSpPr>
        <p:spPr>
          <a:xfrm>
            <a:off x="3492903" y="3893078"/>
            <a:ext cx="2287942" cy="1018800"/>
          </a:xfrm>
          <a:custGeom>
            <a:avLst/>
            <a:gdLst>
              <a:gd name="connsiteX0" fmla="*/ 1147542 w 2299542"/>
              <a:gd name="connsiteY0" fmla="*/ 0 h 1018800"/>
              <a:gd name="connsiteX1" fmla="*/ 2299542 w 2299542"/>
              <a:gd name="connsiteY1" fmla="*/ 0 h 1018800"/>
              <a:gd name="connsiteX2" fmla="*/ 2299542 w 2299542"/>
              <a:gd name="connsiteY2" fmla="*/ 1018800 h 1018800"/>
              <a:gd name="connsiteX3" fmla="*/ 1152000 w 2299542"/>
              <a:gd name="connsiteY3" fmla="*/ 1018800 h 1018800"/>
              <a:gd name="connsiteX4" fmla="*/ 1147542 w 2299542"/>
              <a:gd name="connsiteY4" fmla="*/ 1018800 h 1018800"/>
              <a:gd name="connsiteX5" fmla="*/ 0 w 2299542"/>
              <a:gd name="connsiteY5" fmla="*/ 1018800 h 1018800"/>
              <a:gd name="connsiteX6" fmla="*/ 0 w 2299542"/>
              <a:gd name="connsiteY6" fmla="*/ 180000 h 1018800"/>
              <a:gd name="connsiteX7" fmla="*/ 1147542 w 2299542"/>
              <a:gd name="connsiteY7" fmla="*/ 180000 h 101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9542" h="1018800">
                <a:moveTo>
                  <a:pt x="1147542" y="0"/>
                </a:moveTo>
                <a:lnTo>
                  <a:pt x="2299542" y="0"/>
                </a:lnTo>
                <a:lnTo>
                  <a:pt x="2299542" y="1018800"/>
                </a:lnTo>
                <a:lnTo>
                  <a:pt x="1152000" y="1018800"/>
                </a:lnTo>
                <a:lnTo>
                  <a:pt x="1147542" y="1018800"/>
                </a:lnTo>
                <a:lnTo>
                  <a:pt x="0" y="1018800"/>
                </a:lnTo>
                <a:lnTo>
                  <a:pt x="0" y="180000"/>
                </a:lnTo>
                <a:lnTo>
                  <a:pt x="1147542" y="1800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269805-3FE4-4A1B-819D-C50106CD83CE}"/>
              </a:ext>
            </a:extLst>
          </p:cNvPr>
          <p:cNvGrpSpPr/>
          <p:nvPr/>
        </p:nvGrpSpPr>
        <p:grpSpPr>
          <a:xfrm>
            <a:off x="3430159" y="3345431"/>
            <a:ext cx="8345167" cy="2604848"/>
            <a:chOff x="3486150" y="3512696"/>
            <a:chExt cx="8271084" cy="260484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E33A44-29F8-453A-B7CB-BFA4E6854A03}"/>
                </a:ext>
              </a:extLst>
            </p:cNvPr>
            <p:cNvSpPr/>
            <p:nvPr/>
          </p:nvSpPr>
          <p:spPr>
            <a:xfrm>
              <a:off x="3486150" y="3512696"/>
              <a:ext cx="2304305" cy="1566850"/>
            </a:xfrm>
            <a:custGeom>
              <a:avLst/>
              <a:gdLst>
                <a:gd name="connsiteX0" fmla="*/ 1366977 w 2734977"/>
                <a:gd name="connsiteY0" fmla="*/ 0 h 1566850"/>
                <a:gd name="connsiteX1" fmla="*/ 2734977 w 2734977"/>
                <a:gd name="connsiteY1" fmla="*/ 0 h 1566850"/>
                <a:gd name="connsiteX2" fmla="*/ 2734977 w 2734977"/>
                <a:gd name="connsiteY2" fmla="*/ 720000 h 1566850"/>
                <a:gd name="connsiteX3" fmla="*/ 1368000 w 2734977"/>
                <a:gd name="connsiteY3" fmla="*/ 720000 h 1566850"/>
                <a:gd name="connsiteX4" fmla="*/ 1368000 w 2734977"/>
                <a:gd name="connsiteY4" fmla="*/ 1566850 h 1566850"/>
                <a:gd name="connsiteX5" fmla="*/ 0 w 2734977"/>
                <a:gd name="connsiteY5" fmla="*/ 1566850 h 1566850"/>
                <a:gd name="connsiteX6" fmla="*/ 0 w 2734977"/>
                <a:gd name="connsiteY6" fmla="*/ 368050 h 1566850"/>
                <a:gd name="connsiteX7" fmla="*/ 1366977 w 2734977"/>
                <a:gd name="connsiteY7" fmla="*/ 368050 h 15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4977" h="1566850">
                  <a:moveTo>
                    <a:pt x="1366977" y="0"/>
                  </a:moveTo>
                  <a:lnTo>
                    <a:pt x="2734977" y="0"/>
                  </a:lnTo>
                  <a:lnTo>
                    <a:pt x="2734977" y="720000"/>
                  </a:lnTo>
                  <a:lnTo>
                    <a:pt x="1368000" y="720000"/>
                  </a:lnTo>
                  <a:lnTo>
                    <a:pt x="1368000" y="1566850"/>
                  </a:lnTo>
                  <a:lnTo>
                    <a:pt x="0" y="1566850"/>
                  </a:lnTo>
                  <a:lnTo>
                    <a:pt x="0" y="368050"/>
                  </a:lnTo>
                  <a:lnTo>
                    <a:pt x="1366977" y="36805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  <a:alpha val="80000"/>
              </a:schemeClr>
            </a:solidFill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600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58CCFDB-1C8C-4B1F-8ECE-2FAF2F9A9E94}"/>
                </a:ext>
              </a:extLst>
            </p:cNvPr>
            <p:cNvGrpSpPr/>
            <p:nvPr/>
          </p:nvGrpSpPr>
          <p:grpSpPr>
            <a:xfrm>
              <a:off x="5865631" y="3902922"/>
              <a:ext cx="5891603" cy="2214622"/>
              <a:chOff x="5865631" y="3902922"/>
              <a:chExt cx="5891603" cy="2214622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1F96017-8B37-462E-BB4D-578BC0EDEDDA}"/>
                  </a:ext>
                </a:extLst>
              </p:cNvPr>
              <p:cNvGrpSpPr/>
              <p:nvPr/>
            </p:nvGrpSpPr>
            <p:grpSpPr>
              <a:xfrm>
                <a:off x="5865631" y="3921544"/>
                <a:ext cx="5868889" cy="2196000"/>
                <a:chOff x="5858011" y="3975470"/>
                <a:chExt cx="5868889" cy="2196000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56CA833-E86B-4A40-A64B-FD9182D8AB56}"/>
                    </a:ext>
                  </a:extLst>
                </p:cNvPr>
                <p:cNvSpPr/>
                <p:nvPr/>
              </p:nvSpPr>
              <p:spPr>
                <a:xfrm>
                  <a:off x="5930900" y="3975470"/>
                  <a:ext cx="5796000" cy="2196000"/>
                </a:xfrm>
                <a:prstGeom prst="rect">
                  <a:avLst/>
                </a:prstGeom>
                <a:solidFill>
                  <a:srgbClr val="DFED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rIns="108000" rtlCol="0" anchor="t"/>
                <a:lstStyle/>
                <a:p>
                  <a:pPr rtl="0"/>
                  <a:r>
                    <a:rPr lang="pt-PT" sz="2000" b="1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</a:rPr>
                    <a:t>FIGARO-DKD</a:t>
                  </a:r>
                  <a:r>
                    <a:rPr lang="pt-PT" sz="2000" b="1" baseline="30000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</a:rPr>
                    <a:t>3</a:t>
                  </a:r>
                </a:p>
                <a:p>
                  <a:pPr rtl="0"/>
                  <a:r>
                    <a:rPr lang="pt-PT" sz="2000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</a:rPr>
                    <a:t>Resultado primário: CV composto</a:t>
                  </a:r>
                </a:p>
                <a:p>
                  <a:pPr marL="714375" rtl="0"/>
                  <a:r>
                    <a:rPr lang="pt-PT" sz="2000" b="1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</a:rPr>
                    <a:t>Hipótese: </a:t>
                  </a:r>
                  <a:r>
                    <a:rPr lang="pt-PT" sz="2000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</a:rPr>
                    <a:t>a finerenona reduz a </a:t>
                  </a:r>
                  <a:br>
                    <a:rPr lang="en-US" sz="2000" dirty="0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</a:rPr>
                  </a:br>
                  <a:r>
                    <a:rPr lang="pt-PT" sz="2000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</a:rPr>
                    <a:t>morbidade e a mortalidade CV e expande a base de evidência para cobrir uma população com DRC e DT2 mais ampla </a:t>
                  </a:r>
                </a:p>
              </p:txBody>
            </p:sp>
            <p:pic>
              <p:nvPicPr>
                <p:cNvPr id="27" name="Picture 4">
                  <a:extLst>
                    <a:ext uri="{FF2B5EF4-FFF2-40B4-BE49-F238E27FC236}">
                      <a16:creationId xmlns:a16="http://schemas.microsoft.com/office/drawing/2014/main" id="{B07D633B-426A-47A3-B790-7F8B5C93EE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0281" t="8512" r="21696" b="12863"/>
                <a:stretch/>
              </p:blipFill>
              <p:spPr>
                <a:xfrm>
                  <a:off x="5858011" y="4781686"/>
                  <a:ext cx="921000" cy="1248016"/>
                </a:xfrm>
                <a:prstGeom prst="rect">
                  <a:avLst/>
                </a:prstGeom>
                <a:noFill/>
                <a:effectLst/>
              </p:spPr>
            </p:pic>
          </p:grpSp>
          <p:pic>
            <p:nvPicPr>
              <p:cNvPr id="50" name="Picture 49" descr="Icon&#10;&#10;Description automatically generated">
                <a:extLst>
                  <a:ext uri="{FF2B5EF4-FFF2-40B4-BE49-F238E27FC236}">
                    <a16:creationId xmlns:a16="http://schemas.microsoft.com/office/drawing/2014/main" id="{D4C41353-2785-491B-834F-DF983A550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37234" y="3902922"/>
                <a:ext cx="720000" cy="720000"/>
              </a:xfrm>
              <a:prstGeom prst="rect">
                <a:avLst/>
              </a:prstGeom>
            </p:spPr>
          </p:pic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9D95F6A-D88D-4C0B-9D8B-CC7DCE3F874D}"/>
              </a:ext>
            </a:extLst>
          </p:cNvPr>
          <p:cNvSpPr/>
          <p:nvPr/>
        </p:nvSpPr>
        <p:spPr>
          <a:xfrm>
            <a:off x="4629150" y="3879057"/>
            <a:ext cx="1151695" cy="176214"/>
          </a:xfrm>
          <a:prstGeom prst="rect">
            <a:avLst/>
          </a:prstGeom>
          <a:pattFill prst="wdDnDiag">
            <a:fgClr>
              <a:schemeClr val="accent3">
                <a:lumMod val="50000"/>
                <a:lumOff val="50000"/>
              </a:schemeClr>
            </a:fgClr>
            <a:bgClr>
              <a:srgbClr val="DAECA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84A79A-BA54-4F30-AE25-C85CE70C458B}"/>
              </a:ext>
            </a:extLst>
          </p:cNvPr>
          <p:cNvSpPr/>
          <p:nvPr/>
        </p:nvSpPr>
        <p:spPr>
          <a:xfrm>
            <a:off x="3449070" y="4068176"/>
            <a:ext cx="1129278" cy="834817"/>
          </a:xfrm>
          <a:prstGeom prst="rect">
            <a:avLst/>
          </a:prstGeom>
          <a:pattFill prst="wdDnDiag">
            <a:fgClr>
              <a:schemeClr val="accent3">
                <a:lumMod val="50000"/>
                <a:lumOff val="50000"/>
              </a:schemeClr>
            </a:fgClr>
            <a:bgClr>
              <a:srgbClr val="DAECA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58B6A0-A294-40A1-8093-FDD016E5BA3B}"/>
              </a:ext>
            </a:extLst>
          </p:cNvPr>
          <p:cNvGrpSpPr/>
          <p:nvPr/>
        </p:nvGrpSpPr>
        <p:grpSpPr>
          <a:xfrm>
            <a:off x="3852336" y="5671350"/>
            <a:ext cx="1968019" cy="304936"/>
            <a:chOff x="457480" y="5682283"/>
            <a:chExt cx="1968019" cy="3049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737BF0-34F6-414F-9F9B-C194D1C2A14B}"/>
                </a:ext>
              </a:extLst>
            </p:cNvPr>
            <p:cNvSpPr/>
            <p:nvPr/>
          </p:nvSpPr>
          <p:spPr>
            <a:xfrm>
              <a:off x="747774" y="5682283"/>
              <a:ext cx="1677725" cy="3049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r>
                <a:rPr lang="pt-PT" sz="1400" b="1">
                  <a:solidFill>
                    <a:schemeClr val="tx1"/>
                  </a:solidFill>
                </a:rPr>
                <a:t>População de sobreposição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3412AC-B19F-4A63-8949-7D3B44517A67}"/>
                </a:ext>
              </a:extLst>
            </p:cNvPr>
            <p:cNvSpPr/>
            <p:nvPr/>
          </p:nvSpPr>
          <p:spPr>
            <a:xfrm>
              <a:off x="457480" y="5713873"/>
              <a:ext cx="297336" cy="241756"/>
            </a:xfrm>
            <a:prstGeom prst="rect">
              <a:avLst/>
            </a:prstGeom>
            <a:pattFill prst="wdDnDiag">
              <a:fgClr>
                <a:srgbClr val="8ACEF2"/>
              </a:fgClr>
              <a:bgClr>
                <a:srgbClr val="DAECAA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E4A5C5-BBF0-4C4A-9C1C-9043A4D7E359}"/>
              </a:ext>
            </a:extLst>
          </p:cNvPr>
          <p:cNvGrpSpPr/>
          <p:nvPr/>
        </p:nvGrpSpPr>
        <p:grpSpPr>
          <a:xfrm>
            <a:off x="2252072" y="5671350"/>
            <a:ext cx="1598678" cy="304936"/>
            <a:chOff x="2139641" y="5682283"/>
            <a:chExt cx="1598678" cy="30493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0A39494-0BF4-4C1F-89D6-DA592B436CE3}"/>
                </a:ext>
              </a:extLst>
            </p:cNvPr>
            <p:cNvSpPr/>
            <p:nvPr/>
          </p:nvSpPr>
          <p:spPr>
            <a:xfrm>
              <a:off x="2363199" y="5682283"/>
              <a:ext cx="1375120" cy="3049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pt-PT" sz="1400" b="1">
                  <a:solidFill>
                    <a:schemeClr val="accent3"/>
                  </a:solidFill>
                </a:rPr>
                <a:t>FIGARO-DKD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89F37E7-6ECC-457D-83D4-19414E9F63FF}"/>
                </a:ext>
              </a:extLst>
            </p:cNvPr>
            <p:cNvSpPr/>
            <p:nvPr/>
          </p:nvSpPr>
          <p:spPr>
            <a:xfrm>
              <a:off x="2139641" y="5713873"/>
              <a:ext cx="297336" cy="241756"/>
            </a:xfrm>
            <a:prstGeom prst="rect">
              <a:avLst/>
            </a:prstGeom>
            <a:solidFill>
              <a:srgbClr val="DFEDF6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DA1E25-B4C3-46E7-AD52-B2E225657B87}"/>
              </a:ext>
            </a:extLst>
          </p:cNvPr>
          <p:cNvGrpSpPr/>
          <p:nvPr/>
        </p:nvGrpSpPr>
        <p:grpSpPr>
          <a:xfrm>
            <a:off x="647561" y="5671350"/>
            <a:ext cx="1597820" cy="304936"/>
            <a:chOff x="4266668" y="5682283"/>
            <a:chExt cx="1597820" cy="3049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2C4F8C9-3189-4A96-88CC-16AD5378A29B}"/>
                </a:ext>
              </a:extLst>
            </p:cNvPr>
            <p:cNvSpPr/>
            <p:nvPr/>
          </p:nvSpPr>
          <p:spPr>
            <a:xfrm>
              <a:off x="4489368" y="5682283"/>
              <a:ext cx="1375120" cy="3049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pt-PT" sz="1400" b="1">
                  <a:solidFill>
                    <a:schemeClr val="accent2">
                      <a:lumMod val="50000"/>
                    </a:schemeClr>
                  </a:solidFill>
                </a:rPr>
                <a:t>FIDELIO-DKD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A87691C-CA86-4B74-BE76-92740A638BE1}"/>
                </a:ext>
              </a:extLst>
            </p:cNvPr>
            <p:cNvSpPr/>
            <p:nvPr/>
          </p:nvSpPr>
          <p:spPr>
            <a:xfrm>
              <a:off x="4266668" y="5713873"/>
              <a:ext cx="297336" cy="2417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9263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5DB9-073B-43E9-92E1-E75AB3C6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pt-PT"/>
              <a:t>Desenho do estudo FIGARO-DKD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383BE5-37A9-47B6-AD60-0DE2731C2B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sz="900" b="0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9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2F3EA2-FF16-49E9-A384-7012FB1D6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7" y="6013459"/>
            <a:ext cx="11164990" cy="506124"/>
          </a:xfrm>
        </p:spPr>
        <p:txBody>
          <a:bodyPr/>
          <a:lstStyle/>
          <a:p>
            <a:pPr lvl="0" defTabSz="911007" rtl="0">
              <a:defRPr/>
            </a:pPr>
            <a:r>
              <a:rPr lang="pt-PT">
                <a:solidFill>
                  <a:srgbClr val="53585A"/>
                </a:solidFill>
              </a:rPr>
              <a:t>*10 mg se TFGe na triagem 25–&lt;60 ml/min/1,73 m</a:t>
            </a:r>
            <a:r>
              <a:rPr lang="pt-PT" baseline="30000">
                <a:solidFill>
                  <a:srgbClr val="53585A"/>
                </a:solidFill>
              </a:rPr>
              <a:t>2</a:t>
            </a:r>
            <a:r>
              <a:rPr lang="pt-PT">
                <a:solidFill>
                  <a:srgbClr val="53585A"/>
                </a:solidFill>
              </a:rPr>
              <a:t>; 20 mg se ≥60 ml/min/1,73 m</a:t>
            </a:r>
            <a:r>
              <a:rPr lang="pt-PT" baseline="30000">
                <a:solidFill>
                  <a:srgbClr val="53585A"/>
                </a:solidFill>
              </a:rPr>
              <a:t>2</a:t>
            </a:r>
            <a:r>
              <a:rPr lang="pt-PT">
                <a:solidFill>
                  <a:srgbClr val="53585A"/>
                </a:solidFill>
              </a:rPr>
              <a:t>, titulação ascendente incentivada a partir do mês 1</a:t>
            </a:r>
            <a:r>
              <a:rPr lang="pt-PT" baseline="30000">
                <a:solidFill>
                  <a:srgbClr val="53585A"/>
                </a:solidFill>
                <a:cs typeface="Arial" panose="020B0604020202020204" pitchFamily="34" charset="0"/>
              </a:rPr>
              <a:t> </a:t>
            </a:r>
            <a:r>
              <a:rPr lang="pt-PT">
                <a:solidFill>
                  <a:srgbClr val="53585A"/>
                </a:solidFill>
              </a:rPr>
              <a:t>se potássio sérico ≤4,8 mmol/l e TFGe estável; </a:t>
            </a:r>
            <a:r>
              <a:rPr kumimoji="0" lang="pt-PT" sz="900" b="0" i="0" u="none" kern="1200" cap="none" normalizeH="0" baseline="3000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#</a:t>
            </a:r>
            <a:r>
              <a:rPr kumimoji="0" lang="pt-PT" sz="900" b="0" i="0" u="none" kern="1200" cap="none" normalizeH="0" baseline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TFGe </a:t>
            </a:r>
            <a:r>
              <a:rPr lang="pt-PT"/>
              <a:t>≥25–≤90 ml/min/1,73 m</a:t>
            </a:r>
            <a:r>
              <a:rPr lang="pt-PT" baseline="30000"/>
              <a:t>2</a:t>
            </a:r>
            <a:r>
              <a:rPr lang="pt-PT"/>
              <a:t> em participantes com RACU ≥30–&lt;300 mg/g e TFGe ≥60 ml/min/1,73 m</a:t>
            </a:r>
            <a:r>
              <a:rPr lang="pt-PT" baseline="30000"/>
              <a:t>2</a:t>
            </a:r>
            <a:r>
              <a:rPr lang="pt-PT"/>
              <a:t> em participantes com RACU ≥300–≤5.000 mg/g</a:t>
            </a:r>
            <a:r>
              <a:rPr lang="pt-PT" kern="0">
                <a:solidFill>
                  <a:srgbClr val="53585A"/>
                </a:solidFill>
                <a:ea typeface="ＭＳ Ｐゴシック" pitchFamily="34" charset="-128"/>
                <a:cs typeface="Arial" panose="020B0604020202020204" pitchFamily="34" charset="0"/>
              </a:rPr>
              <a:t>; </a:t>
            </a:r>
            <a:r>
              <a:rPr lang="pt-PT" kern="0" baseline="30000">
                <a:solidFill>
                  <a:srgbClr val="53585A"/>
                </a:solidFill>
                <a:ea typeface="ＭＳ Ｐゴシック" pitchFamily="34" charset="-128"/>
                <a:cs typeface="Arial" panose="020B0604020202020204" pitchFamily="34" charset="0"/>
              </a:rPr>
              <a:t>‡</a:t>
            </a:r>
            <a:r>
              <a:rPr lang="pt-PT" kern="0">
                <a:solidFill>
                  <a:srgbClr val="53585A"/>
                </a:solidFill>
                <a:ea typeface="ＭＳ Ｐゴシック" pitchFamily="34" charset="-128"/>
                <a:cs typeface="Arial" panose="020B0604020202020204" pitchFamily="34" charset="0"/>
              </a:rPr>
              <a:t>PAS média em posição sentada ≥170 mmHg ou PAD média em posição sentada ≥110 mmHg na visita inicial ou PAS média em posição sentada ≥160 mmHg ou PAD média em posição sentada ≥100 mmHg na visita de triagem </a:t>
            </a:r>
            <a:r>
              <a:rPr lang="pt-PT" baseline="3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pt-PT"/>
              <a:t>insuficiência renal definida como DRET (início de diálise crônica por ≥90 dias ou transplante renal) ou redução sustentada da TFGe &lt;15 ml/min/1,73 m</a:t>
            </a:r>
            <a:r>
              <a:rPr lang="pt-PT" baseline="30000"/>
              <a:t>2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PAD, pressão arterial diastólica; DRET, doença renal em estágio terminal; </a:t>
            </a:r>
            <a:r>
              <a:rPr kumimoji="0" lang="pt-PT" sz="900" b="0" i="0" u="none" kern="0" cap="none" normalizeH="0" baseline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ＭＳ Ｐゴシック" pitchFamily="34" charset="-128"/>
                <a:cs typeface="Arial" panose="020B0604020202020204" pitchFamily="34" charset="0"/>
              </a:rPr>
              <a:t>HIC, hospitalização por insuficiência cardíaca; ICFEr, insuficiência cardíaca com fração de ejeção reduzida; MI, infarto do miocárdio; NYHA, Associação Cardíaca de Nova York (New York Heart Association); 1x/dia, uma vez ao dia; R, randomização; SRA, sistema renina-angiotensina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0881C4-D9C3-46A0-9598-8E52DBCDD112}"/>
              </a:ext>
            </a:extLst>
          </p:cNvPr>
          <p:cNvGrpSpPr/>
          <p:nvPr/>
        </p:nvGrpSpPr>
        <p:grpSpPr>
          <a:xfrm>
            <a:off x="658813" y="822277"/>
            <a:ext cx="10928052" cy="1708952"/>
            <a:chOff x="668794" y="804887"/>
            <a:chExt cx="10928052" cy="1708952"/>
          </a:xfrm>
        </p:grpSpPr>
        <p:sp>
          <p:nvSpPr>
            <p:cNvPr id="71" name="Rectangle: Top Corners Snipped 70">
              <a:extLst>
                <a:ext uri="{FF2B5EF4-FFF2-40B4-BE49-F238E27FC236}">
                  <a16:creationId xmlns:a16="http://schemas.microsoft.com/office/drawing/2014/main" id="{F02DA187-30B0-46E0-8461-9A0A261191DE}"/>
                </a:ext>
              </a:extLst>
            </p:cNvPr>
            <p:cNvSpPr/>
            <p:nvPr/>
          </p:nvSpPr>
          <p:spPr>
            <a:xfrm rot="5400000">
              <a:off x="10723503" y="1628533"/>
              <a:ext cx="342000" cy="1273652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DCDE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628650"/>
              <a:endParaRPr lang="en-GB" sz="1400" b="1">
                <a:solidFill>
                  <a:srgbClr val="53585A"/>
                </a:solidFill>
                <a:latin typeface="Arial" panose="020B0604020202020204"/>
              </a:endParaRPr>
            </a:p>
          </p:txBody>
        </p:sp>
        <p:sp>
          <p:nvSpPr>
            <p:cNvPr id="5" name="Rectangle: Top Corners Snipped 4">
              <a:extLst>
                <a:ext uri="{FF2B5EF4-FFF2-40B4-BE49-F238E27FC236}">
                  <a16:creationId xmlns:a16="http://schemas.microsoft.com/office/drawing/2014/main" id="{DE0066F8-F901-45B1-B879-51CA15008F84}"/>
                </a:ext>
              </a:extLst>
            </p:cNvPr>
            <p:cNvSpPr/>
            <p:nvPr/>
          </p:nvSpPr>
          <p:spPr>
            <a:xfrm rot="5400000">
              <a:off x="10719960" y="1139658"/>
              <a:ext cx="352800" cy="1273652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DCDE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628650"/>
              <a:endParaRPr lang="en-GB" sz="1400" b="1">
                <a:solidFill>
                  <a:srgbClr val="53585A"/>
                </a:solidFill>
                <a:latin typeface="Arial" panose="020B0604020202020204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9A08C62-F2C7-4478-81A1-88B06DB1361C}"/>
                </a:ext>
              </a:extLst>
            </p:cNvPr>
            <p:cNvCxnSpPr>
              <a:cxnSpLocks/>
            </p:cNvCxnSpPr>
            <p:nvPr/>
          </p:nvCxnSpPr>
          <p:spPr>
            <a:xfrm>
              <a:off x="4046575" y="1037839"/>
              <a:ext cx="0" cy="1146006"/>
            </a:xfrm>
            <a:prstGeom prst="line">
              <a:avLst/>
            </a:prstGeom>
            <a:ln w="69850" cap="rnd">
              <a:solidFill>
                <a:schemeClr val="accent3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06F19E2-1733-470E-9326-5E56909C72F1}"/>
                </a:ext>
              </a:extLst>
            </p:cNvPr>
            <p:cNvSpPr txBox="1"/>
            <p:nvPr/>
          </p:nvSpPr>
          <p:spPr>
            <a:xfrm>
              <a:off x="7984929" y="804887"/>
              <a:ext cx="3500220" cy="62509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marL="0" marR="0" lvl="0" indent="0" algn="r" defTabSz="609585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000" b="1" i="0" u="none" strike="noStrike" kern="1200" cap="none" normalizeH="0" baseline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Acompanhamento mediano </a:t>
              </a:r>
              <a:b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</a:br>
              <a:r>
                <a:rPr kumimoji="0" lang="pt-PT" sz="2000" b="1" i="0" u="none" strike="noStrike" kern="1200" cap="none" normalizeH="0" baseline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de 3,4 anos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AFFE8EC-3206-4ECE-9214-F25BD3D33757}"/>
                </a:ext>
              </a:extLst>
            </p:cNvPr>
            <p:cNvCxnSpPr>
              <a:cxnSpLocks/>
            </p:cNvCxnSpPr>
            <p:nvPr/>
          </p:nvCxnSpPr>
          <p:spPr>
            <a:xfrm>
              <a:off x="11596846" y="1037839"/>
              <a:ext cx="0" cy="1476000"/>
            </a:xfrm>
            <a:prstGeom prst="line">
              <a:avLst/>
            </a:prstGeom>
            <a:ln w="69850" cap="rnd">
              <a:solidFill>
                <a:schemeClr val="accent3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5EC831B9-EFC4-466F-BCB3-E4C8F320C9CB}"/>
                </a:ext>
              </a:extLst>
            </p:cNvPr>
            <p:cNvGrpSpPr/>
            <p:nvPr/>
          </p:nvGrpSpPr>
          <p:grpSpPr>
            <a:xfrm>
              <a:off x="4029895" y="2083704"/>
              <a:ext cx="6444000" cy="360000"/>
              <a:chOff x="3953193" y="2475667"/>
              <a:chExt cx="6401837" cy="391851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D073817B-B94D-43BE-9A97-BB9C898DD3BD}"/>
                  </a:ext>
                </a:extLst>
              </p:cNvPr>
              <p:cNvGrpSpPr/>
              <p:nvPr/>
            </p:nvGrpSpPr>
            <p:grpSpPr>
              <a:xfrm>
                <a:off x="9721929" y="2475667"/>
                <a:ext cx="633101" cy="391851"/>
                <a:chOff x="4420279" y="-2214390"/>
                <a:chExt cx="653856" cy="391851"/>
              </a:xfrm>
              <a:solidFill>
                <a:schemeClr val="tx1"/>
              </a:solidFill>
            </p:grpSpPr>
            <p:sp>
              <p:nvSpPr>
                <p:cNvPr id="122" name="Isosceles Triangle 121">
                  <a:extLst>
                    <a:ext uri="{FF2B5EF4-FFF2-40B4-BE49-F238E27FC236}">
                      <a16:creationId xmlns:a16="http://schemas.microsoft.com/office/drawing/2014/main" id="{45E5370F-B6BB-440A-AB77-29A517E5D631}"/>
                    </a:ext>
                  </a:extLst>
                </p:cNvPr>
                <p:cNvSpPr/>
                <p:nvPr/>
              </p:nvSpPr>
              <p:spPr>
                <a:xfrm rot="5400000">
                  <a:off x="4785952" y="-2110721"/>
                  <a:ext cx="391851" cy="184514"/>
                </a:xfrm>
                <a:prstGeom prst="triangle">
                  <a:avLst/>
                </a:pr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0763C627-81BA-4D82-806D-D1EBDA7B28E7}"/>
                    </a:ext>
                  </a:extLst>
                </p:cNvPr>
                <p:cNvSpPr/>
                <p:nvPr/>
              </p:nvSpPr>
              <p:spPr>
                <a:xfrm>
                  <a:off x="4420279" y="-2204086"/>
                  <a:ext cx="462896" cy="373192"/>
                </a:xfrm>
                <a:prstGeom prst="rect">
                  <a:avLst/>
                </a:prstGeom>
                <a:solidFill>
                  <a:schemeClr val="tx1">
                    <a:lumMod val="60000"/>
                    <a:lumOff val="40000"/>
                  </a:schemeClr>
                </a:solidFill>
                <a:ln w="19050">
                  <a:solidFill>
                    <a:srgbClr val="969C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04DC6205-D9D2-4F9E-9582-7500BE181C97}"/>
                  </a:ext>
                </a:extLst>
              </p:cNvPr>
              <p:cNvSpPr/>
              <p:nvPr/>
            </p:nvSpPr>
            <p:spPr>
              <a:xfrm>
                <a:off x="3953193" y="2485972"/>
                <a:ext cx="6188880" cy="373192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rgbClr val="969C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449263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000" b="1" i="0" u="none" strike="noStrike" kern="1200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Placebo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D6694A9D-09A0-4569-87F0-1629D033DE3D}"/>
                </a:ext>
              </a:extLst>
            </p:cNvPr>
            <p:cNvGrpSpPr/>
            <p:nvPr/>
          </p:nvGrpSpPr>
          <p:grpSpPr>
            <a:xfrm>
              <a:off x="4029896" y="1597704"/>
              <a:ext cx="6444000" cy="360000"/>
              <a:chOff x="-1537587" y="-2204086"/>
              <a:chExt cx="6611742" cy="373193"/>
            </a:xfrm>
            <a:solidFill>
              <a:schemeClr val="bg2"/>
            </a:solidFill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7E7E9A8D-F018-4F1E-AB7F-2A2EC84F2E7D}"/>
                  </a:ext>
                </a:extLst>
              </p:cNvPr>
              <p:cNvGrpSpPr/>
              <p:nvPr/>
            </p:nvGrpSpPr>
            <p:grpSpPr>
              <a:xfrm>
                <a:off x="4119204" y="-2204086"/>
                <a:ext cx="954951" cy="373193"/>
                <a:chOff x="4119204" y="-2204086"/>
                <a:chExt cx="954951" cy="373193"/>
              </a:xfrm>
              <a:grpFill/>
            </p:grpSpPr>
            <p:sp>
              <p:nvSpPr>
                <p:cNvPr id="113" name="Isosceles Triangle 112">
                  <a:extLst>
                    <a:ext uri="{FF2B5EF4-FFF2-40B4-BE49-F238E27FC236}">
                      <a16:creationId xmlns:a16="http://schemas.microsoft.com/office/drawing/2014/main" id="{F6AB21DB-B365-4AF9-9373-0B3FD54BF5EB}"/>
                    </a:ext>
                  </a:extLst>
                </p:cNvPr>
                <p:cNvSpPr/>
                <p:nvPr/>
              </p:nvSpPr>
              <p:spPr>
                <a:xfrm rot="5400000">
                  <a:off x="4795302" y="-2109746"/>
                  <a:ext cx="373192" cy="184514"/>
                </a:xfrm>
                <a:prstGeom prst="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C5539E0C-773E-4CE4-BC03-08EF14A59379}"/>
                    </a:ext>
                  </a:extLst>
                </p:cNvPr>
                <p:cNvSpPr/>
                <p:nvPr/>
              </p:nvSpPr>
              <p:spPr>
                <a:xfrm>
                  <a:off x="4119204" y="-2204086"/>
                  <a:ext cx="763979" cy="37319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428E6D2A-E0C1-432C-BE62-51847AFDFF05}"/>
                  </a:ext>
                </a:extLst>
              </p:cNvPr>
              <p:cNvSpPr/>
              <p:nvPr/>
            </p:nvSpPr>
            <p:spPr>
              <a:xfrm>
                <a:off x="-1537587" y="-2204086"/>
                <a:ext cx="5945678" cy="37319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449263" rtl="0">
                  <a:defRPr/>
                </a:pPr>
                <a:r>
                  <a:rPr lang="pt-PT" sz="2000" b="1">
                    <a:solidFill>
                      <a:srgbClr val="FFFFFF"/>
                    </a:solidFill>
                    <a:ea typeface="ＭＳ Ｐゴシック" pitchFamily="34" charset="-128"/>
                  </a:rPr>
                  <a:t>Finerenona 10 ou 20 mg 1x/dia*</a:t>
                </a:r>
              </a:p>
            </p:txBody>
          </p:sp>
        </p:grp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CC88142-EB22-45BE-886F-2F5E7F02AA85}"/>
                </a:ext>
              </a:extLst>
            </p:cNvPr>
            <p:cNvSpPr/>
            <p:nvPr/>
          </p:nvSpPr>
          <p:spPr>
            <a:xfrm>
              <a:off x="3584690" y="1597704"/>
              <a:ext cx="864000" cy="864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b="1" i="0" u="none" strike="noStrike" kern="1200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7660DB4-D812-4400-A13A-9A9075DE1440}"/>
                </a:ext>
              </a:extLst>
            </p:cNvPr>
            <p:cNvGrpSpPr/>
            <p:nvPr/>
          </p:nvGrpSpPr>
          <p:grpSpPr>
            <a:xfrm>
              <a:off x="668794" y="1835175"/>
              <a:ext cx="3237628" cy="360001"/>
              <a:chOff x="668794" y="1835175"/>
              <a:chExt cx="3237628" cy="360001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62945912-E32A-4F28-A4E9-8E1400D03554}"/>
                  </a:ext>
                </a:extLst>
              </p:cNvPr>
              <p:cNvGrpSpPr/>
              <p:nvPr/>
            </p:nvGrpSpPr>
            <p:grpSpPr>
              <a:xfrm>
                <a:off x="3511353" y="1835176"/>
                <a:ext cx="395069" cy="360000"/>
                <a:chOff x="4076700" y="-2204086"/>
                <a:chExt cx="443593" cy="432000"/>
              </a:xfrm>
              <a:solidFill>
                <a:schemeClr val="tx1">
                  <a:lumMod val="20000"/>
                  <a:lumOff val="80000"/>
                </a:schemeClr>
              </a:solidFill>
            </p:grpSpPr>
            <p:sp>
              <p:nvSpPr>
                <p:cNvPr id="104" name="Isosceles Triangle 103">
                  <a:extLst>
                    <a:ext uri="{FF2B5EF4-FFF2-40B4-BE49-F238E27FC236}">
                      <a16:creationId xmlns:a16="http://schemas.microsoft.com/office/drawing/2014/main" id="{6B31B74E-CBCD-4EE5-A06A-32E0B588185B}"/>
                    </a:ext>
                  </a:extLst>
                </p:cNvPr>
                <p:cNvSpPr/>
                <p:nvPr/>
              </p:nvSpPr>
              <p:spPr>
                <a:xfrm rot="5400000">
                  <a:off x="4212036" y="-2080343"/>
                  <a:ext cx="432000" cy="18451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AF963F62-69FD-4786-BA17-7795D09828BF}"/>
                    </a:ext>
                  </a:extLst>
                </p:cNvPr>
                <p:cNvSpPr/>
                <p:nvPr/>
              </p:nvSpPr>
              <p:spPr>
                <a:xfrm>
                  <a:off x="4076700" y="-2204086"/>
                  <a:ext cx="259080" cy="432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68A783F7-16FA-41A7-8CFB-35659DE7171B}"/>
                  </a:ext>
                </a:extLst>
              </p:cNvPr>
              <p:cNvSpPr/>
              <p:nvPr/>
            </p:nvSpPr>
            <p:spPr>
              <a:xfrm>
                <a:off x="2297729" y="1835175"/>
                <a:ext cx="1493559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360363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600" b="0" i="0" u="none" strike="noStrike" kern="1200" cap="none" normalizeH="0" baseline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Triagem</a:t>
                </a: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43C54490-882F-4A87-BBEB-55AFBEC4A423}"/>
                  </a:ext>
                </a:extLst>
              </p:cNvPr>
              <p:cNvGrpSpPr/>
              <p:nvPr/>
            </p:nvGrpSpPr>
            <p:grpSpPr>
              <a:xfrm>
                <a:off x="668794" y="1835175"/>
                <a:ext cx="2117287" cy="360000"/>
                <a:chOff x="2800894" y="-2204086"/>
                <a:chExt cx="1719400" cy="373191"/>
              </a:xfrm>
              <a:solidFill>
                <a:schemeClr val="accent1"/>
              </a:solidFill>
            </p:grpSpPr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6F51DBAA-AAA6-45A4-8A94-A06F09F2E601}"/>
                    </a:ext>
                  </a:extLst>
                </p:cNvPr>
                <p:cNvGrpSpPr/>
                <p:nvPr/>
              </p:nvGrpSpPr>
              <p:grpSpPr>
                <a:xfrm>
                  <a:off x="4076700" y="-2204086"/>
                  <a:ext cx="443594" cy="373191"/>
                  <a:chOff x="4076700" y="-2204086"/>
                  <a:chExt cx="443594" cy="373191"/>
                </a:xfrm>
                <a:grpFill/>
              </p:grpSpPr>
              <p:sp>
                <p:nvSpPr>
                  <p:cNvPr id="102" name="Isosceles Triangle 101">
                    <a:extLst>
                      <a:ext uri="{FF2B5EF4-FFF2-40B4-BE49-F238E27FC236}">
                        <a16:creationId xmlns:a16="http://schemas.microsoft.com/office/drawing/2014/main" id="{A835A2F6-B467-4F56-B097-A4D6F6CB7ED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41441" y="-2109747"/>
                    <a:ext cx="373191" cy="184514"/>
                  </a:xfrm>
                  <a:prstGeom prst="triangl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09585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8A5704BB-58F5-4DBA-8ECD-382F35226EFD}"/>
                      </a:ext>
                    </a:extLst>
                  </p:cNvPr>
                  <p:cNvSpPr/>
                  <p:nvPr/>
                </p:nvSpPr>
                <p:spPr>
                  <a:xfrm>
                    <a:off x="4076700" y="-2204086"/>
                    <a:ext cx="259080" cy="37319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09585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1" name="Rectangle: Rounded Corners 100">
                  <a:extLst>
                    <a:ext uri="{FF2B5EF4-FFF2-40B4-BE49-F238E27FC236}">
                      <a16:creationId xmlns:a16="http://schemas.microsoft.com/office/drawing/2014/main" id="{801D7D07-1C85-4103-B46F-4A9B161FD4FE}"/>
                    </a:ext>
                  </a:extLst>
                </p:cNvPr>
                <p:cNvSpPr/>
                <p:nvPr/>
              </p:nvSpPr>
              <p:spPr>
                <a:xfrm>
                  <a:off x="2800894" y="-2204086"/>
                  <a:ext cx="1539966" cy="37319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6000" rtlCol="0" anchor="ctr"/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1600" b="1" i="0" u="none" strike="noStrike" kern="1200" cap="none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Introdução</a:t>
                  </a:r>
                  <a:br>
                    <a:rPr lang="pt-PT" sz="1050" dirty="0">
                      <a:solidFill>
                        <a:srgbClr val="FFFFFF"/>
                      </a:solidFill>
                      <a:latin typeface="Arial" panose="020B0604020202020204"/>
                    </a:rPr>
                  </a:br>
                  <a:r>
                    <a:rPr kumimoji="0" lang="pt-PT" sz="1050" b="0" i="0" u="none" strike="noStrike" kern="1200" cap="none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(4–16 semanas)</a:t>
                  </a:r>
                </a:p>
              </p:txBody>
            </p:sp>
          </p:grp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14E2F59-8F9B-4FC6-86C1-8153DB60CC50}"/>
                </a:ext>
              </a:extLst>
            </p:cNvPr>
            <p:cNvSpPr txBox="1"/>
            <p:nvPr/>
          </p:nvSpPr>
          <p:spPr>
            <a:xfrm>
              <a:off x="4046576" y="980919"/>
              <a:ext cx="3731354" cy="62509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>
              <a:defPPr>
                <a:defRPr lang="en-US"/>
              </a:defPPr>
              <a:lvl1pPr marL="0" marR="0" lvl="0" indent="0" algn="r" latinLnBrk="0">
                <a:lnSpc>
                  <a:spcPct val="80000"/>
                </a:lnSpc>
                <a:spcBef>
                  <a:spcPts val="600"/>
                </a:spcBef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cs typeface="+mn-cs"/>
                </a:defRPr>
              </a:lvl1pPr>
            </a:lstStyle>
            <a:p>
              <a:pPr algn="l" rtl="0"/>
              <a:r>
                <a:rPr lang="pt-PT"/>
                <a:t>7.437 participantes </a:t>
              </a:r>
              <a:br>
                <a:rPr lang="en-GB" dirty="0"/>
              </a:br>
              <a:r>
                <a:rPr lang="pt-PT"/>
                <a:t>randomizados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1C19DA4-B83B-48F1-96E4-8C4E24A738F8}"/>
                </a:ext>
              </a:extLst>
            </p:cNvPr>
            <p:cNvSpPr txBox="1"/>
            <p:nvPr/>
          </p:nvSpPr>
          <p:spPr>
            <a:xfrm>
              <a:off x="679427" y="980919"/>
              <a:ext cx="2416444" cy="64800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000" b="1" i="0" u="none" strike="noStrike" kern="1200" cap="none" normalizeH="0" baseline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rPr>
                <a:t>19.381 participantes incluídos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8F624DF-9C80-460A-8D55-4C51A8BA61CD}"/>
                </a:ext>
              </a:extLst>
            </p:cNvPr>
            <p:cNvCxnSpPr>
              <a:cxnSpLocks/>
            </p:cNvCxnSpPr>
            <p:nvPr/>
          </p:nvCxnSpPr>
          <p:spPr>
            <a:xfrm>
              <a:off x="710297" y="1037839"/>
              <a:ext cx="0" cy="1080000"/>
            </a:xfrm>
            <a:prstGeom prst="line">
              <a:avLst/>
            </a:prstGeom>
            <a:ln w="69850" cap="rnd">
              <a:solidFill>
                <a:schemeClr val="accent3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!!Group 14">
            <a:extLst>
              <a:ext uri="{FF2B5EF4-FFF2-40B4-BE49-F238E27FC236}">
                <a16:creationId xmlns:a16="http://schemas.microsoft.com/office/drawing/2014/main" id="{738EB908-7AB4-4AD6-B4AB-B062D1BB4B70}"/>
              </a:ext>
            </a:extLst>
          </p:cNvPr>
          <p:cNvGrpSpPr/>
          <p:nvPr/>
        </p:nvGrpSpPr>
        <p:grpSpPr>
          <a:xfrm>
            <a:off x="85780" y="2571498"/>
            <a:ext cx="3656313" cy="3014438"/>
            <a:chOff x="85780" y="2571498"/>
            <a:chExt cx="2815639" cy="3014438"/>
          </a:xfrm>
        </p:grpSpPr>
        <p:sp>
          <p:nvSpPr>
            <p:cNvPr id="75" name="!!Rectangle 74">
              <a:extLst>
                <a:ext uri="{FF2B5EF4-FFF2-40B4-BE49-F238E27FC236}">
                  <a16:creationId xmlns:a16="http://schemas.microsoft.com/office/drawing/2014/main" id="{5B2E8D3C-BAE8-41D5-A4D4-B802512FC446}"/>
                </a:ext>
              </a:extLst>
            </p:cNvPr>
            <p:cNvSpPr/>
            <p:nvPr/>
          </p:nvSpPr>
          <p:spPr>
            <a:xfrm>
              <a:off x="85780" y="2571498"/>
              <a:ext cx="2815639" cy="3014438"/>
            </a:xfrm>
            <a:prstGeom prst="rect">
              <a:avLst/>
            </a:prstGeom>
            <a:solidFill>
              <a:srgbClr val="F1F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612000" rtlCol="0" anchor="t"/>
            <a:lstStyle/>
            <a:p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600" b="1" i="0" u="none" strike="noStrike" kern="1200" cap="none" spc="0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" name="!!Group 5">
              <a:extLst>
                <a:ext uri="{FF2B5EF4-FFF2-40B4-BE49-F238E27FC236}">
                  <a16:creationId xmlns:a16="http://schemas.microsoft.com/office/drawing/2014/main" id="{F4FA7101-0B74-4C90-B66B-9C471D0D3A7D}"/>
                </a:ext>
              </a:extLst>
            </p:cNvPr>
            <p:cNvGrpSpPr/>
            <p:nvPr/>
          </p:nvGrpSpPr>
          <p:grpSpPr>
            <a:xfrm>
              <a:off x="85780" y="2571498"/>
              <a:ext cx="2815639" cy="2932828"/>
              <a:chOff x="365587" y="2257023"/>
              <a:chExt cx="3345017" cy="3484241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E255449-3A94-464D-8336-634129E615CF}"/>
                  </a:ext>
                </a:extLst>
              </p:cNvPr>
              <p:cNvSpPr/>
              <p:nvPr/>
            </p:nvSpPr>
            <p:spPr>
              <a:xfrm>
                <a:off x="365587" y="2257023"/>
                <a:ext cx="3345017" cy="30073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612000" rtlCol="0" anchor="t"/>
              <a:lstStyle/>
              <a:p>
                <a:pPr marL="0" marR="0" lvl="0" indent="0" algn="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pt-PT" sz="2000" b="1" i="0" u="none" strike="noStrike" kern="1200" cap="none" normalizeH="0" baseline="0">
                    <a:ln>
                      <a:noFill/>
                    </a:ln>
                    <a:solidFill>
                      <a:srgbClr val="66B512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Principais critérios de inclusão</a:t>
                </a:r>
              </a:p>
            </p:txBody>
          </p:sp>
          <p:sp>
            <p:nvSpPr>
              <p:cNvPr id="29" name="TextBox 23">
                <a:extLst>
                  <a:ext uri="{FF2B5EF4-FFF2-40B4-BE49-F238E27FC236}">
                    <a16:creationId xmlns:a16="http://schemas.microsoft.com/office/drawing/2014/main" id="{6F4E718D-FBC2-4570-AEAF-A6D21D206EE8}"/>
                  </a:ext>
                </a:extLst>
              </p:cNvPr>
              <p:cNvSpPr txBox="1"/>
              <p:nvPr/>
            </p:nvSpPr>
            <p:spPr>
              <a:xfrm>
                <a:off x="623888" y="3053643"/>
                <a:ext cx="2962984" cy="324000"/>
              </a:xfrm>
              <a:prstGeom prst="rect">
                <a:avLst/>
              </a:prstGeom>
            </p:spPr>
            <p:txBody>
              <a:bodyPr vert="horz" wrap="square" lIns="91440" tIns="0" rIns="91440" bIns="45720" rtlCol="0" anchor="ctr">
                <a:noAutofit/>
              </a:bodyPr>
              <a:lstStyle>
                <a:defPPr>
                  <a:defRPr lang="en-US"/>
                </a:defPPr>
                <a:lvl1pPr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609585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219170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828754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438339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3047924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3657509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4267093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4876678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marL="0" marR="0" lvl="0" indent="0" algn="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b="0" i="0" u="none" strike="noStrike" kern="1200" cap="none" normalizeH="0" baseline="0">
                    <a:ln>
                      <a:noFill/>
                    </a:ln>
                    <a:solidFill>
                      <a:srgbClr val="66B512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Idade ≥18 anos com DT2 </a:t>
                </a:r>
              </a:p>
            </p:txBody>
          </p:sp>
          <p:sp>
            <p:nvSpPr>
              <p:cNvPr id="30" name="TextBox 25">
                <a:extLst>
                  <a:ext uri="{FF2B5EF4-FFF2-40B4-BE49-F238E27FC236}">
                    <a16:creationId xmlns:a16="http://schemas.microsoft.com/office/drawing/2014/main" id="{5FDDC3E3-5DCC-4EE3-9FE9-FC3B527C6417}"/>
                  </a:ext>
                </a:extLst>
              </p:cNvPr>
              <p:cNvSpPr txBox="1"/>
              <p:nvPr/>
            </p:nvSpPr>
            <p:spPr>
              <a:xfrm>
                <a:off x="520354" y="4637358"/>
                <a:ext cx="3066518" cy="576000"/>
              </a:xfrm>
              <a:prstGeom prst="rect">
                <a:avLst/>
              </a:prstGeom>
            </p:spPr>
            <p:txBody>
              <a:bodyPr vert="horz" wrap="square" lIns="91440" tIns="0" rIns="91440" bIns="45720" rtlCol="0" anchor="ctr">
                <a:noAutofit/>
              </a:bodyPr>
              <a:lstStyle>
                <a:defPPr>
                  <a:defRPr lang="en-US"/>
                </a:defPPr>
                <a:lvl1pPr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609585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219170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828754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438339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3047924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3657509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4267093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4876678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marL="0" marR="0" lvl="0" indent="0" algn="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b="0" i="0" u="none" strike="noStrike" kern="1200" cap="none" normalizeH="0" baseline="0">
                    <a:ln>
                      <a:noFill/>
                    </a:ln>
                    <a:solidFill>
                      <a:srgbClr val="66B512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Recebendo a dose máxima tolerada de inibidor do SRA por ≥4 semanas </a:t>
                </a:r>
              </a:p>
            </p:txBody>
          </p:sp>
          <p:sp>
            <p:nvSpPr>
              <p:cNvPr id="31" name="TextBox 26">
                <a:extLst>
                  <a:ext uri="{FF2B5EF4-FFF2-40B4-BE49-F238E27FC236}">
                    <a16:creationId xmlns:a16="http://schemas.microsoft.com/office/drawing/2014/main" id="{5C4B8722-698C-410A-B30E-9996AAF21F3D}"/>
                  </a:ext>
                </a:extLst>
              </p:cNvPr>
              <p:cNvSpPr txBox="1"/>
              <p:nvPr/>
            </p:nvSpPr>
            <p:spPr>
              <a:xfrm>
                <a:off x="520355" y="5417264"/>
                <a:ext cx="3066517" cy="324000"/>
              </a:xfrm>
              <a:prstGeom prst="rect">
                <a:avLst/>
              </a:prstGeom>
            </p:spPr>
            <p:txBody>
              <a:bodyPr vert="horz" wrap="square" lIns="91440" tIns="0" rIns="91440" bIns="45720" rtlCol="0" anchor="ctr">
                <a:noAutofit/>
              </a:bodyPr>
              <a:lstStyle>
                <a:defPPr>
                  <a:defRPr lang="en-US"/>
                </a:defPPr>
                <a:lvl1pPr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609585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219170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828754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438339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3047924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3657509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4267093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4876678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lvl="0" algn="r" rtl="0">
                  <a:spcBef>
                    <a:spcPts val="600"/>
                  </a:spcBef>
                  <a:defRPr/>
                </a:pPr>
                <a:r>
                  <a:rPr lang="pt-PT">
                    <a:solidFill>
                      <a:srgbClr val="66B512">
                        <a:lumMod val="50000"/>
                      </a:srgbClr>
                    </a:solidFill>
                    <a:latin typeface="Arial" panose="020B0604020202020204"/>
                  </a:rPr>
                  <a:t>[K</a:t>
                </a:r>
                <a:r>
                  <a:rPr lang="pt-PT" baseline="30000">
                    <a:solidFill>
                      <a:srgbClr val="66B512">
                        <a:lumMod val="50000"/>
                      </a:srgbClr>
                    </a:solidFill>
                    <a:latin typeface="Arial" panose="020B0604020202020204"/>
                  </a:rPr>
                  <a:t>+</a:t>
                </a:r>
                <a:r>
                  <a:rPr lang="pt-PT">
                    <a:solidFill>
                      <a:srgbClr val="66B512">
                        <a:lumMod val="50000"/>
                      </a:srgbClr>
                    </a:solidFill>
                    <a:latin typeface="Arial" panose="020B0604020202020204"/>
                  </a:rPr>
                  <a:t>]</a:t>
                </a:r>
                <a:r>
                  <a:rPr kumimoji="0" lang="pt-PT" b="0" i="0" u="none" strike="noStrike" kern="1200" cap="none" normalizeH="0" baseline="0">
                    <a:ln>
                      <a:noFill/>
                    </a:ln>
                    <a:solidFill>
                      <a:srgbClr val="66B512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</a:rPr>
                  <a:t> </a:t>
                </a:r>
                <a:r>
                  <a:rPr kumimoji="0" lang="pt-PT" b="0" i="0" u="none" strike="noStrike" kern="1200" cap="none" normalizeH="0" baseline="0">
                    <a:ln>
                      <a:noFill/>
                    </a:ln>
                    <a:solidFill>
                      <a:srgbClr val="66B512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</a:rPr>
                  <a:t>sérico ≤4,8 mmol/l</a:t>
                </a:r>
              </a:p>
            </p:txBody>
          </p:sp>
          <p:sp>
            <p:nvSpPr>
              <p:cNvPr id="32" name="TextBox 27">
                <a:extLst>
                  <a:ext uri="{FF2B5EF4-FFF2-40B4-BE49-F238E27FC236}">
                    <a16:creationId xmlns:a16="http://schemas.microsoft.com/office/drawing/2014/main" id="{26B7AA6A-9E1B-4654-ACBB-9B7C40E9ADF7}"/>
                  </a:ext>
                </a:extLst>
              </p:cNvPr>
              <p:cNvSpPr txBox="1"/>
              <p:nvPr/>
            </p:nvSpPr>
            <p:spPr>
              <a:xfrm>
                <a:off x="520354" y="4109453"/>
                <a:ext cx="3066517" cy="324000"/>
              </a:xfrm>
              <a:prstGeom prst="rect">
                <a:avLst/>
              </a:prstGeom>
            </p:spPr>
            <p:txBody>
              <a:bodyPr vert="horz" wrap="square" lIns="91440" tIns="0" rIns="91440" bIns="45720" rtlCol="0" anchor="ctr">
                <a:noAutofit/>
              </a:bodyPr>
              <a:lstStyle>
                <a:defPPr>
                  <a:defRPr lang="en-US"/>
                </a:defPPr>
                <a:lvl1pPr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609585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219170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828754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438339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3047924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3657509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4267093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4876678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marL="0" marR="0" lvl="0" indent="0" algn="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b="0" i="0" u="none" strike="noStrike" kern="1200" cap="none" normalizeH="0" baseline="0">
                    <a:ln>
                      <a:noFill/>
                    </a:ln>
                    <a:solidFill>
                      <a:srgbClr val="66B512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RACU ≥30–≤5.000 mg/g</a:t>
                </a:r>
              </a:p>
            </p:txBody>
          </p:sp>
          <p:sp>
            <p:nvSpPr>
              <p:cNvPr id="33" name="TextBox 28">
                <a:extLst>
                  <a:ext uri="{FF2B5EF4-FFF2-40B4-BE49-F238E27FC236}">
                    <a16:creationId xmlns:a16="http://schemas.microsoft.com/office/drawing/2014/main" id="{77AA51CF-ED96-4B81-BF86-4FC672199B3D}"/>
                  </a:ext>
                </a:extLst>
              </p:cNvPr>
              <p:cNvSpPr txBox="1"/>
              <p:nvPr/>
            </p:nvSpPr>
            <p:spPr>
              <a:xfrm>
                <a:off x="623887" y="3581548"/>
                <a:ext cx="2962985" cy="324000"/>
              </a:xfrm>
              <a:prstGeom prst="rect">
                <a:avLst/>
              </a:prstGeom>
            </p:spPr>
            <p:txBody>
              <a:bodyPr vert="horz" wrap="square" lIns="91440" tIns="0" rIns="91440" bIns="45720" rtlCol="0" anchor="ctr">
                <a:noAutofit/>
              </a:bodyPr>
              <a:lstStyle>
                <a:defPPr>
                  <a:defRPr lang="en-US"/>
                </a:defPPr>
                <a:lvl1pPr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609585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219170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828754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438339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3047924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3657509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4267093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4876678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marL="0" marR="0" lvl="0" indent="0" algn="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b="0" i="0" u="none" strike="noStrike" kern="1200" cap="none" normalizeH="0" baseline="0">
                    <a:ln>
                      <a:noFill/>
                    </a:ln>
                    <a:solidFill>
                      <a:srgbClr val="66B512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TFGe ≥25</a:t>
                </a:r>
                <a:r>
                  <a:rPr kumimoji="0" lang="pt-PT" b="0" i="0" u="none" strike="noStrike" kern="1200" cap="none" normalizeH="0" baseline="30000">
                    <a:ln>
                      <a:noFill/>
                    </a:ln>
                    <a:solidFill>
                      <a:srgbClr val="66B512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#</a:t>
                </a:r>
                <a:r>
                  <a:rPr kumimoji="0" lang="pt-PT" b="0" i="0" u="none" strike="noStrike" kern="1200" cap="none" normalizeH="0" baseline="0">
                    <a:ln>
                      <a:noFill/>
                    </a:ln>
                    <a:solidFill>
                      <a:srgbClr val="66B512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 ml/min/1,73 m</a:t>
                </a:r>
                <a:r>
                  <a:rPr kumimoji="0" lang="pt-PT" b="0" i="0" u="none" strike="noStrike" kern="1200" cap="none" normalizeH="0" baseline="30000">
                    <a:ln>
                      <a:noFill/>
                    </a:ln>
                    <a:solidFill>
                      <a:srgbClr val="66B512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2</a:t>
                </a:r>
                <a:r>
                  <a:rPr kumimoji="0" lang="pt-PT" b="0" i="0" u="none" strike="noStrike" kern="1200" cap="none" normalizeH="0" baseline="0">
                    <a:ln>
                      <a:noFill/>
                    </a:ln>
                    <a:solidFill>
                      <a:srgbClr val="66B512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 </a:t>
                </a: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AEE8E874-9184-40DB-A240-3ED113AE9538}"/>
                  </a:ext>
                </a:extLst>
              </p:cNvPr>
              <p:cNvGrpSpPr/>
              <p:nvPr/>
            </p:nvGrpSpPr>
            <p:grpSpPr>
              <a:xfrm>
                <a:off x="3213194" y="2279899"/>
                <a:ext cx="378752" cy="490254"/>
                <a:chOff x="2519805" y="3298871"/>
                <a:chExt cx="378752" cy="490254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D49B987D-C46B-4889-94C0-4B706B42BD35}"/>
                    </a:ext>
                  </a:extLst>
                </p:cNvPr>
                <p:cNvSpPr/>
                <p:nvPr/>
              </p:nvSpPr>
              <p:spPr>
                <a:xfrm>
                  <a:off x="2542719" y="3327233"/>
                  <a:ext cx="320775" cy="433532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defTabSz="60958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39" name="Graphic 76">
                  <a:extLst>
                    <a:ext uri="{FF2B5EF4-FFF2-40B4-BE49-F238E27FC236}">
                      <a16:creationId xmlns:a16="http://schemas.microsoft.com/office/drawing/2014/main" id="{4D35804F-A8DC-47E2-AD3D-A6BEBCD3745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9805" y="3298871"/>
                  <a:ext cx="378752" cy="490254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4" name="!!Group 13">
            <a:extLst>
              <a:ext uri="{FF2B5EF4-FFF2-40B4-BE49-F238E27FC236}">
                <a16:creationId xmlns:a16="http://schemas.microsoft.com/office/drawing/2014/main" id="{29D07FA9-3B8A-4B81-8947-6E6A83B5BD48}"/>
              </a:ext>
            </a:extLst>
          </p:cNvPr>
          <p:cNvGrpSpPr/>
          <p:nvPr/>
        </p:nvGrpSpPr>
        <p:grpSpPr>
          <a:xfrm>
            <a:off x="3782921" y="2571498"/>
            <a:ext cx="1913621" cy="3014438"/>
            <a:chOff x="2989103" y="2571498"/>
            <a:chExt cx="1913621" cy="3014438"/>
          </a:xfrm>
        </p:grpSpPr>
        <p:sp>
          <p:nvSpPr>
            <p:cNvPr id="70" name="!!Rectangle 69">
              <a:extLst>
                <a:ext uri="{FF2B5EF4-FFF2-40B4-BE49-F238E27FC236}">
                  <a16:creationId xmlns:a16="http://schemas.microsoft.com/office/drawing/2014/main" id="{00F59463-6AA4-4AEF-8661-9DF8853E63BB}"/>
                </a:ext>
              </a:extLst>
            </p:cNvPr>
            <p:cNvSpPr/>
            <p:nvPr/>
          </p:nvSpPr>
          <p:spPr>
            <a:xfrm>
              <a:off x="2989103" y="2571498"/>
              <a:ext cx="1913621" cy="30144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539750" marR="0" lvl="0" indent="-7938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" name="!!Group 9">
              <a:extLst>
                <a:ext uri="{FF2B5EF4-FFF2-40B4-BE49-F238E27FC236}">
                  <a16:creationId xmlns:a16="http://schemas.microsoft.com/office/drawing/2014/main" id="{369DE234-D338-4138-9364-DADA0D4A765D}"/>
                </a:ext>
              </a:extLst>
            </p:cNvPr>
            <p:cNvGrpSpPr/>
            <p:nvPr/>
          </p:nvGrpSpPr>
          <p:grpSpPr>
            <a:xfrm>
              <a:off x="2989103" y="2571498"/>
              <a:ext cx="1913621" cy="2890367"/>
              <a:chOff x="3352474" y="2257023"/>
              <a:chExt cx="2273407" cy="3433796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7BCC88AD-8EF9-40A2-ABE1-DD76E968DA4C}"/>
                  </a:ext>
                </a:extLst>
              </p:cNvPr>
              <p:cNvSpPr/>
              <p:nvPr/>
            </p:nvSpPr>
            <p:spPr>
              <a:xfrm>
                <a:off x="3352474" y="2257023"/>
                <a:ext cx="2273407" cy="30073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447675" marR="0" lvl="0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b="1" i="0" u="none" strike="noStrike" kern="1200" cap="none" normalizeH="0" baseline="0" dirty="0">
                    <a:ln>
                      <a:noFill/>
                    </a:ln>
                    <a:solidFill>
                      <a:srgbClr val="F55C60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Principais critérios de exclusão</a:t>
                </a:r>
              </a:p>
            </p:txBody>
          </p:sp>
          <p:sp>
            <p:nvSpPr>
              <p:cNvPr id="34" name="TextBox 29">
                <a:extLst>
                  <a:ext uri="{FF2B5EF4-FFF2-40B4-BE49-F238E27FC236}">
                    <a16:creationId xmlns:a16="http://schemas.microsoft.com/office/drawing/2014/main" id="{0035196F-7515-49DD-9058-8835A0166E44}"/>
                  </a:ext>
                </a:extLst>
              </p:cNvPr>
              <p:cNvSpPr txBox="1"/>
              <p:nvPr/>
            </p:nvSpPr>
            <p:spPr>
              <a:xfrm>
                <a:off x="3448768" y="3635546"/>
                <a:ext cx="2034924" cy="900000"/>
              </a:xfrm>
              <a:prstGeom prst="rect">
                <a:avLst/>
              </a:prstGeom>
            </p:spPr>
            <p:txBody>
              <a:bodyPr vert="horz" wrap="square" lIns="91440" tIns="0" rIns="91440" bIns="45720" rtlCol="0" anchor="ctr">
                <a:noAutofit/>
              </a:bodyPr>
              <a:lstStyle>
                <a:defPPr>
                  <a:defRPr lang="en-US"/>
                </a:defPPr>
                <a:lvl1pPr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609585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219170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828754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438339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3047924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3657509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4267093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4876678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b="1" i="0" u="none" strike="noStrike" kern="1200" cap="none" normalizeH="0" baseline="0">
                    <a:ln>
                      <a:noFill/>
                    </a:ln>
                    <a:solidFill>
                      <a:srgbClr val="F55C60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</a:rPr>
                  <a:t>ICFEr </a:t>
                </a:r>
                <a:br>
                  <a:rPr lang="en-GB" b="1" dirty="0">
                    <a:solidFill>
                      <a:srgbClr val="F55C60">
                        <a:lumMod val="50000"/>
                      </a:srgbClr>
                    </a:solidFill>
                    <a:latin typeface="Arial" panose="020B0604020202020204"/>
                  </a:rPr>
                </a:br>
                <a:r>
                  <a:rPr kumimoji="0" lang="pt-PT" b="1" i="0" u="none" strike="noStrike" kern="1200" cap="none" normalizeH="0" baseline="0">
                    <a:ln>
                      <a:noFill/>
                    </a:ln>
                    <a:solidFill>
                      <a:srgbClr val="F55C60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</a:rPr>
                  <a:t>com NYHA </a:t>
                </a:r>
                <a:br>
                  <a:rPr kumimoji="0" lang="en-GB" b="1" i="0" u="none" strike="noStrike" kern="1200" cap="none" spc="0" normalizeH="0" baseline="0" dirty="0">
                    <a:ln>
                      <a:noFill/>
                    </a:ln>
                    <a:solidFill>
                      <a:srgbClr val="F55C60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</a:rPr>
                </a:br>
                <a:r>
                  <a:rPr kumimoji="0" lang="pt-PT" b="1" i="0" u="none" strike="noStrike" kern="1200" cap="none" normalizeH="0" baseline="0">
                    <a:ln>
                      <a:noFill/>
                    </a:ln>
                    <a:solidFill>
                      <a:srgbClr val="F55C60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</a:rPr>
                  <a:t>classe II–IV</a:t>
                </a: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49D326CD-73E4-46A2-BA9A-8008E817BE84}"/>
                  </a:ext>
                </a:extLst>
              </p:cNvPr>
              <p:cNvGrpSpPr/>
              <p:nvPr/>
            </p:nvGrpSpPr>
            <p:grpSpPr>
              <a:xfrm>
                <a:off x="3425242" y="2275201"/>
                <a:ext cx="496087" cy="494952"/>
                <a:chOff x="2935395" y="2494749"/>
                <a:chExt cx="494950" cy="494952"/>
              </a:xfrm>
              <a:solidFill>
                <a:schemeClr val="accent4"/>
              </a:solidFill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56B786EA-16F2-449A-95F5-337A95329818}"/>
                    </a:ext>
                  </a:extLst>
                </p:cNvPr>
                <p:cNvSpPr/>
                <p:nvPr/>
              </p:nvSpPr>
              <p:spPr>
                <a:xfrm>
                  <a:off x="2958866" y="2516977"/>
                  <a:ext cx="432606" cy="432272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defTabSz="60958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42" name="Graphic 81">
                  <a:extLst>
                    <a:ext uri="{FF2B5EF4-FFF2-40B4-BE49-F238E27FC236}">
                      <a16:creationId xmlns:a16="http://schemas.microsoft.com/office/drawing/2014/main" id="{549F35DF-846D-482C-9524-18BEB99BA7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35395" y="2494749"/>
                  <a:ext cx="494950" cy="494952"/>
                </a:xfrm>
                <a:prstGeom prst="rect">
                  <a:avLst/>
                </a:prstGeom>
              </p:spPr>
            </p:pic>
          </p:grpSp>
          <p:sp>
            <p:nvSpPr>
              <p:cNvPr id="60" name="TextBox 32">
                <a:extLst>
                  <a:ext uri="{FF2B5EF4-FFF2-40B4-BE49-F238E27FC236}">
                    <a16:creationId xmlns:a16="http://schemas.microsoft.com/office/drawing/2014/main" id="{D666B411-7779-41DC-9E50-717349E0FBE5}"/>
                  </a:ext>
                </a:extLst>
              </p:cNvPr>
              <p:cNvSpPr txBox="1"/>
              <p:nvPr/>
            </p:nvSpPr>
            <p:spPr>
              <a:xfrm>
                <a:off x="3448768" y="4790819"/>
                <a:ext cx="2085258" cy="900000"/>
              </a:xfrm>
              <a:prstGeom prst="rect">
                <a:avLst/>
              </a:prstGeom>
            </p:spPr>
            <p:txBody>
              <a:bodyPr vert="horz" wrap="square" lIns="91440" tIns="0" rIns="91440" bIns="45720" rtlCol="0" anchor="ctr">
                <a:noAutofit/>
              </a:bodyPr>
              <a:lstStyle>
                <a:defPPr>
                  <a:defRPr lang="en-US"/>
                </a:defPPr>
                <a:lvl1pPr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609585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219170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828754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438339" algn="l" defTabSz="60958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3047924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3657509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4267093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4876678" algn="l" defTabSz="609585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lvl="0" rtl="0">
                  <a:spcBef>
                    <a:spcPts val="600"/>
                  </a:spcBef>
                  <a:defRPr/>
                </a:pPr>
                <a:r>
                  <a:rPr kumimoji="0" lang="pt-PT" b="0" i="0" u="none" strike="noStrike" kern="1200" cap="none" normalizeH="0" baseline="0">
                    <a:ln>
                      <a:noFill/>
                    </a:ln>
                    <a:solidFill>
                      <a:srgbClr val="F55C60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</a:rPr>
                  <a:t>Hipertensão arterial não controlad</a:t>
                </a:r>
                <a:r>
                  <a:rPr lang="pt-PT">
                    <a:solidFill>
                      <a:srgbClr val="F55C60">
                        <a:lumMod val="50000"/>
                      </a:srgbClr>
                    </a:solidFill>
                    <a:latin typeface="Arial" panose="020B0604020202020204"/>
                  </a:rPr>
                  <a:t>a</a:t>
                </a:r>
                <a:r>
                  <a:rPr lang="pt-PT" baseline="30000">
                    <a:solidFill>
                      <a:srgbClr val="F55C60">
                        <a:lumMod val="50000"/>
                      </a:srgbClr>
                    </a:solidFill>
                    <a:latin typeface="Arial" panose="020B0604020202020204"/>
                  </a:rPr>
                  <a:t>‡</a:t>
                </a:r>
              </a:p>
            </p:txBody>
          </p:sp>
        </p:grpSp>
      </p:grpSp>
      <p:grpSp>
        <p:nvGrpSpPr>
          <p:cNvPr id="16" name="!!Group 12">
            <a:extLst>
              <a:ext uri="{FF2B5EF4-FFF2-40B4-BE49-F238E27FC236}">
                <a16:creationId xmlns:a16="http://schemas.microsoft.com/office/drawing/2014/main" id="{F08DA9CD-4400-49D6-9265-68B3AE18A9A0}"/>
              </a:ext>
            </a:extLst>
          </p:cNvPr>
          <p:cNvGrpSpPr/>
          <p:nvPr/>
        </p:nvGrpSpPr>
        <p:grpSpPr>
          <a:xfrm>
            <a:off x="4953008" y="2569062"/>
            <a:ext cx="7153212" cy="3016874"/>
            <a:chOff x="4953008" y="-2157816"/>
            <a:chExt cx="7153212" cy="3016874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4B48C7A-9BAB-420B-AADC-4E74D7827061}"/>
                </a:ext>
              </a:extLst>
            </p:cNvPr>
            <p:cNvSpPr/>
            <p:nvPr/>
          </p:nvSpPr>
          <p:spPr>
            <a:xfrm>
              <a:off x="4953008" y="-2157816"/>
              <a:ext cx="7153212" cy="30168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t"/>
            <a:lstStyle/>
            <a:p>
              <a:pPr marL="0" marR="0" lvl="0" indent="0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b="1" i="0" u="none" strike="noStrike" kern="1200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Principais resultados de "tempo até o evento"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7E58115-43E8-418A-BFBA-B13BEAE90EAB}"/>
                </a:ext>
              </a:extLst>
            </p:cNvPr>
            <p:cNvSpPr/>
            <p:nvPr/>
          </p:nvSpPr>
          <p:spPr>
            <a:xfrm>
              <a:off x="4953516" y="-1399201"/>
              <a:ext cx="5878977" cy="6463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l" defTabSz="987129" rtl="0" eaLnBrk="0" fontAlgn="base" latinLnBrk="0" hangingPunct="0"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b="1" i="0" u="none" strike="noStrike" kern="1200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Morte CV, IM não fatal, acidente vascular cerebral (AVC) não fatal ou HIC</a:t>
              </a: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CC14E2A-EC0A-4194-97E0-52531B8F567D}"/>
                </a:ext>
              </a:extLst>
            </p:cNvPr>
            <p:cNvSpPr/>
            <p:nvPr/>
          </p:nvSpPr>
          <p:spPr>
            <a:xfrm>
              <a:off x="4998342" y="-1785380"/>
              <a:ext cx="4308669" cy="360000"/>
            </a:xfrm>
            <a:custGeom>
              <a:avLst/>
              <a:gdLst>
                <a:gd name="connsiteX0" fmla="*/ 180000 w 4308669"/>
                <a:gd name="connsiteY0" fmla="*/ 0 h 360000"/>
                <a:gd name="connsiteX1" fmla="*/ 3996463 w 4308669"/>
                <a:gd name="connsiteY1" fmla="*/ 0 h 360000"/>
                <a:gd name="connsiteX2" fmla="*/ 4026754 w 4308669"/>
                <a:gd name="connsiteY2" fmla="*/ 0 h 360000"/>
                <a:gd name="connsiteX3" fmla="*/ 4152566 w 4308669"/>
                <a:gd name="connsiteY3" fmla="*/ 0 h 360000"/>
                <a:gd name="connsiteX4" fmla="*/ 4308669 w 4308669"/>
                <a:gd name="connsiteY4" fmla="*/ 180000 h 360000"/>
                <a:gd name="connsiteX5" fmla="*/ 4152566 w 4308669"/>
                <a:gd name="connsiteY5" fmla="*/ 360000 h 360000"/>
                <a:gd name="connsiteX6" fmla="*/ 4026754 w 4308669"/>
                <a:gd name="connsiteY6" fmla="*/ 360000 h 360000"/>
                <a:gd name="connsiteX7" fmla="*/ 3996463 w 4308669"/>
                <a:gd name="connsiteY7" fmla="*/ 360000 h 360000"/>
                <a:gd name="connsiteX8" fmla="*/ 180000 w 4308669"/>
                <a:gd name="connsiteY8" fmla="*/ 360000 h 360000"/>
                <a:gd name="connsiteX9" fmla="*/ 0 w 4308669"/>
                <a:gd name="connsiteY9" fmla="*/ 180000 h 360000"/>
                <a:gd name="connsiteX10" fmla="*/ 180000 w 4308669"/>
                <a:gd name="connsiteY10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08669" h="360000">
                  <a:moveTo>
                    <a:pt x="180000" y="0"/>
                  </a:moveTo>
                  <a:lnTo>
                    <a:pt x="3996463" y="0"/>
                  </a:lnTo>
                  <a:lnTo>
                    <a:pt x="4026754" y="0"/>
                  </a:lnTo>
                  <a:lnTo>
                    <a:pt x="4152566" y="0"/>
                  </a:lnTo>
                  <a:lnTo>
                    <a:pt x="4308669" y="180000"/>
                  </a:lnTo>
                  <a:lnTo>
                    <a:pt x="4152566" y="360000"/>
                  </a:lnTo>
                  <a:lnTo>
                    <a:pt x="4026754" y="360000"/>
                  </a:lnTo>
                  <a:lnTo>
                    <a:pt x="3996463" y="360000"/>
                  </a:lnTo>
                  <a:lnTo>
                    <a:pt x="180000" y="360000"/>
                  </a:lnTo>
                  <a:cubicBezTo>
                    <a:pt x="80589" y="360000"/>
                    <a:pt x="0" y="279411"/>
                    <a:pt x="0" y="180000"/>
                  </a:cubicBezTo>
                  <a:cubicBezTo>
                    <a:pt x="0" y="80589"/>
                    <a:pt x="80589" y="0"/>
                    <a:pt x="180000" y="0"/>
                  </a:cubicBezTo>
                  <a:close/>
                </a:path>
              </a:pathLst>
            </a:custGeom>
            <a:solidFill>
              <a:schemeClr val="accent3">
                <a:lumMod val="75000"/>
                <a:lumOff val="25000"/>
              </a:schemeClr>
            </a:solidFill>
            <a:ln w="19050">
              <a:solidFill>
                <a:schemeClr val="accent3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87129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000" b="1" i="0" u="none" strike="noStrike" kern="1200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CV composto primário </a:t>
              </a: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A21F591C-EA26-4A52-A1D7-6F06A978B1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0281" t="8512" r="21696" b="12863"/>
            <a:stretch/>
          </p:blipFill>
          <p:spPr>
            <a:xfrm>
              <a:off x="10893081" y="-1718880"/>
              <a:ext cx="810480" cy="1098254"/>
            </a:xfrm>
            <a:prstGeom prst="rect">
              <a:avLst/>
            </a:prstGeom>
            <a:effectLst/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EFED794-FF2F-4A3B-8D9A-B150E20A0E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5439" r="19373" b="1834"/>
            <a:stretch/>
          </p:blipFill>
          <p:spPr>
            <a:xfrm>
              <a:off x="11110272" y="-123407"/>
              <a:ext cx="506686" cy="901272"/>
            </a:xfrm>
            <a:prstGeom prst="rect">
              <a:avLst/>
            </a:prstGeom>
            <a:effectLst/>
          </p:spPr>
        </p:pic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867B33B-E1C6-4D8A-B7F5-1FCAA9DAF78D}"/>
                </a:ext>
              </a:extLst>
            </p:cNvPr>
            <p:cNvSpPr/>
            <p:nvPr/>
          </p:nvSpPr>
          <p:spPr>
            <a:xfrm>
              <a:off x="4989441" y="170903"/>
              <a:ext cx="5657170" cy="58477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87129" rtl="0" eaLnBrk="0" hangingPunct="0">
                <a:spcBef>
                  <a:spcPts val="1200"/>
                </a:spcBef>
                <a:defRPr/>
              </a:pPr>
              <a:r>
                <a:rPr kumimoji="0" lang="pt-PT" sz="1600" b="0" i="0" u="none" strike="noStrike" kern="1200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MS PGothic" charset="0"/>
                </a:rPr>
                <a:t>Insuficiência renal,</a:t>
              </a:r>
              <a:r>
                <a:rPr lang="pt-PT" sz="1600" baseline="30000" dirty="0">
                  <a:solidFill>
                    <a:srgbClr val="000000"/>
                  </a:solidFill>
                </a:rPr>
                <a:t>§</a:t>
              </a:r>
              <a:r>
                <a:rPr kumimoji="0" lang="pt-PT" sz="1600" b="0" i="0" u="none" strike="noStrike" kern="1200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MS PGothic" charset="0"/>
                </a:rPr>
                <a:t> redução sustentada </a:t>
              </a:r>
              <a:r>
                <a:rPr kumimoji="0" lang="pt-PT" sz="1600" b="1" i="0" strike="noStrike" kern="1200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MS PGothic" charset="0"/>
                </a:rPr>
                <a:t>≥40% </a:t>
              </a:r>
              <a:r>
                <a:rPr lang="pt-PT" sz="1600" b="1" dirty="0">
                  <a:solidFill>
                    <a:schemeClr val="tx2"/>
                  </a:solidFill>
                  <a:ea typeface="MS PGothic" charset="0"/>
                </a:rPr>
                <a:t>ou ≥57% </a:t>
              </a:r>
              <a:r>
                <a:rPr kumimoji="0" lang="pt-PT" sz="1600" b="0" i="0" u="none" strike="noStrike" kern="1200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MS PGothic" charset="0"/>
                </a:rPr>
                <a:t>da TFGe em relação à avaliação inicial, ou morte renal</a:t>
              </a: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A9FC369-72EF-4972-A2ED-F2968ABB21D8}"/>
                </a:ext>
              </a:extLst>
            </p:cNvPr>
            <p:cNvSpPr/>
            <p:nvPr/>
          </p:nvSpPr>
          <p:spPr>
            <a:xfrm>
              <a:off x="5011962" y="-666875"/>
              <a:ext cx="4295049" cy="360003"/>
            </a:xfrm>
            <a:custGeom>
              <a:avLst/>
              <a:gdLst>
                <a:gd name="connsiteX0" fmla="*/ 3767999 w 4295049"/>
                <a:gd name="connsiteY0" fmla="*/ 0 h 360003"/>
                <a:gd name="connsiteX1" fmla="*/ 4115051 w 4295049"/>
                <a:gd name="connsiteY1" fmla="*/ 0 h 360003"/>
                <a:gd name="connsiteX2" fmla="*/ 4295049 w 4295049"/>
                <a:gd name="connsiteY2" fmla="*/ 179998 h 360003"/>
                <a:gd name="connsiteX3" fmla="*/ 4115051 w 4295049"/>
                <a:gd name="connsiteY3" fmla="*/ 359996 h 360003"/>
                <a:gd name="connsiteX4" fmla="*/ 3844454 w 4295049"/>
                <a:gd name="connsiteY4" fmla="*/ 359996 h 360003"/>
                <a:gd name="connsiteX5" fmla="*/ 3844384 w 4295049"/>
                <a:gd name="connsiteY5" fmla="*/ 360003 h 360003"/>
                <a:gd name="connsiteX6" fmla="*/ 180000 w 4295049"/>
                <a:gd name="connsiteY6" fmla="*/ 360003 h 360003"/>
                <a:gd name="connsiteX7" fmla="*/ 0 w 4295049"/>
                <a:gd name="connsiteY7" fmla="*/ 180003 h 360003"/>
                <a:gd name="connsiteX8" fmla="*/ 180000 w 4295049"/>
                <a:gd name="connsiteY8" fmla="*/ 3 h 360003"/>
                <a:gd name="connsiteX9" fmla="*/ 3767999 w 4295049"/>
                <a:gd name="connsiteY9" fmla="*/ 3 h 36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95049" h="360003">
                  <a:moveTo>
                    <a:pt x="3767999" y="0"/>
                  </a:moveTo>
                  <a:lnTo>
                    <a:pt x="4115051" y="0"/>
                  </a:lnTo>
                  <a:lnTo>
                    <a:pt x="4295049" y="179998"/>
                  </a:lnTo>
                  <a:lnTo>
                    <a:pt x="4115051" y="359996"/>
                  </a:lnTo>
                  <a:lnTo>
                    <a:pt x="3844454" y="359996"/>
                  </a:lnTo>
                  <a:lnTo>
                    <a:pt x="3844384" y="360003"/>
                  </a:lnTo>
                  <a:lnTo>
                    <a:pt x="180000" y="360003"/>
                  </a:lnTo>
                  <a:cubicBezTo>
                    <a:pt x="80589" y="360003"/>
                    <a:pt x="0" y="279414"/>
                    <a:pt x="0" y="180003"/>
                  </a:cubicBezTo>
                  <a:cubicBezTo>
                    <a:pt x="0" y="80592"/>
                    <a:pt x="80589" y="3"/>
                    <a:pt x="180000" y="3"/>
                  </a:cubicBezTo>
                  <a:lnTo>
                    <a:pt x="3767999" y="3"/>
                  </a:lnTo>
                  <a:close/>
                </a:path>
              </a:pathLst>
            </a:custGeom>
            <a:solidFill>
              <a:schemeClr val="accent3">
                <a:lumMod val="75000"/>
                <a:lumOff val="25000"/>
              </a:schemeClr>
            </a:solidFill>
            <a:ln w="19050">
              <a:solidFill>
                <a:schemeClr val="accent3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87129" rtl="0" eaLnBrk="0" hangingPunct="0">
                <a:spcBef>
                  <a:spcPts val="1200"/>
                </a:spcBef>
                <a:defRPr/>
              </a:pPr>
              <a:r>
                <a:rPr lang="pt-PT" sz="2000" b="1">
                  <a:solidFill>
                    <a:srgbClr val="FFFFFF"/>
                  </a:solidFill>
                </a:rPr>
                <a:t>Renal composto ≥40% TFGe</a:t>
              </a: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7EE1283-5058-4B19-9ED9-7F79768A6471}"/>
                </a:ext>
              </a:extLst>
            </p:cNvPr>
            <p:cNvSpPr/>
            <p:nvPr/>
          </p:nvSpPr>
          <p:spPr>
            <a:xfrm>
              <a:off x="4996898" y="-226933"/>
              <a:ext cx="4295049" cy="360003"/>
            </a:xfrm>
            <a:custGeom>
              <a:avLst/>
              <a:gdLst>
                <a:gd name="connsiteX0" fmla="*/ 3767999 w 4295049"/>
                <a:gd name="connsiteY0" fmla="*/ 0 h 360003"/>
                <a:gd name="connsiteX1" fmla="*/ 4115051 w 4295049"/>
                <a:gd name="connsiteY1" fmla="*/ 0 h 360003"/>
                <a:gd name="connsiteX2" fmla="*/ 4295049 w 4295049"/>
                <a:gd name="connsiteY2" fmla="*/ 179998 h 360003"/>
                <a:gd name="connsiteX3" fmla="*/ 4115051 w 4295049"/>
                <a:gd name="connsiteY3" fmla="*/ 359996 h 360003"/>
                <a:gd name="connsiteX4" fmla="*/ 3844454 w 4295049"/>
                <a:gd name="connsiteY4" fmla="*/ 359996 h 360003"/>
                <a:gd name="connsiteX5" fmla="*/ 3844384 w 4295049"/>
                <a:gd name="connsiteY5" fmla="*/ 360003 h 360003"/>
                <a:gd name="connsiteX6" fmla="*/ 180000 w 4295049"/>
                <a:gd name="connsiteY6" fmla="*/ 360003 h 360003"/>
                <a:gd name="connsiteX7" fmla="*/ 0 w 4295049"/>
                <a:gd name="connsiteY7" fmla="*/ 180003 h 360003"/>
                <a:gd name="connsiteX8" fmla="*/ 180000 w 4295049"/>
                <a:gd name="connsiteY8" fmla="*/ 3 h 360003"/>
                <a:gd name="connsiteX9" fmla="*/ 3767999 w 4295049"/>
                <a:gd name="connsiteY9" fmla="*/ 3 h 36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95049" h="360003">
                  <a:moveTo>
                    <a:pt x="3767999" y="0"/>
                  </a:moveTo>
                  <a:lnTo>
                    <a:pt x="4115051" y="0"/>
                  </a:lnTo>
                  <a:lnTo>
                    <a:pt x="4295049" y="179998"/>
                  </a:lnTo>
                  <a:lnTo>
                    <a:pt x="4115051" y="359996"/>
                  </a:lnTo>
                  <a:lnTo>
                    <a:pt x="3844454" y="359996"/>
                  </a:lnTo>
                  <a:lnTo>
                    <a:pt x="3844384" y="360003"/>
                  </a:lnTo>
                  <a:lnTo>
                    <a:pt x="180000" y="360003"/>
                  </a:lnTo>
                  <a:cubicBezTo>
                    <a:pt x="80589" y="360003"/>
                    <a:pt x="0" y="279414"/>
                    <a:pt x="0" y="180003"/>
                  </a:cubicBezTo>
                  <a:cubicBezTo>
                    <a:pt x="0" y="80592"/>
                    <a:pt x="80589" y="3"/>
                    <a:pt x="180000" y="3"/>
                  </a:cubicBezTo>
                  <a:lnTo>
                    <a:pt x="3767999" y="3"/>
                  </a:lnTo>
                  <a:close/>
                </a:path>
              </a:pathLst>
            </a:custGeom>
            <a:solidFill>
              <a:schemeClr val="accent3">
                <a:lumMod val="75000"/>
                <a:lumOff val="25000"/>
              </a:schemeClr>
            </a:solidFill>
            <a:ln w="19050">
              <a:solidFill>
                <a:schemeClr val="accent3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87129" rtl="0" eaLnBrk="0" hangingPunct="0">
                <a:spcBef>
                  <a:spcPts val="1200"/>
                </a:spcBef>
                <a:defRPr/>
              </a:pPr>
              <a:r>
                <a:rPr lang="pt-PT" sz="2000" b="1">
                  <a:solidFill>
                    <a:srgbClr val="FFFFFF"/>
                  </a:solidFill>
                </a:rPr>
                <a:t>Renal composto TFGe ≥57%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898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04687 4.07407E-6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E288D7-E8AE-4257-B988-AF8DCC8E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dirty="0"/>
              <a:t>Os participantes apresentaram pressão arterial e HbA1c bem controladas na avaliação inicial e recebiam medicação CV otimizada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D100146-2687-44DF-9371-5EC91E65B5E6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2366430870"/>
              </p:ext>
            </p:extLst>
          </p:nvPr>
        </p:nvGraphicFramePr>
        <p:xfrm>
          <a:off x="623887" y="1439863"/>
          <a:ext cx="5285299" cy="4356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51145">
                  <a:extLst>
                    <a:ext uri="{9D8B030D-6E8A-4147-A177-3AD203B41FA5}">
                      <a16:colId xmlns:a16="http://schemas.microsoft.com/office/drawing/2014/main" val="2912979578"/>
                    </a:ext>
                  </a:extLst>
                </a:gridCol>
                <a:gridCol w="1934154">
                  <a:extLst>
                    <a:ext uri="{9D8B030D-6E8A-4147-A177-3AD203B41FA5}">
                      <a16:colId xmlns:a16="http://schemas.microsoft.com/office/drawing/2014/main" val="872267846"/>
                    </a:ext>
                  </a:extLst>
                </a:gridCol>
              </a:tblGrid>
              <a:tr h="398303">
                <a:tc>
                  <a:txBody>
                    <a:bodyPr/>
                    <a:lstStyle/>
                    <a:p>
                      <a:pPr rtl="0"/>
                      <a:r>
                        <a:rPr lang="pt-PT" sz="1800">
                          <a:latin typeface="+mj-lt"/>
                        </a:rPr>
                        <a:t>Características*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800">
                          <a:latin typeface="+mj-lt"/>
                        </a:rPr>
                        <a:t>Total </a:t>
                      </a:r>
                    </a:p>
                    <a:p>
                      <a:pPr algn="ctr" rtl="0"/>
                      <a:r>
                        <a:rPr lang="pt-PT" sz="1800">
                          <a:latin typeface="+mj-lt"/>
                        </a:rPr>
                        <a:t>(n=7.352)</a:t>
                      </a:r>
                    </a:p>
                  </a:txBody>
                  <a:tcPr marL="36000" marR="36000">
                    <a:solidFill>
                      <a:srgbClr val="1637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903915"/>
                  </a:ext>
                </a:extLst>
              </a:tr>
              <a:tr h="530928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/>
                      <a:r>
                        <a:rPr lang="pt-PT" sz="1800" kern="1200">
                          <a:solidFill>
                            <a:schemeClr val="tx2"/>
                          </a:solidFill>
                          <a:latin typeface="+mj-lt"/>
                        </a:rPr>
                        <a:t>Idade,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PT" sz="1800" kern="1200">
                          <a:solidFill>
                            <a:schemeClr val="tx2"/>
                          </a:solidFill>
                          <a:latin typeface="+mj-lt"/>
                        </a:rPr>
                        <a:t>64</a:t>
                      </a:r>
                    </a:p>
                  </a:txBody>
                  <a:tcPr marL="36000" marR="36000" marT="0" marB="0" anchor="ctr">
                    <a:solidFill>
                      <a:srgbClr val="CCC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409552"/>
                  </a:ext>
                </a:extLst>
              </a:tr>
              <a:tr h="530928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/>
                      <a:r>
                        <a:rPr lang="pt-PT" sz="1800" kern="1200">
                          <a:solidFill>
                            <a:schemeClr val="tx2"/>
                          </a:solidFill>
                          <a:latin typeface="+mj-lt"/>
                        </a:rPr>
                        <a:t>Sexo masculino,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PT" sz="1800" kern="1200">
                          <a:solidFill>
                            <a:schemeClr val="tx2"/>
                          </a:solidFill>
                          <a:latin typeface="+mj-lt"/>
                        </a:rPr>
                        <a:t>69</a:t>
                      </a:r>
                    </a:p>
                  </a:txBody>
                  <a:tcPr marL="36000" marR="36000" marT="0" marB="0" anchor="ctr"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055256"/>
                  </a:ext>
                </a:extLst>
              </a:tr>
              <a:tr h="530928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pt-PT" sz="1800" kern="1200">
                          <a:solidFill>
                            <a:schemeClr val="tx2"/>
                          </a:solidFill>
                          <a:latin typeface="+mj-lt"/>
                        </a:rPr>
                        <a:t>Duração do DT2,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PT" sz="1800" kern="1200">
                          <a:solidFill>
                            <a:schemeClr val="tx2"/>
                          </a:solidFill>
                          <a:latin typeface="+mj-lt"/>
                        </a:rPr>
                        <a:t>14,5</a:t>
                      </a:r>
                    </a:p>
                  </a:txBody>
                  <a:tcPr marL="36000" marR="36000" marT="0" marB="0" anchor="ctr">
                    <a:solidFill>
                      <a:srgbClr val="CCC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486381"/>
                  </a:ext>
                </a:extLst>
              </a:tr>
              <a:tr h="530928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pt-PT" sz="1800" b="0" kern="1200">
                          <a:solidFill>
                            <a:schemeClr val="tx2"/>
                          </a:solidFill>
                          <a:latin typeface="+mj-lt"/>
                        </a:rPr>
                        <a:t>HbA1c,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PT" sz="1800" b="0" kern="1200">
                          <a:solidFill>
                            <a:schemeClr val="tx2"/>
                          </a:solidFill>
                          <a:latin typeface="+mj-lt"/>
                        </a:rPr>
                        <a:t>7,7</a:t>
                      </a:r>
                    </a:p>
                  </a:txBody>
                  <a:tcPr marL="36000" marR="36000" marT="0" marB="0" anchor="ctr"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493042"/>
                  </a:ext>
                </a:extLst>
              </a:tr>
              <a:tr h="530928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pt-PT" sz="1800" b="1" kern="1200">
                          <a:solidFill>
                            <a:schemeClr val="tx2"/>
                          </a:solidFill>
                          <a:latin typeface="+mj-lt"/>
                        </a:rPr>
                        <a:t>PAS/PAD, mmHg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PT" sz="1800" b="1" kern="1200">
                          <a:solidFill>
                            <a:schemeClr val="tx2"/>
                          </a:solidFill>
                          <a:latin typeface="+mj-lt"/>
                        </a:rPr>
                        <a:t>136/77</a:t>
                      </a:r>
                    </a:p>
                  </a:txBody>
                  <a:tcPr marL="36000" marR="36000" marT="0" marB="0" anchor="ctr">
                    <a:solidFill>
                      <a:srgbClr val="CCC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631384"/>
                  </a:ext>
                </a:extLst>
              </a:tr>
              <a:tr h="530928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pt-PT" sz="1800" b="1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Histórico de doença CV,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0" marB="0" anchor="ctr"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603772"/>
                  </a:ext>
                </a:extLst>
              </a:tr>
              <a:tr h="530928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pt-PT" sz="1800" b="1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Histórico de IC,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36000" marR="36000" marT="0" marB="0" anchor="ctr">
                    <a:solidFill>
                      <a:srgbClr val="CCC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150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7E1819-D29F-4F94-9C43-5112128D05C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7AF8E309-D608-654D-B811-6A2C46C88181}" type="slidenum">
              <a:rPr/>
              <a:pPr/>
              <a:t>6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F758C-85D7-43A3-BF3C-7A2559DA695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rtl="0"/>
            <a:r>
              <a:rPr lang="pt-PT"/>
              <a:t>*Dados expressos como médias, a menos que especificado de outro modo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BA63518F-D737-4EDD-B596-43D2030BD14F}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354800946"/>
              </p:ext>
            </p:extLst>
          </p:nvPr>
        </p:nvGraphicFramePr>
        <p:xfrm>
          <a:off x="6135200" y="1439863"/>
          <a:ext cx="5616001" cy="4356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82937">
                  <a:extLst>
                    <a:ext uri="{9D8B030D-6E8A-4147-A177-3AD203B41FA5}">
                      <a16:colId xmlns:a16="http://schemas.microsoft.com/office/drawing/2014/main" val="1978742922"/>
                    </a:ext>
                  </a:extLst>
                </a:gridCol>
                <a:gridCol w="1933064">
                  <a:extLst>
                    <a:ext uri="{9D8B030D-6E8A-4147-A177-3AD203B41FA5}">
                      <a16:colId xmlns:a16="http://schemas.microsoft.com/office/drawing/2014/main" val="3453389507"/>
                    </a:ext>
                  </a:extLst>
                </a:gridCol>
              </a:tblGrid>
              <a:tr h="649817">
                <a:tc>
                  <a:txBody>
                    <a:bodyPr/>
                    <a:lstStyle/>
                    <a:p>
                      <a:pPr rtl="0"/>
                      <a:r>
                        <a:rPr lang="pt-PT" sz="1800"/>
                        <a:t>Medicamentos,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800"/>
                        <a:t>Total</a:t>
                      </a:r>
                    </a:p>
                    <a:p>
                      <a:pPr algn="ctr" rtl="0"/>
                      <a:r>
                        <a:rPr lang="pt-PT" sz="1800"/>
                        <a:t> (n=</a:t>
                      </a:r>
                      <a:r>
                        <a:rPr lang="pt-PT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7.352</a:t>
                      </a:r>
                      <a:r>
                        <a:rPr lang="pt-PT" sz="1800"/>
                        <a:t>)</a:t>
                      </a:r>
                    </a:p>
                  </a:txBody>
                  <a:tcPr marL="36000" marR="3600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820273"/>
                  </a:ext>
                </a:extLst>
              </a:tr>
              <a:tr h="2007178">
                <a:tc>
                  <a:txBody>
                    <a:bodyPr/>
                    <a:lstStyle/>
                    <a:p>
                      <a:pPr marL="182563" indent="-182563" algn="l" defTabSz="914240" rtl="0" eaLnBrk="1" latinLnBrk="0" hangingPunct="1">
                        <a:lnSpc>
                          <a:spcPct val="110000"/>
                        </a:lnSpc>
                      </a:pPr>
                      <a:r>
                        <a:rPr lang="pt-PT" sz="1800" kern="1200">
                          <a:solidFill>
                            <a:schemeClr val="tx2"/>
                          </a:solidFill>
                        </a:rPr>
                        <a:t>Medicamentos CV</a:t>
                      </a:r>
                    </a:p>
                    <a:p>
                      <a:pPr marL="183600" marR="0" lvl="1" indent="0" algn="l" defTabSz="91424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>
                          <a:solidFill>
                            <a:schemeClr val="tx2"/>
                          </a:solidFill>
                        </a:rPr>
                        <a:t>iSRA</a:t>
                      </a:r>
                    </a:p>
                    <a:p>
                      <a:pPr marL="183600" marR="0" lvl="1" indent="0" algn="l" defTabSz="91424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>
                          <a:solidFill>
                            <a:schemeClr val="tx2"/>
                          </a:solidFill>
                        </a:rPr>
                        <a:t>Estatinas</a:t>
                      </a:r>
                    </a:p>
                    <a:p>
                      <a:pPr marL="182563" indent="0" algn="l" defTabSz="914240" rtl="0" eaLnBrk="1" latinLnBrk="0" hangingPunct="1">
                        <a:lnSpc>
                          <a:spcPct val="110000"/>
                        </a:lnSpc>
                      </a:pPr>
                      <a:r>
                        <a:rPr lang="pt-PT" sz="1800" kern="1200">
                          <a:solidFill>
                            <a:schemeClr val="tx2"/>
                          </a:solidFill>
                        </a:rPr>
                        <a:t>Betabloqueadores</a:t>
                      </a:r>
                    </a:p>
                    <a:p>
                      <a:pPr marL="182563" indent="0" algn="l" defTabSz="914240" rtl="0" eaLnBrk="1" latinLnBrk="0" hangingPunct="1">
                        <a:lnSpc>
                          <a:spcPct val="110000"/>
                        </a:lnSpc>
                      </a:pPr>
                      <a:r>
                        <a:rPr lang="pt-PT" sz="1800" kern="1200">
                          <a:solidFill>
                            <a:schemeClr val="tx2"/>
                          </a:solidFill>
                        </a:rPr>
                        <a:t>Antagonistas de cálcio</a:t>
                      </a:r>
                    </a:p>
                    <a:p>
                      <a:pPr marL="182563" indent="0" algn="l" defTabSz="914240" rtl="0" eaLnBrk="1" latinLnBrk="0" hangingPunct="1">
                        <a:lnSpc>
                          <a:spcPct val="110000"/>
                        </a:lnSpc>
                      </a:pPr>
                      <a:r>
                        <a:rPr lang="pt-PT" sz="1800" kern="1200">
                          <a:solidFill>
                            <a:schemeClr val="tx2"/>
                          </a:solidFill>
                        </a:rPr>
                        <a:t>Diuréticos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en-US" sz="1800" kern="120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7.343 (100)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5.184 (71)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3.536 (48)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3.773 (51)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3.496 (48)</a:t>
                      </a:r>
                    </a:p>
                  </a:txBody>
                  <a:tcPr marL="36000" marR="36000" marT="0" marB="0" anchor="ctr">
                    <a:solidFill>
                      <a:srgbClr val="CCC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934695"/>
                  </a:ext>
                </a:extLst>
              </a:tr>
              <a:tr h="1699581">
                <a:tc>
                  <a:txBody>
                    <a:bodyPr/>
                    <a:lstStyle/>
                    <a:p>
                      <a:pPr marL="0" algn="l" defTabSz="914240" rtl="0" eaLnBrk="1" latinLnBrk="0" hangingPunct="1">
                        <a:lnSpc>
                          <a:spcPct val="110000"/>
                        </a:lnSpc>
                      </a:pPr>
                      <a:r>
                        <a:rPr lang="pt-PT" sz="1800" kern="1200">
                          <a:solidFill>
                            <a:schemeClr val="tx2"/>
                          </a:solidFill>
                        </a:rPr>
                        <a:t>Terapias hipoglicemiantes</a:t>
                      </a:r>
                    </a:p>
                    <a:p>
                      <a:pPr marL="182563" marR="0" lvl="0" indent="0" algn="l" defTabSz="91424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>
                          <a:solidFill>
                            <a:schemeClr val="tx2"/>
                          </a:solidFill>
                        </a:rPr>
                        <a:t>Metformina</a:t>
                      </a:r>
                    </a:p>
                    <a:p>
                      <a:pPr marL="182563" indent="0" algn="l" defTabSz="914240" rtl="0" eaLnBrk="1" latinLnBrk="0" hangingPunct="1">
                        <a:lnSpc>
                          <a:spcPct val="110000"/>
                        </a:lnSpc>
                      </a:pPr>
                      <a:r>
                        <a:rPr lang="pt-PT" sz="1800" kern="1200">
                          <a:solidFill>
                            <a:schemeClr val="tx2"/>
                          </a:solidFill>
                        </a:rPr>
                        <a:t>Insulina</a:t>
                      </a:r>
                    </a:p>
                    <a:p>
                      <a:pPr marL="182563" indent="0" algn="l" defTabSz="914240" rtl="0" eaLnBrk="1" latinLnBrk="0" hangingPunct="1">
                        <a:lnSpc>
                          <a:spcPct val="110000"/>
                        </a:lnSpc>
                      </a:pPr>
                      <a:r>
                        <a:rPr lang="pt-PT" sz="1800" b="1" kern="1200">
                          <a:solidFill>
                            <a:schemeClr val="tx2"/>
                          </a:solidFill>
                        </a:rPr>
                        <a:t>GLP-1RAs</a:t>
                      </a:r>
                    </a:p>
                    <a:p>
                      <a:pPr marL="182563" indent="0" algn="l" defTabSz="914240" rtl="0" eaLnBrk="1" latinLnBrk="0" hangingPunct="1">
                        <a:lnSpc>
                          <a:spcPct val="110000"/>
                        </a:lnSpc>
                      </a:pPr>
                      <a:r>
                        <a:rPr lang="pt-PT" sz="1800" b="1" kern="1200">
                          <a:solidFill>
                            <a:schemeClr val="tx2"/>
                          </a:solidFill>
                        </a:rPr>
                        <a:t>SGLT-2i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7.196 (98)</a:t>
                      </a:r>
                    </a:p>
                    <a:p>
                      <a:pPr algn="ctr" rtl="0">
                        <a:lnSpc>
                          <a:spcPct val="110000"/>
                        </a:lnSpc>
                      </a:pPr>
                      <a:r>
                        <a:rPr lang="pt-PT" sz="1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5.067 (69)</a:t>
                      </a:r>
                    </a:p>
                    <a:p>
                      <a:pPr algn="ctr" rtl="0">
                        <a:lnSpc>
                          <a:spcPct val="110000"/>
                        </a:lnSpc>
                      </a:pPr>
                      <a:r>
                        <a:rPr lang="pt-PT" sz="1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3.993 (54)</a:t>
                      </a:r>
                    </a:p>
                    <a:p>
                      <a:pPr algn="ctr" rtl="0">
                        <a:lnSpc>
                          <a:spcPct val="110000"/>
                        </a:lnSpc>
                      </a:pPr>
                      <a:r>
                        <a:rPr lang="pt-PT" sz="18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550 (7,5)</a:t>
                      </a:r>
                    </a:p>
                    <a:p>
                      <a:pPr algn="ctr" rtl="0">
                        <a:lnSpc>
                          <a:spcPct val="110000"/>
                        </a:lnSpc>
                      </a:pPr>
                      <a:r>
                        <a:rPr lang="pt-PT" sz="18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618 (8,4)</a:t>
                      </a:r>
                    </a:p>
                  </a:txBody>
                  <a:tcPr marL="36000" marR="36000" marT="0" marB="0" anchor="ctr"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669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873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4A9F75-B124-4FC5-800F-1468158EBBD0}"/>
              </a:ext>
            </a:extLst>
          </p:cNvPr>
          <p:cNvSpPr/>
          <p:nvPr/>
        </p:nvSpPr>
        <p:spPr>
          <a:xfrm>
            <a:off x="6177735" y="1998000"/>
            <a:ext cx="5390377" cy="12958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E02D9105-95BF-4C0D-BC06-CE469DCB28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0"/>
            <a:r>
              <a:rPr lang="pt-PT" sz="2400"/>
              <a:t>TGFe na avaliação inicial (ml/min/1,73 m</a:t>
            </a:r>
            <a:r>
              <a:rPr lang="pt-PT" sz="2400" baseline="30000"/>
              <a:t>2</a:t>
            </a:r>
            <a:r>
              <a:rPr lang="pt-PT" sz="2400"/>
              <a:t>)*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1CE96-47AC-4C21-AAE9-A961FDE6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t-PT"/>
              <a:t>62% dos participantes apresentavam DRC albuminúrica com função renal preservada (TFGe ≥60 ml/min/1,73 m</a:t>
            </a:r>
            <a:r>
              <a:rPr lang="pt-PT" baseline="30000"/>
              <a:t>2</a:t>
            </a:r>
            <a:r>
              <a:rPr lang="pt-PT"/>
              <a:t>)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51EAD07-031B-44A7-8F01-B9A65B127E1B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2424226282"/>
              </p:ext>
            </p:extLst>
          </p:nvPr>
        </p:nvGraphicFramePr>
        <p:xfrm>
          <a:off x="623888" y="1998663"/>
          <a:ext cx="5327650" cy="39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7420A4B-DAF6-48D3-A74A-992E7D347E45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pt-PT" sz="2400" b="1"/>
              <a:t>A RACU é um indicador importante de dano renal</a:t>
            </a:r>
            <a:r>
              <a:rPr lang="pt-PT" sz="2400" b="1" baseline="30000"/>
              <a:t>1</a:t>
            </a:r>
          </a:p>
          <a:p>
            <a:pPr marL="0" indent="0" algn="ctr" rtl="0">
              <a:buNone/>
            </a:pPr>
            <a:r>
              <a:rPr lang="pt-PT" sz="2400"/>
              <a:t>RACU mediana = 308 mg/g </a:t>
            </a:r>
          </a:p>
          <a:p>
            <a:endParaRPr lang="en-GB" dirty="0"/>
          </a:p>
          <a:p>
            <a:pPr marL="0" indent="0" algn="ctr" rtl="0">
              <a:spcBef>
                <a:spcPts val="0"/>
              </a:spcBef>
              <a:buNone/>
            </a:pPr>
            <a:r>
              <a:rPr lang="pt-PT" sz="2400">
                <a:solidFill>
                  <a:schemeClr val="accent2">
                    <a:lumMod val="75000"/>
                  </a:schemeClr>
                </a:solidFill>
              </a:rPr>
              <a:t>Os participantes com </a:t>
            </a:r>
            <a:r>
              <a:rPr lang="pt-PT" sz="2400" b="1">
                <a:solidFill>
                  <a:schemeClr val="accent2">
                    <a:lumMod val="75000"/>
                  </a:schemeClr>
                </a:solidFill>
              </a:rPr>
              <a:t>TFGe </a:t>
            </a:r>
            <a:b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PT" sz="2400" b="1">
                <a:solidFill>
                  <a:schemeClr val="accent2">
                    <a:lumMod val="75000"/>
                  </a:schemeClr>
                </a:solidFill>
              </a:rPr>
              <a:t>≥60 ml/min/1,73 m</a:t>
            </a:r>
            <a:r>
              <a:rPr lang="pt-PT" sz="2400" b="1" baseline="3000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pt-PT" sz="24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2400">
                <a:solidFill>
                  <a:schemeClr val="accent2">
                    <a:lumMod val="75000"/>
                  </a:schemeClr>
                </a:solidFill>
              </a:rPr>
              <a:t>apresentavam </a:t>
            </a:r>
            <a:br>
              <a:rPr lang="en-GB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PT" sz="2400" b="1">
                <a:solidFill>
                  <a:schemeClr val="accent2">
                    <a:lumMod val="75000"/>
                  </a:schemeClr>
                </a:solidFill>
              </a:rPr>
              <a:t>DRC albuminúrica </a:t>
            </a:r>
            <a:br>
              <a:rPr lang="en-GB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PT" sz="2400">
                <a:solidFill>
                  <a:schemeClr val="accent2">
                    <a:lumMod val="75000"/>
                  </a:schemeClr>
                </a:solidFill>
              </a:rPr>
              <a:t>com </a:t>
            </a:r>
            <a:r>
              <a:rPr lang="pt-PT" sz="2400" b="1">
                <a:solidFill>
                  <a:schemeClr val="accent2">
                    <a:lumMod val="75000"/>
                  </a:schemeClr>
                </a:solidFill>
              </a:rPr>
              <a:t>RACU ≥30 mg/g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C3AB0-9D23-499B-9D60-635ED22C26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7AF8E309-D608-654D-B811-6A2C46C88181}" type="slidenum">
              <a:rPr/>
              <a:pPr/>
              <a:t>7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4447E-1A15-4FA1-9D69-ED63B8E1A70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rtl="0"/>
            <a:br>
              <a:rPr lang="en-US" dirty="0"/>
            </a:br>
            <a:br>
              <a:rPr lang="en-US" dirty="0"/>
            </a:br>
            <a:r>
              <a:rPr lang="pt-PT"/>
              <a:t>*Dados ausentes para 0,04% dos participantes</a:t>
            </a:r>
          </a:p>
          <a:p>
            <a:pPr rtl="0"/>
            <a:r>
              <a:rPr lang="pt-PT">
                <a:solidFill>
                  <a:srgbClr val="53585A"/>
                </a:solidFill>
              </a:rPr>
              <a:t>1. </a:t>
            </a:r>
            <a:r>
              <a:rPr lang="pt-PT"/>
              <a:t>Kidney Disease Improving Global Outcomes. </a:t>
            </a:r>
            <a:r>
              <a:rPr lang="pt-PT" i="1">
                <a:solidFill>
                  <a:srgbClr val="53585A"/>
                </a:solidFill>
              </a:rPr>
              <a:t>Kidney Int </a:t>
            </a:r>
            <a:r>
              <a:rPr lang="pt-PT">
                <a:solidFill>
                  <a:srgbClr val="53585A"/>
                </a:solidFill>
              </a:rPr>
              <a:t>2013;3:1–150</a:t>
            </a:r>
            <a:r>
              <a:rPr lang="pt-PT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FC6F4-0CD3-4D1A-B0BF-D6BA3A630BD7}"/>
              </a:ext>
            </a:extLst>
          </p:cNvPr>
          <p:cNvSpPr txBox="1"/>
          <p:nvPr/>
        </p:nvSpPr>
        <p:spPr>
          <a:xfrm>
            <a:off x="2278379" y="5460002"/>
            <a:ext cx="3071813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 rtl="0">
              <a:spcBef>
                <a:spcPts val="600"/>
              </a:spcBef>
            </a:pPr>
            <a:r>
              <a:rPr lang="pt-PT" sz="2000" b="1">
                <a:solidFill>
                  <a:schemeClr val="tx2"/>
                </a:solidFill>
                <a:latin typeface="+mn-lt"/>
              </a:rPr>
              <a:t>TGFe mediana: </a:t>
            </a:r>
            <a:br>
              <a:rPr lang="en-GB" sz="2000" b="1" dirty="0">
                <a:solidFill>
                  <a:schemeClr val="tx2"/>
                </a:solidFill>
                <a:latin typeface="+mn-lt"/>
              </a:rPr>
            </a:br>
            <a:r>
              <a:rPr lang="pt-PT" sz="2000" b="1">
                <a:solidFill>
                  <a:schemeClr val="tx2"/>
                </a:solidFill>
                <a:latin typeface="+mn-lt"/>
              </a:rPr>
              <a:t>68 ml/min/1,73 m</a:t>
            </a:r>
            <a:r>
              <a:rPr lang="pt-PT" sz="2000" b="1" baseline="30000">
                <a:solidFill>
                  <a:schemeClr val="tx2"/>
                </a:solidFill>
                <a:latin typeface="+mn-lt"/>
              </a:rPr>
              <a:t>2</a:t>
            </a:r>
            <a:r>
              <a:rPr lang="pt-PT" sz="2000" b="1">
                <a:solidFill>
                  <a:schemeClr val="tx2"/>
                </a:solidFill>
                <a:latin typeface="+mn-lt"/>
              </a:rPr>
              <a:t> 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23259B67-3E16-4523-AA17-39DEF4DE5E4D}"/>
              </a:ext>
            </a:extLst>
          </p:cNvPr>
          <p:cNvSpPr/>
          <p:nvPr/>
        </p:nvSpPr>
        <p:spPr>
          <a:xfrm>
            <a:off x="6177735" y="3471863"/>
            <a:ext cx="449943" cy="1929401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73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8FE52C-107C-490D-89F4-05D9C131E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64" y="1789924"/>
            <a:ext cx="9937341" cy="419441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71B44-9260-446E-8E21-5CB693379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0"/>
            <a:r>
              <a:rPr lang="pt-PT"/>
              <a:t>Tempo até a morte CV, IM não fatal, AVC não fatal ou HIC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63D575-1E0E-45AB-82FF-1CA96B3D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pt-PT"/>
              <a:t>Adicionada a um bloqueio otimizado do SRA, a finerenona reduziu significativamente o risco do resultado CV primário em 13% em comparação com o placebo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BD6829-03C8-43AF-821D-CF7B394D58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rtl="0"/>
            <a:r>
              <a:rPr lang="pt-PT"/>
              <a:t>*Cálculos de NNT baseados em uma redução absoluta nos riscos após 3,5 anos em 2,1% (95% IC 0,4–3,8); </a:t>
            </a:r>
            <a:r>
              <a:rPr lang="pt-PT" baseline="30000"/>
              <a:t>#</a:t>
            </a:r>
            <a:r>
              <a:rPr lang="pt-PT"/>
              <a:t>número de participantes com um evento durante um tempo de acompanhamento mediano de 3,4 anos</a:t>
            </a:r>
          </a:p>
          <a:p>
            <a:pPr rtl="0"/>
            <a:r>
              <a:rPr lang="pt-PT"/>
              <a:t>IC, intervalo de confiança; RR, razão de riscos; NNT, número com necessidade de tratamento</a:t>
            </a:r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8A7F5771-8E5E-4DB7-AF51-035AD0E76715}"/>
              </a:ext>
            </a:extLst>
          </p:cNvPr>
          <p:cNvSpPr txBox="1">
            <a:spLocks/>
          </p:cNvSpPr>
          <p:nvPr/>
        </p:nvSpPr>
        <p:spPr>
          <a:xfrm>
            <a:off x="146368" y="6610389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>
              <a:defRPr sz="900" b="0">
                <a:solidFill>
                  <a:schemeClr val="bg1"/>
                </a:solidFill>
                <a:latin typeface="+mn-lt"/>
              </a:defRPr>
            </a:lvl1pPr>
            <a:lvl2pPr marL="609585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19170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828754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438339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3047924" algn="l" defTabSz="609585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657509" algn="l" defTabSz="609585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4267093" algn="l" defTabSz="609585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876678" algn="l" defTabSz="609585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rtl="0"/>
            <a:fld id="{7AF8E309-D608-654D-B811-6A2C46C88181}" type="slidenum">
              <a:rPr/>
              <a:p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578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816A0F-4736-48C0-B537-B6679BFA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PT" sz="2400" dirty="0"/>
              <a:t>O benefício CV da finerenona foi obtido principalmente através de uma redução na HIC, apesar da exclusão de participantes com ICFEr sintomática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E5B2EBA-B7E9-4D02-9D2F-9BBD74BC8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029788"/>
              </p:ext>
            </p:extLst>
          </p:nvPr>
        </p:nvGraphicFramePr>
        <p:xfrm>
          <a:off x="623888" y="1425606"/>
          <a:ext cx="11124000" cy="3706292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2196000">
                  <a:extLst>
                    <a:ext uri="{9D8B030D-6E8A-4147-A177-3AD203B41FA5}">
                      <a16:colId xmlns:a16="http://schemas.microsoft.com/office/drawing/2014/main" val="277607258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606802723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408730613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3526231574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98551304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675155992"/>
                    </a:ext>
                  </a:extLst>
                </a:gridCol>
              </a:tblGrid>
              <a:tr h="540000">
                <a:tc rowSpan="2">
                  <a:txBody>
                    <a:bodyPr/>
                    <a:lstStyle/>
                    <a:p>
                      <a:pPr algn="l" rtl="0"/>
                      <a:r>
                        <a:rPr lang="pt-PT" sz="2000"/>
                        <a:t>Resultado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2000"/>
                        <a:t>Finerenona (n=3.686)</a:t>
                      </a:r>
                    </a:p>
                  </a:txBody>
                  <a:tcPr marL="36000" marR="36000" marT="18000" marB="18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2000"/>
                        <a:t>Placebo </a:t>
                      </a:r>
                      <a:br>
                        <a:rPr lang="en-GB" sz="2000" dirty="0"/>
                      </a:br>
                      <a:r>
                        <a:rPr lang="pt-PT" sz="2000"/>
                        <a:t>(n=3.666)</a:t>
                      </a:r>
                    </a:p>
                  </a:txBody>
                  <a:tcPr marL="36000" marR="36000" marT="18000" marB="18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/>
                      <a:r>
                        <a:rPr lang="pt-PT" sz="2000"/>
                        <a:t>Razão de risco (95% IC)</a:t>
                      </a:r>
                    </a:p>
                  </a:txBody>
                  <a:tcPr marT="18000" marB="18000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pt-PT" sz="2000" i="1"/>
                        <a:t>Valor p</a:t>
                      </a:r>
                      <a:r>
                        <a:rPr lang="pt-PT" sz="2000"/>
                        <a:t>*</a:t>
                      </a:r>
                    </a:p>
                  </a:txBody>
                  <a:tcPr marL="0" marR="0" marT="18000" marB="18000"/>
                </a:tc>
                <a:extLst>
                  <a:ext uri="{0D108BD9-81ED-4DB2-BD59-A6C34878D82A}">
                    <a16:rowId xmlns:a16="http://schemas.microsoft.com/office/drawing/2014/main" val="1781909705"/>
                  </a:ext>
                </a:extLst>
              </a:tr>
              <a:tr h="360692">
                <a:tc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800" b="1">
                          <a:solidFill>
                            <a:schemeClr val="bg1"/>
                          </a:solidFill>
                        </a:rPr>
                        <a:t>n (%)</a:t>
                      </a:r>
                    </a:p>
                  </a:txBody>
                  <a:tcPr marL="36000" marR="36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800" b="1">
                          <a:solidFill>
                            <a:schemeClr val="bg1"/>
                          </a:solidFill>
                        </a:rPr>
                        <a:t>n (%)</a:t>
                      </a:r>
                    </a:p>
                  </a:txBody>
                  <a:tcPr marL="36000" marR="36000" marT="18000" marB="1800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26605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rtl="0"/>
                      <a:r>
                        <a:rPr lang="pt-PT" sz="1800" dirty="0">
                          <a:solidFill>
                            <a:schemeClr val="tx2"/>
                          </a:solidFill>
                        </a:rPr>
                        <a:t>Resultado primário</a:t>
                      </a:r>
                      <a:r>
                        <a:rPr lang="pt-PT" sz="1800" baseline="30000" dirty="0">
                          <a:solidFill>
                            <a:schemeClr val="tx2"/>
                          </a:solidFill>
                        </a:rPr>
                        <a:t>#</a:t>
                      </a:r>
                    </a:p>
                  </a:txBody>
                  <a:tcPr marL="72000" marR="36000" anchor="ctr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458 (12,4)</a:t>
                      </a:r>
                    </a:p>
                  </a:txBody>
                  <a:tcPr marL="36000" marR="3600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519 (14,2)</a:t>
                      </a:r>
                    </a:p>
                  </a:txBody>
                  <a:tcPr marL="36000" marR="3600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kern="1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 anchor="ctr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0,87 (0,76–0,98)</a:t>
                      </a:r>
                    </a:p>
                  </a:txBody>
                  <a:tcPr marL="0" marR="0" marT="0" marB="0" anchor="ctr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b="1" kern="1200">
                          <a:solidFill>
                            <a:schemeClr val="tx2"/>
                          </a:solidFill>
                        </a:rPr>
                        <a:t>0,026</a:t>
                      </a:r>
                    </a:p>
                  </a:txBody>
                  <a:tcPr marL="38743" marR="38743" marT="0" marB="0" anchor="ctr"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394202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marL="1762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u="none" strike="noStrike" kern="1200" baseline="0" dirty="0">
                          <a:solidFill>
                            <a:schemeClr val="tx2"/>
                          </a:solidFill>
                        </a:rPr>
                        <a:t>HIC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b="1" kern="1200">
                          <a:solidFill>
                            <a:schemeClr val="tx2"/>
                          </a:solidFill>
                        </a:rPr>
                        <a:t>117 (3,2)</a:t>
                      </a:r>
                    </a:p>
                  </a:txBody>
                  <a:tcPr marL="36000" marR="36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b="1" kern="1200">
                          <a:solidFill>
                            <a:schemeClr val="tx2"/>
                          </a:solidFill>
                        </a:rPr>
                        <a:t>163 (4,4)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kern="1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0,71 (0,56–0,90)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b="1" kern="1200">
                          <a:solidFill>
                            <a:schemeClr val="tx2"/>
                          </a:solidFill>
                        </a:rPr>
                        <a:t>0,004</a:t>
                      </a:r>
                    </a:p>
                  </a:txBody>
                  <a:tcPr marL="38743" marR="38743" marT="0" marB="0" anchor="ctr"/>
                </a:tc>
                <a:extLst>
                  <a:ext uri="{0D108BD9-81ED-4DB2-BD59-A6C34878D82A}">
                    <a16:rowId xmlns:a16="http://schemas.microsoft.com/office/drawing/2014/main" val="3008681510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marL="176213" indent="0" algn="l" rtl="0"/>
                      <a:r>
                        <a:rPr lang="pt-PT" sz="1800" dirty="0">
                          <a:solidFill>
                            <a:schemeClr val="tx2"/>
                          </a:solidFill>
                        </a:rPr>
                        <a:t>Morte CV</a:t>
                      </a:r>
                    </a:p>
                  </a:txBody>
                  <a:tcPr marL="36000" marR="36000" anchor="ctr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194 (5,3)</a:t>
                      </a:r>
                    </a:p>
                  </a:txBody>
                  <a:tcPr marL="36000" marR="3600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214 (5,8)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kern="1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 anchor="ctr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0,90 (0,74–1,09)</a:t>
                      </a:r>
                    </a:p>
                  </a:txBody>
                  <a:tcPr marL="0" marR="0" marT="0" marB="0" anchor="ctr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0,274</a:t>
                      </a:r>
                    </a:p>
                  </a:txBody>
                  <a:tcPr marL="38743" marR="38743" marT="0" marB="0" anchor="ctr"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679446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marL="176213" lvl="0" indent="0" algn="l" rtl="0"/>
                      <a:r>
                        <a:rPr lang="pt-PT" sz="1800" dirty="0">
                          <a:solidFill>
                            <a:schemeClr val="tx2"/>
                          </a:solidFill>
                        </a:rPr>
                        <a:t>IM não fatal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103 (2,8)</a:t>
                      </a:r>
                    </a:p>
                  </a:txBody>
                  <a:tcPr marL="36000" marR="36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102 (2,8)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kern="1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0,99 (0,76–1,31)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0,963</a:t>
                      </a:r>
                    </a:p>
                  </a:txBody>
                  <a:tcPr marL="38743" marR="38743" marT="0" marB="0" anchor="ctr"/>
                </a:tc>
                <a:extLst>
                  <a:ext uri="{0D108BD9-81ED-4DB2-BD59-A6C34878D82A}">
                    <a16:rowId xmlns:a16="http://schemas.microsoft.com/office/drawing/2014/main" val="3832388328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marL="176213" indent="0" rtl="0"/>
                      <a:r>
                        <a:rPr lang="pt-PT" sz="1800" u="none" strike="noStrike" kern="1200" baseline="0" dirty="0">
                          <a:solidFill>
                            <a:schemeClr val="tx2"/>
                          </a:solidFill>
                        </a:rPr>
                        <a:t>AVC não fatal</a:t>
                      </a:r>
                    </a:p>
                  </a:txBody>
                  <a:tcPr marL="36000" marR="36000" anchor="ctr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108 (2,9)</a:t>
                      </a:r>
                    </a:p>
                  </a:txBody>
                  <a:tcPr marL="36000" marR="3600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111 (3,0)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kern="1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 anchor="ctr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kern="1200">
                          <a:solidFill>
                            <a:schemeClr val="tx2"/>
                          </a:solidFill>
                        </a:rPr>
                        <a:t>0,97 (0,74–1,26)</a:t>
                      </a:r>
                    </a:p>
                  </a:txBody>
                  <a:tcPr marL="0" marR="0" marT="0" marB="0" anchor="ctr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kern="1200" dirty="0">
                          <a:solidFill>
                            <a:schemeClr val="tx2"/>
                          </a:solidFill>
                        </a:rPr>
                        <a:t>0,793</a:t>
                      </a:r>
                    </a:p>
                  </a:txBody>
                  <a:tcPr marL="38743" marR="38743" marT="0" marB="0" anchor="ctr"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3111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269EB0F5-C0EB-4BCD-AA0E-259917B04644}"/>
              </a:ext>
            </a:extLst>
          </p:cNvPr>
          <p:cNvGrpSpPr/>
          <p:nvPr/>
        </p:nvGrpSpPr>
        <p:grpSpPr>
          <a:xfrm>
            <a:off x="5496458" y="5596504"/>
            <a:ext cx="3580534" cy="646331"/>
            <a:chOff x="6269917" y="5016212"/>
            <a:chExt cx="3580534" cy="6463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E27DBA-1094-4FC8-9B9F-21E60456B808}"/>
                </a:ext>
              </a:extLst>
            </p:cNvPr>
            <p:cNvSpPr txBox="1"/>
            <p:nvPr/>
          </p:nvSpPr>
          <p:spPr>
            <a:xfrm>
              <a:off x="6269917" y="5016212"/>
              <a:ext cx="1844140" cy="646331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algn="r" rtl="0">
                <a:spcBef>
                  <a:spcPts val="600"/>
                </a:spcBef>
              </a:pPr>
              <a:r>
                <a:rPr lang="pt-PT" b="1">
                  <a:solidFill>
                    <a:schemeClr val="tx2"/>
                  </a:solidFill>
                  <a:latin typeface="+mn-lt"/>
                </a:rPr>
                <a:t>Favorece a finerenona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6BAA8F-C625-40F5-A046-EB30A2AE092B}"/>
                </a:ext>
              </a:extLst>
            </p:cNvPr>
            <p:cNvSpPr txBox="1"/>
            <p:nvPr/>
          </p:nvSpPr>
          <p:spPr>
            <a:xfrm>
              <a:off x="8156162" y="5016212"/>
              <a:ext cx="1694289" cy="646331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rtl="0">
                <a:spcBef>
                  <a:spcPts val="600"/>
                </a:spcBef>
              </a:pPr>
              <a:r>
                <a:rPr lang="pt-PT" b="1">
                  <a:solidFill>
                    <a:schemeClr val="tx2"/>
                  </a:solidFill>
                  <a:latin typeface="+mn-lt"/>
                </a:rPr>
                <a:t>Favorece o placebo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E37FB41-C326-4568-A85E-07321E9B186F}"/>
                </a:ext>
              </a:extLst>
            </p:cNvPr>
            <p:cNvCxnSpPr>
              <a:cxnSpLocks/>
            </p:cNvCxnSpPr>
            <p:nvPr/>
          </p:nvCxnSpPr>
          <p:spPr>
            <a:xfrm>
              <a:off x="8213779" y="5020211"/>
              <a:ext cx="1468671" cy="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8D8FBD1-A2CF-4981-8DF1-DF94533412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4689" y="5020211"/>
              <a:ext cx="1459645" cy="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F5ECB34D-37D1-49AF-8978-3A2BCF2E6007}"/>
              </a:ext>
            </a:extLst>
          </p:cNvPr>
          <p:cNvSpPr txBox="1">
            <a:spLocks/>
          </p:cNvSpPr>
          <p:nvPr/>
        </p:nvSpPr>
        <p:spPr>
          <a:xfrm>
            <a:off x="146368" y="6610389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>
              <a:defRPr sz="900" b="0">
                <a:solidFill>
                  <a:schemeClr val="bg1"/>
                </a:solidFill>
                <a:latin typeface="+mn-lt"/>
              </a:defRPr>
            </a:lvl1pPr>
            <a:lvl2pPr marL="609585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19170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828754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438339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3047924" algn="l" defTabSz="609585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657509" algn="l" defTabSz="609585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4267093" algn="l" defTabSz="609585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876678" algn="l" defTabSz="609585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rtl="0"/>
            <a:fld id="{7AF8E309-D608-654D-B811-6A2C46C88181}" type="slidenum">
              <a:rPr/>
              <a:pPr/>
              <a:t>9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554552-0C20-40C9-9745-86DF0C2541BC}"/>
              </a:ext>
            </a:extLst>
          </p:cNvPr>
          <p:cNvSpPr/>
          <p:nvPr/>
        </p:nvSpPr>
        <p:spPr>
          <a:xfrm>
            <a:off x="622800" y="2974206"/>
            <a:ext cx="11124000" cy="5401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1E99F-60F8-419B-A976-8B8FAFC90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PT"/>
              <a:t>*Os valores </a:t>
            </a:r>
            <a:r>
              <a:rPr lang="pt-PT" i="1"/>
              <a:t>p</a:t>
            </a:r>
            <a:r>
              <a:rPr lang="pt-PT"/>
              <a:t> para os componentes são exploratórios; </a:t>
            </a:r>
            <a:r>
              <a:rPr lang="pt-PT" baseline="30000"/>
              <a:t>#</a:t>
            </a:r>
            <a:r>
              <a:rPr lang="pt-PT"/>
              <a:t>composto para morte CV, IM não fatal, AVC não fatal ou HIC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5916B-C0F4-4B2C-9B18-8B788D8795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AF8E309-D608-654D-B811-6A2C46C88181}" type="slidenum">
              <a:rPr/>
              <a:pPr/>
              <a:t>9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6E6F0A-B5B1-4595-B8EA-87B5D0C97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427" y="2196491"/>
            <a:ext cx="3938357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IGARO-DKD Medical Template">
  <a:themeElements>
    <a:clrScheme name="Finerenone trials templates">
      <a:dk1>
        <a:srgbClr val="53585A"/>
      </a:dk1>
      <a:lt1>
        <a:srgbClr val="FFFFFF"/>
      </a:lt1>
      <a:dk2>
        <a:srgbClr val="000000"/>
      </a:dk2>
      <a:lt2>
        <a:srgbClr val="0091DF"/>
      </a:lt2>
      <a:accent1>
        <a:srgbClr val="669BD2"/>
      </a:accent1>
      <a:accent2>
        <a:srgbClr val="97C21E"/>
      </a:accent2>
      <a:accent3>
        <a:srgbClr val="16374D"/>
      </a:accent3>
      <a:accent4>
        <a:srgbClr val="8F3685"/>
      </a:accent4>
      <a:accent5>
        <a:srgbClr val="988983"/>
      </a:accent5>
      <a:accent6>
        <a:srgbClr val="F55C60"/>
      </a:accent6>
      <a:hlink>
        <a:srgbClr val="0091DF"/>
      </a:hlink>
      <a:folHlink>
        <a:srgbClr val="6BB23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>
        <a:spAutoFit/>
      </a:bodyPr>
      <a:lstStyle>
        <a:defPPr algn="ctr">
          <a:spcBef>
            <a:spcPts val="600"/>
          </a:spcBef>
          <a:defRPr sz="14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400E685F-A357-4474-82BB-AB331C25F53A}" vid="{BA114384-4828-4A50-A4D0-A01D044D73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F69FD469BC5E4691C871253AA5ECB9" ma:contentTypeVersion="10" ma:contentTypeDescription="Create a new document." ma:contentTypeScope="" ma:versionID="4d7181d55acb9f8099017506cef81ef9">
  <xsd:schema xmlns:xsd="http://www.w3.org/2001/XMLSchema" xmlns:xs="http://www.w3.org/2001/XMLSchema" xmlns:p="http://schemas.microsoft.com/office/2006/metadata/properties" xmlns:ns2="05ab1bd4-6c65-430c-9552-b80c88e83c2c" xmlns:ns3="c8aedbca-0485-4223-af88-45c94aa14bd8" targetNamespace="http://schemas.microsoft.com/office/2006/metadata/properties" ma:root="true" ma:fieldsID="2e366ce817a4ff54da7be4c43b7f437d" ns2:_="" ns3:_="">
    <xsd:import namespace="05ab1bd4-6c65-430c-9552-b80c88e83c2c"/>
    <xsd:import namespace="c8aedbca-0485-4223-af88-45c94aa14b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b1bd4-6c65-430c-9552-b80c88e83c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edbca-0485-4223-af88-45c94aa14bd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D99669-603A-470E-8431-A1F0436B0FE8}"/>
</file>

<file path=customXml/itemProps2.xml><?xml version="1.0" encoding="utf-8"?>
<ds:datastoreItem xmlns:ds="http://schemas.openxmlformats.org/officeDocument/2006/customXml" ds:itemID="{11119F4F-3498-45CA-8ED1-F38FE7852E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93C358-142C-4055-8DBE-1F459DCED6E2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60a819df-f7b0-4b52-96f5-e2d9a52697be"/>
    <ds:schemaRef ds:uri="10589373-0e12-46e2-b532-56f1a8cb691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210510_FIGARO-DKD PPT template v9</Template>
  <TotalTime>1754</TotalTime>
  <Words>1880</Words>
  <Application>Microsoft Office PowerPoint</Application>
  <PresentationFormat>Widescreen</PresentationFormat>
  <Paragraphs>295</Paragraphs>
  <Slides>17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Segoe UI</vt:lpstr>
      <vt:lpstr>FIGARO-DKD Medical Template</vt:lpstr>
      <vt:lpstr>Efeito da finerenona nos resultados cardiovasculares de pacientes com doença renal crônica e diabetes mellitus tipo 2: resultados do estudo  FIGARO-DKD</vt:lpstr>
      <vt:lpstr>Pacientes com DRC e DT2 têm alto risco de hospitalização por IC e morte CV</vt:lpstr>
      <vt:lpstr>A finerenona é um ARM seletivo não esteroide que interage com o RM de uma maneira diferente dos ARMs esteroidais</vt:lpstr>
      <vt:lpstr>FIGARO-DKD é o segundo estudo clínico de fase III no programa clínico da finerenona</vt:lpstr>
      <vt:lpstr>Desenho do estudo FIGARO-DKD</vt:lpstr>
      <vt:lpstr>Os participantes apresentaram pressão arterial e HbA1c bem controladas na avaliação inicial e recebiam medicação CV otimizada</vt:lpstr>
      <vt:lpstr>62% dos participantes apresentavam DRC albuminúrica com função renal preservada (TFGe ≥60 ml/min/1,73 m2)</vt:lpstr>
      <vt:lpstr>Adicionada a um bloqueio otimizado do SRA, a finerenona reduziu significativamente o risco do resultado CV primário em 13% em comparação com o placebo</vt:lpstr>
      <vt:lpstr>O benefício CV da finerenona foi obtido principalmente através de uma redução na HIC, apesar da exclusão de participantes com ICFEr sintomática</vt:lpstr>
      <vt:lpstr>A finerenona não reduziu significativamente o resultado renal de TFGe ≥40%, mas demonstrou uma tendência para melhoria do resultado renal de TFGe ≥57% clinicamente aceito</vt:lpstr>
      <vt:lpstr>A incidência geral de eventos adversos decorrentes do tratamento foi semelhante entre os grupos recebendo finerenona e placebo</vt:lpstr>
      <vt:lpstr>Efeito da finerenona na hipercalemia e hipocalemia  versus placebo</vt:lpstr>
      <vt:lpstr>Outros efeitos da finerenona foram consistentes com  seu mecanismo de ação</vt:lpstr>
      <vt:lpstr>Resumo do estudo FIGARO-DKD</vt:lpstr>
      <vt:lpstr>Conclusão</vt:lpstr>
      <vt:lpstr>PowerPoint Presentation</vt:lpstr>
      <vt:lpstr>Central laboratory assessments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 goes here</dc:title>
  <dc:creator>Joanna Luscombe (HCG)</dc:creator>
  <cp:lastModifiedBy>James Godding (HCG)</cp:lastModifiedBy>
  <cp:revision>429</cp:revision>
  <dcterms:created xsi:type="dcterms:W3CDTF">2021-06-22T13:14:00Z</dcterms:created>
  <dcterms:modified xsi:type="dcterms:W3CDTF">2021-09-01T08:22:48Z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0x0101000EF69FD469BC5E4691C871253AA5ECB9</vt:lpwstr>
  </property>
  <property fmtid="{D5CDD505-2E9C-101B-9397-08002B2CF9AE}" pid="3" name="MSIP_Label_7f850223-87a8-40c3-9eb2-432606efca2a_Enabled">
    <vt:lpwstr>True</vt:lpwstr>
  </property>
  <property fmtid="{D5CDD505-2E9C-101B-9397-08002B2CF9AE}" pid="4" name="MSIP_Label_7f850223-87a8-40c3-9eb2-432606efca2a_SiteId">
    <vt:lpwstr>fcb2b37b-5da0-466b-9b83-0014b67a7c78</vt:lpwstr>
  </property>
  <property fmtid="{D5CDD505-2E9C-101B-9397-08002B2CF9AE}" pid="5" name="MSIP_Label_7f850223-87a8-40c3-9eb2-432606efca2a_Owner">
    <vt:lpwstr>antonio.garreta@bayer.com</vt:lpwstr>
  </property>
  <property fmtid="{D5CDD505-2E9C-101B-9397-08002B2CF9AE}" pid="6" name="MSIP_Label_7f850223-87a8-40c3-9eb2-432606efca2a_SetDate">
    <vt:lpwstr>2021-07-22T20:43:51.3841802Z</vt:lpwstr>
  </property>
  <property fmtid="{D5CDD505-2E9C-101B-9397-08002B2CF9AE}" pid="7" name="MSIP_Label_7f850223-87a8-40c3-9eb2-432606efca2a_Name">
    <vt:lpwstr>NO CLASSIFICATION</vt:lpwstr>
  </property>
  <property fmtid="{D5CDD505-2E9C-101B-9397-08002B2CF9AE}" pid="8" name="MSIP_Label_7f850223-87a8-40c3-9eb2-432606efca2a_Application">
    <vt:lpwstr>Microsoft Azure Information Protection</vt:lpwstr>
  </property>
  <property fmtid="{D5CDD505-2E9C-101B-9397-08002B2CF9AE}" pid="9" name="MSIP_Label_7f850223-87a8-40c3-9eb2-432606efca2a_Extended_MSFT_Method">
    <vt:lpwstr>Automatic</vt:lpwstr>
  </property>
  <property fmtid="{D5CDD505-2E9C-101B-9397-08002B2CF9AE}" pid="10" name="Sensitivity">
    <vt:lpwstr>NO CLASSIFICATION</vt:lpwstr>
  </property>
</Properties>
</file>